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6" r:id="rId3"/>
    <p:sldId id="263" r:id="rId4"/>
    <p:sldId id="264" r:id="rId5"/>
    <p:sldId id="265" r:id="rId6"/>
    <p:sldId id="267" r:id="rId7"/>
    <p:sldId id="268" r:id="rId8"/>
    <p:sldId id="270" r:id="rId9"/>
    <p:sldId id="271" r:id="rId10"/>
    <p:sldId id="269" r:id="rId11"/>
    <p:sldId id="290" r:id="rId12"/>
    <p:sldId id="291" r:id="rId13"/>
    <p:sldId id="289" r:id="rId14"/>
    <p:sldId id="281" r:id="rId15"/>
    <p:sldId id="282" r:id="rId16"/>
    <p:sldId id="272" r:id="rId17"/>
    <p:sldId id="278" r:id="rId18"/>
    <p:sldId id="279" r:id="rId19"/>
    <p:sldId id="280" r:id="rId20"/>
    <p:sldId id="273" r:id="rId21"/>
    <p:sldId id="287" r:id="rId22"/>
    <p:sldId id="283" r:id="rId23"/>
    <p:sldId id="274" r:id="rId24"/>
    <p:sldId id="275" r:id="rId25"/>
    <p:sldId id="257" r:id="rId26"/>
    <p:sldId id="259" r:id="rId27"/>
    <p:sldId id="258" r:id="rId28"/>
    <p:sldId id="260" r:id="rId29"/>
    <p:sldId id="261" r:id="rId30"/>
    <p:sldId id="277" r:id="rId31"/>
    <p:sldId id="284" r:id="rId32"/>
    <p:sldId id="285" r:id="rId33"/>
    <p:sldId id="286"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78" d="100"/>
          <a:sy n="78" d="100"/>
        </p:scale>
        <p:origin x="-26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4187608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2099709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6147BBA-35CE-4117-A08D-EBB200D18852}"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372929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430110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6147BBA-35CE-4117-A08D-EBB200D18852}"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1432407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1898037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1403264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1147957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246221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020616-54F7-4E74-B9A7-B61D890EFD31}" type="datetimeFigureOut">
              <a:rPr lang="en-US" smtClean="0"/>
              <a:pPr/>
              <a:t>10/7/2015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3350258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125119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020616-54F7-4E74-B9A7-B61D890EFD31}" type="datetimeFigureOut">
              <a:rPr lang="en-US" smtClean="0"/>
              <a:pPr/>
              <a:t>10/7/2015</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2066957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8020616-54F7-4E74-B9A7-B61D890EFD31}" type="datetimeFigureOut">
              <a:rPr lang="en-US" smtClean="0"/>
              <a:pPr/>
              <a:t>10/7/2015</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815890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020616-54F7-4E74-B9A7-B61D890EFD31}" type="datetimeFigureOut">
              <a:rPr lang="en-US" smtClean="0"/>
              <a:pPr/>
              <a:t>10/7/2015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2709988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2128718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020616-54F7-4E74-B9A7-B61D890EFD31}" type="datetimeFigureOut">
              <a:rPr lang="en-US" smtClean="0"/>
              <a:pPr/>
              <a:t>10/7/2015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3570482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accent1">
                <a:lumMod val="40000"/>
                <a:lumOff val="60000"/>
              </a:schemeClr>
            </a:gs>
            <a:gs pos="62000">
              <a:schemeClr val="bg2"/>
            </a:gs>
            <a:gs pos="100000">
              <a:schemeClr val="accent1">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8020616-54F7-4E74-B9A7-B61D890EFD31}" type="datetimeFigureOut">
              <a:rPr lang="en-US" smtClean="0"/>
              <a:pPr/>
              <a:t>10/7/2015</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86147BBA-35CE-4117-A08D-EBB200D18852}" type="slidenum">
              <a:rPr lang="en-US" smtClean="0"/>
              <a:pPr/>
              <a:t>‹#›</a:t>
            </a:fld>
            <a:endParaRPr lang="en-US"/>
          </a:p>
        </p:txBody>
      </p:sp>
    </p:spTree>
    <p:extLst>
      <p:ext uri="{BB962C8B-B14F-4D97-AF65-F5344CB8AC3E}">
        <p14:creationId xmlns="" xmlns:p14="http://schemas.microsoft.com/office/powerpoint/2010/main" val="17665194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img.docstoccdn.com/thumb/orig/165670879.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0" y="1526415"/>
            <a:ext cx="5990922" cy="449319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53145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Whole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Matthew 22:37</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“You shall love the Lord your God with ALL your heart and with ALL your soul and with ALL your mind”</a:t>
            </a:r>
            <a:br>
              <a:rPr lang="en-US" sz="3600" b="1" dirty="0" smtClean="0">
                <a:solidFill>
                  <a:schemeClr val="tx1"/>
                </a:solidFill>
                <a:effectLst>
                  <a:outerShdw blurRad="38100" dist="38100" dir="2700000" algn="tl">
                    <a:srgbClr val="000000">
                      <a:alpha val="43137"/>
                    </a:srgbClr>
                  </a:outerShdw>
                </a:effectLst>
              </a:rPr>
            </a:br>
            <a:endParaRPr lang="en-US" sz="3600" b="1" dirty="0" smtClean="0">
              <a:solidFill>
                <a:schemeClr val="tx1"/>
              </a:solidFill>
              <a:effectLst>
                <a:outerShdw blurRad="38100" dist="38100" dir="2700000" algn="tl">
                  <a:srgbClr val="000000">
                    <a:alpha val="43137"/>
                  </a:srgbClr>
                </a:outerShdw>
              </a:effectLst>
            </a:endParaRPr>
          </a:p>
          <a:p>
            <a:r>
              <a:rPr lang="en-US" sz="3600" b="1" dirty="0" smtClean="0">
                <a:solidFill>
                  <a:schemeClr val="tx1"/>
                </a:solidFill>
                <a:effectLst>
                  <a:outerShdw blurRad="38100" dist="38100" dir="2700000" algn="tl">
                    <a:srgbClr val="000000">
                      <a:alpha val="43137"/>
                    </a:srgbClr>
                  </a:outerShdw>
                </a:effectLst>
              </a:rPr>
              <a:t>Praying &amp; Singing </a:t>
            </a:r>
            <a:r>
              <a:rPr lang="en-US" sz="3600" b="1" dirty="0" smtClean="0">
                <a:solidFill>
                  <a:schemeClr val="tx1"/>
                </a:solidFill>
                <a:effectLst>
                  <a:outerShdw blurRad="38100" dist="38100" dir="2700000" algn="tl">
                    <a:srgbClr val="000000">
                      <a:alpha val="43137"/>
                    </a:srgbClr>
                  </a:outerShdw>
                </a:effectLst>
              </a:rPr>
              <a:t>(</a:t>
            </a:r>
            <a:r>
              <a:rPr lang="en-US" sz="3600" b="1" dirty="0" smtClean="0">
                <a:solidFill>
                  <a:schemeClr val="tx1"/>
                </a:solidFill>
                <a:effectLst>
                  <a:outerShdw blurRad="38100" dist="38100" dir="2700000" algn="tl">
                    <a:srgbClr val="000000">
                      <a:alpha val="43137"/>
                    </a:srgbClr>
                  </a:outerShdw>
                </a:effectLst>
              </a:rPr>
              <a:t>Body &amp; Soul</a:t>
            </a:r>
            <a:r>
              <a:rPr lang="en-US" sz="3600" b="1" dirty="0" smtClean="0">
                <a:solidFill>
                  <a:schemeClr val="tx1"/>
                </a:solidFill>
                <a:effectLst>
                  <a:outerShdw blurRad="38100" dist="38100" dir="2700000" algn="tl">
                    <a:srgbClr val="000000">
                      <a:alpha val="43137"/>
                    </a:srgbClr>
                  </a:outerShdw>
                </a:effectLst>
              </a:rPr>
              <a:t>)</a:t>
            </a:r>
            <a:endParaRPr lang="en-US" sz="2400" dirty="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66084" y="218194"/>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1203158" y="5474368"/>
            <a:ext cx="7339263" cy="1015663"/>
          </a:xfrm>
          <a:prstGeom prst="rect">
            <a:avLst/>
          </a:prstGeom>
          <a:solidFill>
            <a:schemeClr val="bg1"/>
          </a:solidFill>
          <a:ln>
            <a:solidFill>
              <a:schemeClr val="tx1"/>
            </a:solidFill>
          </a:ln>
        </p:spPr>
        <p:txBody>
          <a:bodyPr wrap="square" rtlCol="0">
            <a:spAutoFit/>
          </a:bodyPr>
          <a:lstStyle/>
          <a:p>
            <a:r>
              <a:rPr lang="en-US" sz="2000" b="1" dirty="0" smtClean="0">
                <a:solidFill>
                  <a:schemeClr val="accent1"/>
                </a:solidFill>
                <a:effectLst>
                  <a:outerShdw blurRad="38100" dist="38100" dir="2700000" algn="tl">
                    <a:srgbClr val="000000">
                      <a:alpha val="43137"/>
                    </a:srgbClr>
                  </a:outerShdw>
                </a:effectLst>
              </a:rPr>
              <a:t>“What is it then, I will pray with the spirit and I will pray with the understanding also.  I will sing with the spirit and I will sing with the understanding also</a:t>
            </a:r>
            <a:r>
              <a:rPr lang="en-US" sz="2000" b="1" dirty="0" smtClean="0">
                <a:solidFill>
                  <a:schemeClr val="accent1"/>
                </a:solidFill>
                <a:effectLst>
                  <a:outerShdw blurRad="38100" dist="38100" dir="2700000" algn="tl">
                    <a:srgbClr val="000000">
                      <a:alpha val="43137"/>
                    </a:srgbClr>
                  </a:outerShdw>
                </a:effectLst>
              </a:rPr>
              <a:t>”  (I Corinthians 14:15)</a:t>
            </a:r>
            <a:endParaRPr lang="en-US" sz="2000" b="1" dirty="0">
              <a:solidFill>
                <a:schemeClr val="accent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Half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Revelation 3:15-16</a:t>
            </a: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“I know your works that you are neither cold or hot… but because you are lukewarm I will </a:t>
            </a:r>
            <a:r>
              <a:rPr lang="en-US" sz="3600" b="1" dirty="0" err="1" smtClean="0">
                <a:solidFill>
                  <a:schemeClr val="tx1"/>
                </a:solidFill>
                <a:effectLst>
                  <a:outerShdw blurRad="38100" dist="38100" dir="2700000" algn="tl">
                    <a:srgbClr val="000000">
                      <a:alpha val="43137"/>
                    </a:srgbClr>
                  </a:outerShdw>
                </a:effectLst>
              </a:rPr>
              <a:t>spue</a:t>
            </a:r>
            <a:r>
              <a:rPr lang="en-US" sz="3600" b="1" dirty="0" smtClean="0">
                <a:solidFill>
                  <a:schemeClr val="tx1"/>
                </a:solidFill>
                <a:effectLst>
                  <a:outerShdw blurRad="38100" dist="38100" dir="2700000" algn="tl">
                    <a:srgbClr val="000000">
                      <a:alpha val="43137"/>
                    </a:srgbClr>
                  </a:outerShdw>
                </a:effectLst>
              </a:rPr>
              <a:t> you out of my mouth”</a:t>
            </a:r>
            <a:endParaRPr lang="en-US" sz="3600" b="1" dirty="0" smtClean="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66084" y="218194"/>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085088" y="5218176"/>
            <a:ext cx="7351776" cy="1200329"/>
          </a:xfrm>
          <a:prstGeom prst="rect">
            <a:avLst/>
          </a:prstGeom>
          <a:solidFill>
            <a:schemeClr val="tx1"/>
          </a:solidFill>
        </p:spPr>
        <p:txBody>
          <a:bodyPr wrap="square" rtlCol="0">
            <a:spAutoFit/>
          </a:bodyPr>
          <a:lstStyle/>
          <a:p>
            <a:r>
              <a:rPr lang="en-US" sz="2400" b="1" dirty="0" smtClean="0">
                <a:solidFill>
                  <a:schemeClr val="bg1"/>
                </a:solidFill>
              </a:rPr>
              <a:t>“Better to be blind and see with your heart, </a:t>
            </a:r>
            <a:br>
              <a:rPr lang="en-US" sz="2400" b="1" dirty="0" smtClean="0">
                <a:solidFill>
                  <a:schemeClr val="bg1"/>
                </a:solidFill>
              </a:rPr>
            </a:br>
            <a:r>
              <a:rPr lang="en-US" sz="2400" b="1" dirty="0" smtClean="0">
                <a:solidFill>
                  <a:schemeClr val="bg1"/>
                </a:solidFill>
              </a:rPr>
              <a:t>then to have two good eyes and see nothing” </a:t>
            </a:r>
          </a:p>
          <a:p>
            <a:r>
              <a:rPr lang="en-US" sz="2400" b="1" dirty="0" smtClean="0">
                <a:solidFill>
                  <a:schemeClr val="bg1"/>
                </a:solidFill>
              </a:rPr>
              <a:t>– Helen Keller</a:t>
            </a:r>
            <a:endParaRPr lang="en-US" sz="2400" b="1" dirty="0">
              <a:solidFill>
                <a:schemeClr val="bg1"/>
              </a:solidFill>
            </a:endParaRPr>
          </a:p>
        </p:txBody>
      </p:sp>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Half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Matthew 13:22</a:t>
            </a: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“He that received seed among the thorns </a:t>
            </a:r>
            <a:r>
              <a:rPr lang="en-US" sz="3600" b="1" dirty="0" smtClean="0">
                <a:solidFill>
                  <a:schemeClr val="tx1"/>
                </a:solidFill>
                <a:effectLst>
                  <a:outerShdw blurRad="38100" dist="38100" dir="2700000" algn="tl">
                    <a:srgbClr val="000000">
                      <a:alpha val="43137"/>
                    </a:srgbClr>
                  </a:outerShdw>
                </a:effectLst>
              </a:rPr>
              <a:t>– this is the one who hears the word but the worries of this world and the deceitfulness of riches choke out the word and it becomes unfruitful.”</a:t>
            </a:r>
            <a:endParaRPr lang="en-US" sz="3600" b="1" dirty="0" smtClean="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66084" y="218194"/>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Pure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Philippians </a:t>
            </a:r>
            <a:r>
              <a:rPr lang="en-US" sz="3600" b="1" dirty="0">
                <a:solidFill>
                  <a:srgbClr val="C00000"/>
                </a:solidFill>
                <a:effectLst>
                  <a:outerShdw blurRad="38100" dist="38100" dir="2700000" algn="tl">
                    <a:srgbClr val="000000">
                      <a:alpha val="43137"/>
                    </a:srgbClr>
                  </a:outerShdw>
                </a:effectLst>
              </a:rPr>
              <a:t>4:8 </a:t>
            </a: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“Finally</a:t>
            </a:r>
            <a:r>
              <a:rPr lang="en-US" sz="3600" b="1" dirty="0">
                <a:solidFill>
                  <a:schemeClr val="tx1"/>
                </a:solidFill>
                <a:effectLst>
                  <a:outerShdw blurRad="38100" dist="38100" dir="2700000" algn="tl">
                    <a:srgbClr val="000000">
                      <a:alpha val="43137"/>
                    </a:srgbClr>
                  </a:outerShdw>
                </a:effectLst>
              </a:rPr>
              <a:t>, brethren, </a:t>
            </a:r>
            <a:r>
              <a:rPr lang="en-US" sz="3600" b="1" dirty="0" smtClean="0">
                <a:solidFill>
                  <a:schemeClr val="tx1"/>
                </a:solidFill>
                <a:effectLst>
                  <a:outerShdw blurRad="38100" dist="38100" dir="2700000" algn="tl">
                    <a:srgbClr val="000000">
                      <a:alpha val="43137"/>
                    </a:srgbClr>
                  </a:outerShdw>
                </a:effectLst>
              </a:rPr>
              <a:t>…</a:t>
            </a:r>
            <a:br>
              <a:rPr lang="en-US" sz="3600" b="1" dirty="0" smtClean="0">
                <a:solidFill>
                  <a:schemeClr val="tx1"/>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whatever </a:t>
            </a:r>
            <a:r>
              <a:rPr lang="en-US" sz="3600" b="1" dirty="0">
                <a:solidFill>
                  <a:schemeClr val="tx1"/>
                </a:solidFill>
                <a:effectLst>
                  <a:outerShdw blurRad="38100" dist="38100" dir="2700000" algn="tl">
                    <a:srgbClr val="000000">
                      <a:alpha val="43137"/>
                    </a:srgbClr>
                  </a:outerShdw>
                </a:effectLst>
              </a:rPr>
              <a:t>things are </a:t>
            </a:r>
            <a:r>
              <a:rPr lang="en-US" sz="3600" b="1" dirty="0" smtClean="0">
                <a:solidFill>
                  <a:schemeClr val="tx1"/>
                </a:solidFill>
                <a:effectLst>
                  <a:outerShdw blurRad="38100" dist="38100" dir="2700000" algn="tl">
                    <a:srgbClr val="000000">
                      <a:alpha val="43137"/>
                    </a:srgbClr>
                  </a:outerShdw>
                </a:effectLst>
              </a:rPr>
              <a:t>p</a:t>
            </a:r>
            <a:r>
              <a:rPr lang="en-US" sz="3600" b="1" u="sng" dirty="0" smtClean="0">
                <a:solidFill>
                  <a:schemeClr val="tx1"/>
                </a:solidFill>
                <a:effectLst>
                  <a:outerShdw blurRad="38100" dist="38100" dir="2700000" algn="tl">
                    <a:srgbClr val="000000">
                      <a:alpha val="43137"/>
                    </a:srgbClr>
                  </a:outerShdw>
                </a:effectLst>
              </a:rPr>
              <a:t>ure</a:t>
            </a:r>
            <a:r>
              <a:rPr lang="en-US" sz="3600" b="1" dirty="0" smtClean="0">
                <a:solidFill>
                  <a:schemeClr val="tx1"/>
                </a:solidFill>
                <a:effectLst>
                  <a:outerShdw blurRad="38100" dist="38100" dir="2700000" algn="tl">
                    <a:srgbClr val="000000">
                      <a:alpha val="43137"/>
                    </a:srgbClr>
                  </a:outerShdw>
                </a:effectLst>
              </a:rPr>
              <a:t>…</a:t>
            </a:r>
            <a:br>
              <a:rPr lang="en-US" sz="3600" b="1" dirty="0" smtClean="0">
                <a:solidFill>
                  <a:schemeClr val="tx1"/>
                </a:solidFill>
                <a:effectLst>
                  <a:outerShdw blurRad="38100" dist="38100" dir="2700000" algn="tl">
                    <a:srgbClr val="000000">
                      <a:alpha val="43137"/>
                    </a:srgbClr>
                  </a:outerShdw>
                </a:effectLst>
              </a:rPr>
            </a:br>
            <a:r>
              <a:rPr lang="en-US" sz="3600" dirty="0" smtClean="0">
                <a:solidFill>
                  <a:schemeClr val="tx1"/>
                </a:solidFill>
              </a:rPr>
              <a:t>(true, honorable, just … lovely, commendable, virtuous, praise-worthy)</a:t>
            </a:r>
            <a:r>
              <a:rPr lang="en-US" sz="3600" b="1" dirty="0" smtClean="0">
                <a:solidFill>
                  <a:schemeClr val="tx1"/>
                </a:solidFill>
                <a:effectLst>
                  <a:outerShdw blurRad="38100" dist="38100" dir="2700000" algn="tl">
                    <a:srgbClr val="000000">
                      <a:alpha val="43137"/>
                    </a:srgbClr>
                  </a:outerShdw>
                </a:effectLst>
              </a:rPr>
              <a:t> </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think </a:t>
            </a:r>
            <a:r>
              <a:rPr lang="en-US" sz="3600" b="1" dirty="0" smtClean="0">
                <a:solidFill>
                  <a:schemeClr val="tx1"/>
                </a:solidFill>
                <a:effectLst>
                  <a:outerShdw blurRad="38100" dist="38100" dir="2700000" algn="tl">
                    <a:srgbClr val="000000">
                      <a:alpha val="43137"/>
                    </a:srgbClr>
                  </a:outerShdw>
                </a:effectLst>
              </a:rPr>
              <a:t>(meditate) on </a:t>
            </a:r>
            <a:r>
              <a:rPr lang="en-US" sz="3600" b="1" dirty="0" smtClean="0">
                <a:solidFill>
                  <a:schemeClr val="tx1"/>
                </a:solidFill>
                <a:effectLst>
                  <a:outerShdw blurRad="38100" dist="38100" dir="2700000" algn="tl">
                    <a:srgbClr val="000000">
                      <a:alpha val="43137"/>
                    </a:srgbClr>
                  </a:outerShdw>
                </a:effectLst>
              </a:rPr>
              <a:t>these things”</a:t>
            </a: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endParaRPr lang="en-US" sz="3600" b="1" dirty="0" smtClean="0">
              <a:solidFill>
                <a:srgbClr val="C00000"/>
              </a:solidFill>
              <a:effectLst>
                <a:outerShdw blurRad="38100" dist="38100" dir="2700000" algn="tl">
                  <a:srgbClr val="000000">
                    <a:alpha val="43137"/>
                  </a:srgbClr>
                </a:outerShdw>
              </a:effectLst>
            </a:endParaRPr>
          </a:p>
          <a:p>
            <a:pPr>
              <a:buNone/>
            </a:pPr>
            <a:endParaRPr lang="en-US" sz="2400" dirty="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29200" y="302415"/>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Pure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smtClean="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2 Tim </a:t>
            </a:r>
            <a:r>
              <a:rPr lang="en-US" sz="3600" b="1" dirty="0">
                <a:solidFill>
                  <a:srgbClr val="C00000"/>
                </a:solidFill>
                <a:effectLst>
                  <a:outerShdw blurRad="38100" dist="38100" dir="2700000" algn="tl">
                    <a:srgbClr val="000000">
                      <a:alpha val="43137"/>
                    </a:srgbClr>
                  </a:outerShdw>
                </a:effectLst>
              </a:rPr>
              <a:t>2:22 </a:t>
            </a:r>
            <a:r>
              <a:rPr lang="en-US" sz="3600" b="1" dirty="0" smtClean="0">
                <a:solidFill>
                  <a:srgbClr val="C00000"/>
                </a:solidFill>
                <a:effectLst>
                  <a:outerShdw blurRad="38100" dist="38100" dir="2700000" algn="tl">
                    <a:srgbClr val="000000">
                      <a:alpha val="43137"/>
                    </a:srgbClr>
                  </a:outerShdw>
                </a:effectLst>
              </a:rPr>
              <a:t>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“Flee </a:t>
            </a:r>
            <a:r>
              <a:rPr lang="en-US" sz="3600" b="1" dirty="0">
                <a:solidFill>
                  <a:schemeClr val="tx1"/>
                </a:solidFill>
                <a:effectLst>
                  <a:outerShdw blurRad="38100" dist="38100" dir="2700000" algn="tl">
                    <a:srgbClr val="000000">
                      <a:alpha val="43137"/>
                    </a:srgbClr>
                  </a:outerShdw>
                </a:effectLst>
              </a:rPr>
              <a:t>also youthful lusts; but pursue righteousness, faith, love, peace with those who call </a:t>
            </a:r>
            <a:r>
              <a:rPr lang="en-US" sz="3600" b="1" dirty="0" smtClean="0">
                <a:solidFill>
                  <a:schemeClr val="tx1"/>
                </a:solidFill>
                <a:effectLst>
                  <a:outerShdw blurRad="38100" dist="38100" dir="2700000" algn="tl">
                    <a:srgbClr val="000000">
                      <a:alpha val="43137"/>
                    </a:srgbClr>
                  </a:outerShdw>
                </a:effectLst>
              </a:rPr>
              <a:t>on </a:t>
            </a:r>
            <a:r>
              <a:rPr lang="en-US" sz="3600" b="1" dirty="0">
                <a:solidFill>
                  <a:schemeClr val="tx1"/>
                </a:solidFill>
                <a:effectLst>
                  <a:outerShdw blurRad="38100" dist="38100" dir="2700000" algn="tl">
                    <a:srgbClr val="000000">
                      <a:alpha val="43137"/>
                    </a:srgbClr>
                  </a:outerShdw>
                </a:effectLst>
              </a:rPr>
              <a:t>the Lord out of a p</a:t>
            </a:r>
            <a:r>
              <a:rPr lang="en-US" sz="3600" b="1" u="sng" dirty="0">
                <a:solidFill>
                  <a:schemeClr val="tx1"/>
                </a:solidFill>
                <a:effectLst>
                  <a:outerShdw blurRad="38100" dist="38100" dir="2700000" algn="tl">
                    <a:srgbClr val="000000">
                      <a:alpha val="43137"/>
                    </a:srgbClr>
                  </a:outerShdw>
                </a:effectLst>
              </a:rPr>
              <a:t>ure heart</a:t>
            </a:r>
            <a:r>
              <a:rPr lang="en-US" sz="3600" b="1" dirty="0" smtClean="0">
                <a:solidFill>
                  <a:schemeClr val="tx1"/>
                </a:solidFill>
                <a:effectLst>
                  <a:outerShdw blurRad="38100" dist="38100" dir="2700000" algn="tl">
                    <a:srgbClr val="000000">
                      <a:alpha val="43137"/>
                    </a:srgbClr>
                  </a:outerShdw>
                </a:effectLst>
              </a:rPr>
              <a:t>.”</a:t>
            </a:r>
            <a:br>
              <a:rPr lang="en-US" sz="3600" b="1" dirty="0" smtClean="0">
                <a:solidFill>
                  <a:schemeClr val="tx1"/>
                </a:solidFill>
                <a:effectLst>
                  <a:outerShdw blurRad="38100" dist="38100" dir="2700000" algn="tl">
                    <a:srgbClr val="000000">
                      <a:alpha val="43137"/>
                    </a:srgbClr>
                  </a:outerShdw>
                </a:effectLst>
              </a:rPr>
            </a:br>
            <a:endParaRPr lang="en-US" sz="3600" b="1" dirty="0" smtClean="0">
              <a:solidFill>
                <a:schemeClr val="tx1"/>
              </a:solidFill>
              <a:effectLst>
                <a:outerShdw blurRad="38100" dist="38100" dir="2700000" algn="tl">
                  <a:srgbClr val="000000">
                    <a:alpha val="43137"/>
                  </a:srgbClr>
                </a:outerShdw>
              </a:effectLst>
            </a:endParaRPr>
          </a:p>
          <a:p>
            <a:pPr>
              <a:buNone/>
            </a:pPr>
            <a:endParaRPr lang="en-US" sz="2400" dirty="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29200" y="302415"/>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Pure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2800" dirty="0" smtClean="0">
                <a:solidFill>
                  <a:srgbClr val="C00000"/>
                </a:solidFill>
                <a:effectLst>
                  <a:outerShdw blurRad="38100" dist="38100" dir="2700000" algn="tl">
                    <a:srgbClr val="000000">
                      <a:alpha val="43137"/>
                    </a:srgbClr>
                  </a:outerShdw>
                </a:effectLst>
              </a:rPr>
              <a:t> </a:t>
            </a:r>
            <a:r>
              <a:rPr lang="en-US" sz="3600" b="1" dirty="0" smtClean="0">
                <a:solidFill>
                  <a:srgbClr val="C00000"/>
                </a:solidFill>
                <a:effectLst>
                  <a:outerShdw blurRad="38100" dist="38100" dir="2700000" algn="tl">
                    <a:srgbClr val="000000">
                      <a:alpha val="43137"/>
                    </a:srgbClr>
                  </a:outerShdw>
                </a:effectLst>
              </a:rPr>
              <a:t>1 Pet </a:t>
            </a:r>
            <a:r>
              <a:rPr lang="en-US" sz="3600" b="1" dirty="0">
                <a:solidFill>
                  <a:srgbClr val="C00000"/>
                </a:solidFill>
                <a:effectLst>
                  <a:outerShdw blurRad="38100" dist="38100" dir="2700000" algn="tl">
                    <a:srgbClr val="000000">
                      <a:alpha val="43137"/>
                    </a:srgbClr>
                  </a:outerShdw>
                </a:effectLst>
              </a:rPr>
              <a:t>1:22 </a:t>
            </a:r>
            <a:r>
              <a:rPr lang="en-US" sz="3600" b="1" dirty="0" smtClean="0">
                <a:solidFill>
                  <a:srgbClr val="C00000"/>
                </a:solidFill>
                <a:effectLst>
                  <a:outerShdw blurRad="38100" dist="38100" dir="2700000" algn="tl">
                    <a:srgbClr val="000000">
                      <a:alpha val="43137"/>
                    </a:srgbClr>
                  </a:outerShdw>
                </a:effectLst>
              </a:rPr>
              <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Since </a:t>
            </a:r>
            <a:r>
              <a:rPr lang="en-US" sz="3600" b="1" dirty="0">
                <a:solidFill>
                  <a:schemeClr val="tx1"/>
                </a:solidFill>
                <a:effectLst>
                  <a:outerShdw blurRad="38100" dist="38100" dir="2700000" algn="tl">
                    <a:srgbClr val="000000">
                      <a:alpha val="43137"/>
                    </a:srgbClr>
                  </a:outerShdw>
                </a:effectLst>
              </a:rPr>
              <a:t>you have p</a:t>
            </a:r>
            <a:r>
              <a:rPr lang="en-US" sz="3600" b="1" u="sng" dirty="0">
                <a:solidFill>
                  <a:schemeClr val="tx1"/>
                </a:solidFill>
                <a:effectLst>
                  <a:outerShdw blurRad="38100" dist="38100" dir="2700000" algn="tl">
                    <a:srgbClr val="000000">
                      <a:alpha val="43137"/>
                    </a:srgbClr>
                  </a:outerShdw>
                </a:effectLst>
              </a:rPr>
              <a:t>urified your souls</a:t>
            </a:r>
            <a:r>
              <a:rPr lang="en-US" sz="3600" b="1" dirty="0">
                <a:solidFill>
                  <a:schemeClr val="tx1"/>
                </a:solidFill>
                <a:effectLst>
                  <a:outerShdw blurRad="38100" dist="38100" dir="2700000" algn="tl">
                    <a:srgbClr val="000000">
                      <a:alpha val="43137"/>
                    </a:srgbClr>
                  </a:outerShdw>
                </a:effectLst>
              </a:rPr>
              <a:t> in obeying the truth through the Spirit in </a:t>
            </a:r>
            <a:r>
              <a:rPr lang="en-US" sz="3600" b="1" u="sng" dirty="0">
                <a:solidFill>
                  <a:schemeClr val="tx1"/>
                </a:solidFill>
                <a:effectLst>
                  <a:outerShdw blurRad="38100" dist="38100" dir="2700000" algn="tl">
                    <a:srgbClr val="000000">
                      <a:alpha val="43137"/>
                    </a:srgbClr>
                  </a:outerShdw>
                </a:effectLst>
              </a:rPr>
              <a:t>sincere love</a:t>
            </a:r>
            <a:r>
              <a:rPr lang="en-US" sz="3600" b="1" dirty="0">
                <a:solidFill>
                  <a:schemeClr val="tx1"/>
                </a:solidFill>
                <a:effectLst>
                  <a:outerShdw blurRad="38100" dist="38100" dir="2700000" algn="tl">
                    <a:srgbClr val="000000">
                      <a:alpha val="43137"/>
                    </a:srgbClr>
                  </a:outerShdw>
                </a:effectLst>
              </a:rPr>
              <a:t> of the brethren, love one another fervently with a p</a:t>
            </a:r>
            <a:r>
              <a:rPr lang="en-US" sz="3600" b="1" u="sng" dirty="0">
                <a:solidFill>
                  <a:schemeClr val="tx1"/>
                </a:solidFill>
                <a:effectLst>
                  <a:outerShdw blurRad="38100" dist="38100" dir="2700000" algn="tl">
                    <a:srgbClr val="000000">
                      <a:alpha val="43137"/>
                    </a:srgbClr>
                  </a:outerShdw>
                </a:effectLst>
              </a:rPr>
              <a:t>ure </a:t>
            </a:r>
            <a:r>
              <a:rPr lang="en-US" sz="3600" b="1" u="sng" dirty="0" smtClean="0">
                <a:solidFill>
                  <a:schemeClr val="tx1"/>
                </a:solidFill>
                <a:effectLst>
                  <a:outerShdw blurRad="38100" dist="38100" dir="2700000" algn="tl">
                    <a:srgbClr val="000000">
                      <a:alpha val="43137"/>
                    </a:srgbClr>
                  </a:outerShdw>
                </a:effectLst>
              </a:rPr>
              <a:t>heart</a:t>
            </a:r>
            <a:endParaRPr lang="en-US" sz="3600" b="1" dirty="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29200" y="302415"/>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654467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Single Heart</a:t>
            </a:r>
            <a:endParaRPr lang="en-US" sz="4800" b="1" dirty="0"/>
          </a:p>
        </p:txBody>
      </p:sp>
      <p:sp>
        <p:nvSpPr>
          <p:cNvPr id="3" name="Content Placeholder 2"/>
          <p:cNvSpPr>
            <a:spLocks noGrp="1"/>
          </p:cNvSpPr>
          <p:nvPr>
            <p:ph idx="1"/>
          </p:nvPr>
        </p:nvSpPr>
        <p:spPr>
          <a:xfrm>
            <a:off x="635000" y="1552075"/>
            <a:ext cx="8509000" cy="5399058"/>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200" b="1" dirty="0" smtClean="0">
                <a:solidFill>
                  <a:srgbClr val="C00000"/>
                </a:solidFill>
                <a:effectLst>
                  <a:outerShdw blurRad="38100" dist="38100" dir="2700000" algn="tl">
                    <a:srgbClr val="000000">
                      <a:alpha val="43137"/>
                    </a:srgbClr>
                  </a:outerShdw>
                </a:effectLst>
              </a:rPr>
              <a:t>James 4:1-</a:t>
            </a:r>
            <a:r>
              <a:rPr lang="en-US" sz="3200" b="1" u="sng" dirty="0" smtClean="0">
                <a:solidFill>
                  <a:srgbClr val="C00000"/>
                </a:solidFill>
                <a:effectLst>
                  <a:outerShdw blurRad="38100" dist="38100" dir="2700000" algn="tl">
                    <a:srgbClr val="000000">
                      <a:alpha val="43137"/>
                    </a:srgbClr>
                  </a:outerShdw>
                </a:effectLst>
              </a:rPr>
              <a:t>8</a:t>
            </a:r>
            <a:r>
              <a:rPr lang="en-US" sz="3200" b="1" dirty="0" smtClean="0">
                <a:solidFill>
                  <a:srgbClr val="C00000"/>
                </a:solidFill>
              </a:rPr>
              <a:t>    </a:t>
            </a:r>
            <a:r>
              <a:rPr lang="en-US" sz="3200" b="1" dirty="0" smtClean="0">
                <a:solidFill>
                  <a:srgbClr val="C00000"/>
                </a:solidFill>
              </a:rPr>
              <a:t/>
            </a:r>
            <a:br>
              <a:rPr lang="en-US" sz="3200" b="1" dirty="0" smtClean="0">
                <a:solidFill>
                  <a:srgbClr val="C00000"/>
                </a:solidFill>
              </a:rPr>
            </a:br>
            <a:r>
              <a:rPr lang="en-US" sz="3200" b="1" dirty="0" smtClean="0">
                <a:solidFill>
                  <a:srgbClr val="C00000"/>
                </a:solidFill>
              </a:rPr>
              <a:t> Civil </a:t>
            </a:r>
            <a:r>
              <a:rPr lang="en-US" sz="3200" b="1" dirty="0" smtClean="0">
                <a:solidFill>
                  <a:srgbClr val="C00000"/>
                </a:solidFill>
              </a:rPr>
              <a:t>War: Battle for my Heart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2800" b="1" dirty="0" smtClean="0">
              <a:solidFill>
                <a:srgbClr val="C00000"/>
              </a:solidFill>
              <a:effectLst>
                <a:outerShdw blurRad="38100" dist="38100" dir="2700000" algn="tl">
                  <a:srgbClr val="000000">
                    <a:alpha val="43137"/>
                  </a:srgbClr>
                </a:outerShdw>
              </a:effectLst>
            </a:endParaRPr>
          </a:p>
          <a:p>
            <a:r>
              <a:rPr lang="en-US" sz="3600" b="1" dirty="0" smtClean="0">
                <a:solidFill>
                  <a:schemeClr val="tx1"/>
                </a:solidFill>
                <a:effectLst>
                  <a:outerShdw blurRad="38100" dist="38100" dir="2700000" algn="tl">
                    <a:srgbClr val="000000">
                      <a:alpha val="43137"/>
                    </a:srgbClr>
                  </a:outerShdw>
                </a:effectLst>
              </a:rPr>
              <a:t>“Draw near to God and He will draw near to you.  Cleanse your hands, you sinners;</a:t>
            </a:r>
            <a:br>
              <a:rPr lang="en-US" sz="3600" b="1" dirty="0" smtClean="0">
                <a:solidFill>
                  <a:schemeClr val="tx1"/>
                </a:solidFill>
                <a:effectLst>
                  <a:outerShdw blurRad="38100" dist="38100" dir="2700000" algn="tl">
                    <a:srgbClr val="000000">
                      <a:alpha val="43137"/>
                    </a:srgbClr>
                  </a:outerShdw>
                </a:effectLst>
              </a:rPr>
            </a:br>
            <a:r>
              <a:rPr lang="en-US" sz="3600" b="1" u="sng" dirty="0" smtClean="0">
                <a:solidFill>
                  <a:schemeClr val="tx1"/>
                </a:solidFill>
                <a:effectLst>
                  <a:outerShdw blurRad="38100" dist="38100" dir="2700000" algn="tl">
                    <a:srgbClr val="000000">
                      <a:alpha val="43137"/>
                    </a:srgbClr>
                  </a:outerShdw>
                </a:effectLst>
              </a:rPr>
              <a:t>Purify </a:t>
            </a:r>
            <a:r>
              <a:rPr lang="en-US" sz="3600" b="1" dirty="0" smtClean="0">
                <a:solidFill>
                  <a:schemeClr val="tx1"/>
                </a:solidFill>
                <a:effectLst>
                  <a:outerShdw blurRad="38100" dist="38100" dir="2700000" algn="tl">
                    <a:srgbClr val="000000">
                      <a:alpha val="43137"/>
                    </a:srgbClr>
                  </a:outerShdw>
                </a:effectLst>
              </a:rPr>
              <a:t>y</a:t>
            </a:r>
            <a:r>
              <a:rPr lang="en-US" sz="3600" b="1" u="sng" dirty="0" smtClean="0">
                <a:solidFill>
                  <a:schemeClr val="tx1"/>
                </a:solidFill>
                <a:effectLst>
                  <a:outerShdw blurRad="38100" dist="38100" dir="2700000" algn="tl">
                    <a:srgbClr val="000000">
                      <a:alpha val="43137"/>
                    </a:srgbClr>
                  </a:outerShdw>
                </a:effectLst>
              </a:rPr>
              <a:t>our hearts</a:t>
            </a:r>
            <a:r>
              <a:rPr lang="en-US" sz="3600" b="1" dirty="0" smtClean="0">
                <a:solidFill>
                  <a:schemeClr val="tx1"/>
                </a:solidFill>
                <a:effectLst>
                  <a:outerShdw blurRad="38100" dist="38100" dir="2700000" algn="tl">
                    <a:srgbClr val="000000">
                      <a:alpha val="43137"/>
                    </a:srgbClr>
                  </a:outerShdw>
                </a:effectLst>
              </a:rPr>
              <a:t>, you </a:t>
            </a:r>
            <a:r>
              <a:rPr lang="en-US" sz="3600" b="1" dirty="0" smtClean="0">
                <a:solidFill>
                  <a:schemeClr val="tx1"/>
                </a:solidFill>
                <a:effectLst>
                  <a:outerShdw blurRad="38100" dist="38100" dir="2700000" algn="tl">
                    <a:srgbClr val="000000">
                      <a:alpha val="43137"/>
                    </a:srgbClr>
                  </a:outerShdw>
                </a:effectLst>
              </a:rPr>
              <a:t>double-minded”</a:t>
            </a:r>
            <a:r>
              <a:rPr lang="en-US" sz="2400" b="1" dirty="0" smtClean="0">
                <a:solidFill>
                  <a:schemeClr val="tx1"/>
                </a:solidFill>
                <a:effectLst>
                  <a:outerShdw blurRad="38100" dist="38100" dir="2700000" algn="tl">
                    <a:srgbClr val="000000">
                      <a:alpha val="43137"/>
                    </a:srgbClr>
                  </a:outerShdw>
                </a:effectLst>
              </a:rPr>
              <a:t/>
            </a:r>
            <a:br>
              <a:rPr lang="en-US" sz="2400" b="1" dirty="0" smtClean="0">
                <a:solidFill>
                  <a:schemeClr val="tx1"/>
                </a:solidFill>
                <a:effectLst>
                  <a:outerShdw blurRad="38100" dist="38100" dir="2700000" algn="tl">
                    <a:srgbClr val="000000">
                      <a:alpha val="43137"/>
                    </a:srgbClr>
                  </a:outerShdw>
                </a:effectLst>
              </a:rPr>
            </a:br>
            <a:endParaRPr lang="en-US" sz="2400" b="1" dirty="0" smtClean="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116930" y="209281"/>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22799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Heart / Eye Disease</a:t>
            </a:r>
            <a:endParaRPr lang="en-US" sz="4800" b="1" dirty="0"/>
          </a:p>
        </p:txBody>
      </p:sp>
      <p:sp>
        <p:nvSpPr>
          <p:cNvPr id="3" name="Content Placeholder 2"/>
          <p:cNvSpPr>
            <a:spLocks noGrp="1"/>
          </p:cNvSpPr>
          <p:nvPr>
            <p:ph idx="1"/>
          </p:nvPr>
        </p:nvSpPr>
        <p:spPr>
          <a:xfrm>
            <a:off x="635000" y="1557865"/>
            <a:ext cx="8509000" cy="4986867"/>
          </a:xfrm>
        </p:spPr>
        <p:txBody>
          <a:bodyPr>
            <a:normAutofit/>
          </a:bodyPr>
          <a:lstStyle/>
          <a:p>
            <a:pPr marL="0" indent="0">
              <a:buNone/>
            </a:pPr>
            <a:r>
              <a:rPr lang="en-US" sz="3600" b="1" i="1" u="sng" dirty="0" smtClean="0">
                <a:solidFill>
                  <a:srgbClr val="C00000"/>
                </a:solidFill>
                <a:effectLst>
                  <a:outerShdw blurRad="38100" dist="38100" dir="2700000" algn="tl">
                    <a:srgbClr val="000000">
                      <a:alpha val="43137"/>
                    </a:srgbClr>
                  </a:outerShdw>
                </a:effectLst>
              </a:rPr>
              <a:t>GUILT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1400" b="1" dirty="0" smtClean="0">
              <a:solidFill>
                <a:srgbClr val="C00000"/>
              </a:solidFill>
              <a:effectLst>
                <a:outerShdw blurRad="38100" dist="38100" dir="2700000" algn="tl">
                  <a:srgbClr val="000000">
                    <a:alpha val="43137"/>
                  </a:srgbClr>
                </a:outerShdw>
              </a:effectLst>
            </a:endParaRPr>
          </a:p>
          <a:p>
            <a:r>
              <a:rPr lang="en-US" sz="2400" dirty="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Rid Closet of all Skeletons (Psa. 139:17-24)</a:t>
            </a:r>
            <a:br>
              <a:rPr lang="en-US" sz="2800" b="1" dirty="0" smtClean="0">
                <a:solidFill>
                  <a:schemeClr val="tx1"/>
                </a:solidFill>
                <a:effectLst>
                  <a:outerShdw blurRad="38100" dist="38100" dir="2700000" algn="tl">
                    <a:srgbClr val="000000">
                      <a:alpha val="43137"/>
                    </a:srgbClr>
                  </a:outerShdw>
                </a:effectLst>
              </a:rPr>
            </a:br>
            <a:endParaRPr lang="en-US" sz="2800" b="1" dirty="0" smtClean="0">
              <a:solidFill>
                <a:schemeClr val="tx1"/>
              </a:solidFill>
              <a:effectLst>
                <a:outerShdw blurRad="38100" dist="38100" dir="2700000" algn="tl">
                  <a:srgbClr val="000000">
                    <a:alpha val="43137"/>
                  </a:srgbClr>
                </a:outerShdw>
              </a:effectLst>
            </a:endParaRPr>
          </a:p>
          <a:p>
            <a:pPr marL="0" indent="0">
              <a:buNone/>
            </a:pPr>
            <a:r>
              <a:rPr lang="en-US" sz="2800" b="1" dirty="0">
                <a:solidFill>
                  <a:schemeClr val="tx1"/>
                </a:solidFill>
                <a:effectLst>
                  <a:outerShdw blurRad="38100" dist="38100" dir="2700000" algn="tl">
                    <a:srgbClr val="000000">
                      <a:alpha val="43137"/>
                    </a:srgbClr>
                  </a:outerShdw>
                </a:effectLst>
              </a:rPr>
              <a:t> </a:t>
            </a:r>
            <a:endParaRPr lang="en-US" sz="2800" b="1" dirty="0">
              <a:solidFill>
                <a:srgbClr val="C00000"/>
              </a:solidFill>
              <a:effectLst>
                <a:outerShdw blurRad="38100" dist="38100" dir="2700000" algn="tl">
                  <a:srgbClr val="000000">
                    <a:alpha val="43137"/>
                  </a:srgbClr>
                </a:outerShdw>
              </a:effectLst>
            </a:endParaRPr>
          </a:p>
        </p:txBody>
      </p:sp>
      <p:sp>
        <p:nvSpPr>
          <p:cNvPr id="4" name="Rectangle 3"/>
          <p:cNvSpPr/>
          <p:nvPr/>
        </p:nvSpPr>
        <p:spPr>
          <a:xfrm>
            <a:off x="1236134" y="3153769"/>
            <a:ext cx="6934200" cy="2677656"/>
          </a:xfrm>
          <a:prstGeom prst="rect">
            <a:avLst/>
          </a:prstGeom>
          <a:solidFill>
            <a:schemeClr val="accent2">
              <a:lumMod val="20000"/>
              <a:lumOff val="80000"/>
            </a:schemeClr>
          </a:solidFill>
          <a:ln w="28575">
            <a:solidFill>
              <a:schemeClr val="tx1"/>
            </a:solidFill>
          </a:ln>
        </p:spPr>
        <p:txBody>
          <a:bodyPr wrap="square">
            <a:spAutoFit/>
          </a:bodyPr>
          <a:lstStyle/>
          <a:p>
            <a:r>
              <a:rPr lang="en-US" sz="2400" b="1" dirty="0" smtClean="0">
                <a:effectLst>
                  <a:outerShdw blurRad="38100" dist="38100" dir="2700000" algn="tl">
                    <a:srgbClr val="000000">
                      <a:alpha val="43137"/>
                    </a:srgbClr>
                  </a:outerShdw>
                </a:effectLst>
              </a:rPr>
              <a:t>17 How precious also are Your thoughts to </a:t>
            </a:r>
            <a:br>
              <a:rPr lang="en-US" sz="24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     me, O God! </a:t>
            </a:r>
            <a:br>
              <a:rPr lang="en-US" sz="24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     How great is the sum of them!</a:t>
            </a:r>
          </a:p>
          <a:p>
            <a:r>
              <a:rPr lang="en-US" sz="2400" b="1" dirty="0" smtClean="0">
                <a:effectLst>
                  <a:outerShdw blurRad="38100" dist="38100" dir="2700000" algn="tl">
                    <a:srgbClr val="000000">
                      <a:alpha val="43137"/>
                    </a:srgbClr>
                  </a:outerShdw>
                </a:effectLst>
              </a:rPr>
              <a:t>23 Search me, O God, and </a:t>
            </a:r>
            <a:r>
              <a:rPr lang="en-US" sz="2400" b="1" i="1" u="sng" dirty="0" smtClean="0">
                <a:effectLst>
                  <a:outerShdw blurRad="38100" dist="38100" dir="2700000" algn="tl">
                    <a:srgbClr val="000000">
                      <a:alpha val="43137"/>
                    </a:srgbClr>
                  </a:outerShdw>
                </a:effectLst>
              </a:rPr>
              <a:t>know my heart</a:t>
            </a:r>
            <a:r>
              <a:rPr lang="en-US" sz="2400" b="1" dirty="0" smtClean="0">
                <a:effectLst>
                  <a:outerShdw blurRad="38100" dist="38100" dir="2700000" algn="tl">
                    <a:srgbClr val="000000">
                      <a:alpha val="43137"/>
                    </a:srgbClr>
                  </a:outerShdw>
                </a:effectLst>
              </a:rPr>
              <a:t>; </a:t>
            </a:r>
            <a:br>
              <a:rPr lang="en-US" sz="24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     Try me, and </a:t>
            </a:r>
            <a:r>
              <a:rPr lang="en-US" sz="2400" b="1" i="1" u="sng" dirty="0" smtClean="0">
                <a:effectLst>
                  <a:outerShdw blurRad="38100" dist="38100" dir="2700000" algn="tl">
                    <a:srgbClr val="000000">
                      <a:alpha val="43137"/>
                    </a:srgbClr>
                  </a:outerShdw>
                </a:effectLst>
              </a:rPr>
              <a:t>know my anxieties</a:t>
            </a:r>
            <a:r>
              <a:rPr lang="en-US" sz="2400" b="1" dirty="0" smtClean="0">
                <a:effectLst>
                  <a:outerShdw blurRad="38100" dist="38100" dir="2700000" algn="tl">
                    <a:srgbClr val="000000">
                      <a:alpha val="43137"/>
                    </a:srgbClr>
                  </a:outerShdw>
                </a:effectLst>
              </a:rPr>
              <a:t>;</a:t>
            </a:r>
          </a:p>
          <a:p>
            <a:r>
              <a:rPr lang="en-US" sz="2400" b="1" dirty="0" smtClean="0">
                <a:effectLst>
                  <a:outerShdw blurRad="38100" dist="38100" dir="2700000" algn="tl">
                    <a:srgbClr val="000000">
                      <a:alpha val="43137"/>
                    </a:srgbClr>
                  </a:outerShdw>
                </a:effectLst>
              </a:rPr>
              <a:t>24 And see if there is any wicked way in me, </a:t>
            </a:r>
            <a:br>
              <a:rPr lang="en-US" sz="24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     And lead me in the way everlasting.</a:t>
            </a:r>
            <a:endParaRPr lang="en-US" sz="24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3038325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Heart / Eye Disease</a:t>
            </a:r>
            <a:endParaRPr lang="en-US" sz="4800" b="1" dirty="0"/>
          </a:p>
        </p:txBody>
      </p:sp>
      <p:sp>
        <p:nvSpPr>
          <p:cNvPr id="3" name="Content Placeholder 2"/>
          <p:cNvSpPr>
            <a:spLocks noGrp="1"/>
          </p:cNvSpPr>
          <p:nvPr>
            <p:ph idx="1"/>
          </p:nvPr>
        </p:nvSpPr>
        <p:spPr>
          <a:xfrm>
            <a:off x="635000" y="1557865"/>
            <a:ext cx="8509000" cy="4986867"/>
          </a:xfrm>
        </p:spPr>
        <p:txBody>
          <a:bodyPr>
            <a:normAutofit/>
          </a:bodyPr>
          <a:lstStyle/>
          <a:p>
            <a:pPr marL="0" indent="0">
              <a:buNone/>
            </a:pPr>
            <a:r>
              <a:rPr lang="en-US" sz="3600" b="1" i="1" u="sng" dirty="0" smtClean="0">
                <a:solidFill>
                  <a:srgbClr val="C00000"/>
                </a:solidFill>
                <a:effectLst>
                  <a:outerShdw blurRad="38100" dist="38100" dir="2700000" algn="tl">
                    <a:srgbClr val="000000">
                      <a:alpha val="43137"/>
                    </a:srgbClr>
                  </a:outerShdw>
                </a:effectLst>
              </a:rPr>
              <a:t>GUILT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1400" b="1" dirty="0" smtClean="0">
              <a:solidFill>
                <a:srgbClr val="C00000"/>
              </a:solidFill>
              <a:effectLst>
                <a:outerShdw blurRad="38100" dist="38100" dir="2700000" algn="tl">
                  <a:srgbClr val="000000">
                    <a:alpha val="43137"/>
                  </a:srgbClr>
                </a:outerShdw>
              </a:effectLst>
            </a:endParaRPr>
          </a:p>
          <a:p>
            <a:r>
              <a:rPr lang="en-US" sz="2400" dirty="0">
                <a:solidFill>
                  <a:schemeClr val="tx1"/>
                </a:solidFill>
                <a:effectLst>
                  <a:outerShdw blurRad="38100" dist="38100" dir="2700000" algn="tl">
                    <a:srgbClr val="000000">
                      <a:alpha val="43137"/>
                    </a:srgbClr>
                  </a:outerShdw>
                </a:effectLst>
              </a:rPr>
              <a:t> </a:t>
            </a:r>
            <a:r>
              <a:rPr lang="en-US" sz="2400" dirty="0" smtClean="0">
                <a:solidFill>
                  <a:schemeClr val="tx1"/>
                </a:solidFill>
                <a:effectLst>
                  <a:outerShdw blurRad="38100" dist="38100" dir="2700000" algn="tl">
                    <a:srgbClr val="000000">
                      <a:alpha val="43137"/>
                    </a:srgbClr>
                  </a:outerShdw>
                </a:effectLst>
              </a:rPr>
              <a:t>Rid Closet of all Skeletons (Psa. 139:17-24)</a:t>
            </a:r>
          </a:p>
          <a:p>
            <a:r>
              <a:rPr lang="en-US" sz="2400" dirty="0">
                <a:solidFill>
                  <a:schemeClr val="tx1"/>
                </a:solidFill>
                <a:effectLst>
                  <a:outerShdw blurRad="38100" dist="38100" dir="2700000" algn="tl">
                    <a:srgbClr val="000000">
                      <a:alpha val="43137"/>
                    </a:srgbClr>
                  </a:outerShdw>
                </a:effectLst>
              </a:rPr>
              <a:t> </a:t>
            </a:r>
            <a:r>
              <a:rPr lang="en-US" sz="2800" b="1" u="sng" dirty="0" smtClean="0">
                <a:solidFill>
                  <a:schemeClr val="tx1"/>
                </a:solidFill>
                <a:effectLst>
                  <a:outerShdw blurRad="38100" dist="38100" dir="2700000" algn="tl">
                    <a:srgbClr val="000000">
                      <a:alpha val="43137"/>
                    </a:srgbClr>
                  </a:outerShdw>
                </a:effectLst>
              </a:rPr>
              <a:t>Quit Rearview Mirror driving (Phil. 3:13-14)</a:t>
            </a:r>
            <a:br>
              <a:rPr lang="en-US" sz="2800" b="1" u="sng" dirty="0" smtClean="0">
                <a:solidFill>
                  <a:schemeClr val="tx1"/>
                </a:solidFill>
                <a:effectLst>
                  <a:outerShdw blurRad="38100" dist="38100" dir="2700000" algn="tl">
                    <a:srgbClr val="000000">
                      <a:alpha val="43137"/>
                    </a:srgbClr>
                  </a:outerShdw>
                </a:effectLst>
              </a:rPr>
            </a:br>
            <a:endParaRPr lang="en-US" sz="2800" b="1" u="sng" dirty="0" smtClean="0">
              <a:solidFill>
                <a:schemeClr val="tx1"/>
              </a:solidFill>
              <a:effectLst>
                <a:outerShdw blurRad="38100" dist="38100" dir="2700000" algn="tl">
                  <a:srgbClr val="000000">
                    <a:alpha val="43137"/>
                  </a:srgbClr>
                </a:outerShdw>
              </a:effectLst>
            </a:endParaRPr>
          </a:p>
        </p:txBody>
      </p:sp>
      <p:sp>
        <p:nvSpPr>
          <p:cNvPr id="4" name="Rectangle 3"/>
          <p:cNvSpPr/>
          <p:nvPr/>
        </p:nvSpPr>
        <p:spPr>
          <a:xfrm>
            <a:off x="924640" y="3683675"/>
            <a:ext cx="7696200" cy="2492990"/>
          </a:xfrm>
          <a:prstGeom prst="rect">
            <a:avLst/>
          </a:prstGeom>
          <a:solidFill>
            <a:schemeClr val="accent2">
              <a:lumMod val="20000"/>
              <a:lumOff val="80000"/>
            </a:schemeClr>
          </a:solidFill>
          <a:ln w="28575">
            <a:solidFill>
              <a:schemeClr val="tx1"/>
            </a:solidFill>
          </a:ln>
        </p:spPr>
        <p:txBody>
          <a:bodyPr wrap="square">
            <a:spAutoFit/>
          </a:bodyPr>
          <a:lstStyle/>
          <a:p>
            <a:pPr algn="just"/>
            <a:r>
              <a:rPr lang="en-US" sz="2600" b="1" dirty="0" smtClean="0">
                <a:effectLst>
                  <a:outerShdw blurRad="38100" dist="38100" dir="2700000" algn="tl">
                    <a:srgbClr val="000000">
                      <a:alpha val="43137"/>
                    </a:srgbClr>
                  </a:outerShdw>
                </a:effectLst>
              </a:rPr>
              <a:t>13 Brethren, I do not count myself to have apprehended; but one thing I do, forgetting those things which are behind and reaching forward to those things which are ahead, 14 I press toward the goal for the prize of the upward call of God in Christ Jesus.</a:t>
            </a:r>
            <a:endParaRPr lang="en-US" sz="26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49390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Heart / Eye Disease</a:t>
            </a:r>
            <a:endParaRPr lang="en-US" sz="4800" b="1" dirty="0"/>
          </a:p>
        </p:txBody>
      </p:sp>
      <p:sp>
        <p:nvSpPr>
          <p:cNvPr id="3" name="Content Placeholder 2"/>
          <p:cNvSpPr>
            <a:spLocks noGrp="1"/>
          </p:cNvSpPr>
          <p:nvPr>
            <p:ph idx="1"/>
          </p:nvPr>
        </p:nvSpPr>
        <p:spPr>
          <a:xfrm>
            <a:off x="635000" y="1557865"/>
            <a:ext cx="8509000" cy="4986867"/>
          </a:xfrm>
        </p:spPr>
        <p:txBody>
          <a:bodyPr>
            <a:normAutofit/>
          </a:bodyPr>
          <a:lstStyle/>
          <a:p>
            <a:pPr marL="0" indent="0">
              <a:buNone/>
            </a:pPr>
            <a:r>
              <a:rPr lang="en-US" sz="3600" b="1" i="1" u="sng" dirty="0" smtClean="0">
                <a:solidFill>
                  <a:srgbClr val="C00000"/>
                </a:solidFill>
                <a:effectLst>
                  <a:outerShdw blurRad="38100" dist="38100" dir="2700000" algn="tl">
                    <a:srgbClr val="000000">
                      <a:alpha val="43137"/>
                    </a:srgbClr>
                  </a:outerShdw>
                </a:effectLst>
              </a:rPr>
              <a:t>GUILT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1400" b="1" dirty="0" smtClean="0">
              <a:solidFill>
                <a:srgbClr val="C00000"/>
              </a:solidFill>
              <a:effectLst>
                <a:outerShdw blurRad="38100" dist="38100" dir="2700000" algn="tl">
                  <a:srgbClr val="000000">
                    <a:alpha val="43137"/>
                  </a:srgbClr>
                </a:outerShdw>
              </a:effectLst>
            </a:endParaRPr>
          </a:p>
          <a:p>
            <a:r>
              <a:rPr lang="en-US" sz="2400" dirty="0">
                <a:solidFill>
                  <a:schemeClr val="tx1"/>
                </a:solidFill>
                <a:effectLst>
                  <a:outerShdw blurRad="38100" dist="38100" dir="2700000" algn="tl">
                    <a:srgbClr val="000000">
                      <a:alpha val="43137"/>
                    </a:srgbClr>
                  </a:outerShdw>
                </a:effectLst>
              </a:rPr>
              <a:t> </a:t>
            </a:r>
            <a:r>
              <a:rPr lang="en-US" sz="2400" dirty="0" smtClean="0">
                <a:solidFill>
                  <a:schemeClr val="tx1"/>
                </a:solidFill>
                <a:effectLst>
                  <a:outerShdw blurRad="38100" dist="38100" dir="2700000" algn="tl">
                    <a:srgbClr val="000000">
                      <a:alpha val="43137"/>
                    </a:srgbClr>
                  </a:outerShdw>
                </a:effectLst>
              </a:rPr>
              <a:t>Rid Closet of all Skeletons (Psa. 139:17-24)</a:t>
            </a:r>
          </a:p>
          <a:p>
            <a:r>
              <a:rPr lang="en-US" sz="2400" dirty="0">
                <a:solidFill>
                  <a:schemeClr val="tx1"/>
                </a:solidFill>
                <a:effectLst>
                  <a:outerShdw blurRad="38100" dist="38100" dir="2700000" algn="tl">
                    <a:srgbClr val="000000">
                      <a:alpha val="43137"/>
                    </a:srgbClr>
                  </a:outerShdw>
                </a:effectLst>
              </a:rPr>
              <a:t> </a:t>
            </a:r>
            <a:r>
              <a:rPr lang="en-US" sz="2400" dirty="0" smtClean="0">
                <a:solidFill>
                  <a:schemeClr val="tx1"/>
                </a:solidFill>
                <a:effectLst>
                  <a:outerShdw blurRad="38100" dist="38100" dir="2700000" algn="tl">
                    <a:srgbClr val="000000">
                      <a:alpha val="43137"/>
                    </a:srgbClr>
                  </a:outerShdw>
                </a:effectLst>
              </a:rPr>
              <a:t>Quit Rearview Mirror driving (Phil. 3:13-14)</a:t>
            </a:r>
          </a:p>
          <a:p>
            <a:r>
              <a:rPr lang="en-US" sz="2400" dirty="0">
                <a:solidFill>
                  <a:schemeClr val="tx1"/>
                </a:solidFill>
                <a:effectLst>
                  <a:outerShdw blurRad="38100" dist="38100" dir="2700000" algn="tl">
                    <a:srgbClr val="000000">
                      <a:alpha val="43137"/>
                    </a:srgbClr>
                  </a:outerShdw>
                </a:effectLst>
              </a:rPr>
              <a:t> </a:t>
            </a:r>
            <a:r>
              <a:rPr lang="en-US" sz="2800" b="1" u="sng" dirty="0" smtClean="0">
                <a:solidFill>
                  <a:schemeClr val="tx1"/>
                </a:solidFill>
                <a:effectLst>
                  <a:outerShdw blurRad="38100" dist="38100" dir="2700000" algn="tl">
                    <a:srgbClr val="000000">
                      <a:alpha val="43137"/>
                    </a:srgbClr>
                  </a:outerShdw>
                </a:effectLst>
              </a:rPr>
              <a:t>Unhook the Trailer (Psa. 32)</a:t>
            </a:r>
            <a:endParaRPr lang="en-US" sz="2800" b="1" u="sng" dirty="0">
              <a:solidFill>
                <a:srgbClr val="C00000"/>
              </a:solidFill>
              <a:effectLst>
                <a:outerShdw blurRad="38100" dist="38100" dir="2700000" algn="tl">
                  <a:srgbClr val="000000">
                    <a:alpha val="43137"/>
                  </a:srgbClr>
                </a:outerShdw>
              </a:effectLst>
            </a:endParaRPr>
          </a:p>
        </p:txBody>
      </p:sp>
      <p:sp>
        <p:nvSpPr>
          <p:cNvPr id="4" name="Rectangle 3"/>
          <p:cNvSpPr/>
          <p:nvPr/>
        </p:nvSpPr>
        <p:spPr>
          <a:xfrm>
            <a:off x="625642" y="4051298"/>
            <a:ext cx="8217569" cy="2462213"/>
          </a:xfrm>
          <a:prstGeom prst="rect">
            <a:avLst/>
          </a:prstGeom>
          <a:solidFill>
            <a:schemeClr val="accent2">
              <a:lumMod val="20000"/>
              <a:lumOff val="80000"/>
            </a:schemeClr>
          </a:solidFill>
          <a:ln w="28575">
            <a:solidFill>
              <a:schemeClr val="tx1"/>
            </a:solidFill>
          </a:ln>
        </p:spPr>
        <p:txBody>
          <a:bodyPr wrap="square">
            <a:spAutoFit/>
          </a:bodyPr>
          <a:lstStyle/>
          <a:p>
            <a:pPr algn="just"/>
            <a:r>
              <a:rPr lang="en-US" sz="2200" b="1" dirty="0" smtClean="0">
                <a:effectLst>
                  <a:outerShdw blurRad="38100" dist="38100" dir="2700000" algn="tl">
                    <a:srgbClr val="000000">
                      <a:alpha val="43137"/>
                    </a:srgbClr>
                  </a:outerShdw>
                </a:effectLst>
              </a:rPr>
              <a:t>3 When I kept silent, my bones grew old Through my groaning all the day long.  4 For day and night Your hand was heavy upon me; My vitality was turned into the drought of summer. </a:t>
            </a:r>
            <a:r>
              <a:rPr lang="en-US" sz="2200" b="1" dirty="0">
                <a:effectLst>
                  <a:outerShdw blurRad="38100" dist="38100" dir="2700000" algn="tl">
                    <a:srgbClr val="000000">
                      <a:alpha val="43137"/>
                    </a:srgbClr>
                  </a:outerShdw>
                </a:effectLst>
              </a:rPr>
              <a:t> </a:t>
            </a:r>
            <a:r>
              <a:rPr lang="en-US" sz="2200" b="1" dirty="0" smtClean="0">
                <a:effectLst>
                  <a:outerShdw blurRad="38100" dist="38100" dir="2700000" algn="tl">
                    <a:srgbClr val="000000">
                      <a:alpha val="43137"/>
                    </a:srgbClr>
                  </a:outerShdw>
                </a:effectLst>
              </a:rPr>
              <a:t>5 I acknowledged my sin to You, And my iniquity I have not hidden. I said, "I will confess my transgressions to the LORD,"  And You forgave the iniquity of my sin.”</a:t>
            </a:r>
            <a:endParaRPr lang="en-US" sz="2200"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1753829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“Blessed” are…</a:t>
            </a:r>
            <a:endParaRPr lang="en-US" sz="4800" b="1" dirty="0"/>
          </a:p>
        </p:txBody>
      </p:sp>
      <p:sp>
        <p:nvSpPr>
          <p:cNvPr id="3" name="Content Placeholder 2"/>
          <p:cNvSpPr>
            <a:spLocks noGrp="1"/>
          </p:cNvSpPr>
          <p:nvPr>
            <p:ph idx="1"/>
          </p:nvPr>
        </p:nvSpPr>
        <p:spPr>
          <a:xfrm>
            <a:off x="1011082" y="2040467"/>
            <a:ext cx="7937846" cy="3777622"/>
          </a:xfrm>
          <a:solidFill>
            <a:schemeClr val="bg1"/>
          </a:solidFill>
          <a:ln>
            <a:solidFill>
              <a:schemeClr val="accent1"/>
            </a:solidFill>
          </a:ln>
        </p:spPr>
        <p:txBody>
          <a:bodyPr>
            <a:normAutofit/>
          </a:bodyPr>
          <a:lstStyle/>
          <a:p>
            <a:r>
              <a:rPr lang="en-US" sz="2800" b="1" i="1" dirty="0" smtClean="0">
                <a:solidFill>
                  <a:srgbClr val="C00000"/>
                </a:solidFill>
                <a:effectLst>
                  <a:outerShdw blurRad="38100" dist="38100" dir="2700000" algn="tl">
                    <a:srgbClr val="000000">
                      <a:alpha val="43137"/>
                    </a:srgbClr>
                  </a:outerShdw>
                </a:effectLst>
              </a:rPr>
              <a:t>God </a:t>
            </a:r>
            <a:r>
              <a:rPr lang="en-US" sz="2800" b="1" i="1" dirty="0" smtClean="0">
                <a:solidFill>
                  <a:srgbClr val="C00000"/>
                </a:solidFill>
                <a:effectLst>
                  <a:outerShdw blurRad="38100" dist="38100" dir="2700000" algn="tl">
                    <a:srgbClr val="000000">
                      <a:alpha val="43137"/>
                    </a:srgbClr>
                  </a:outerShdw>
                </a:effectLst>
              </a:rPr>
              <a:t>Approved (“well pleasing”)</a:t>
            </a:r>
            <a:endParaRPr lang="en-US" sz="2800" b="1" i="1" dirty="0" smtClean="0">
              <a:solidFill>
                <a:srgbClr val="C00000"/>
              </a:solidFill>
              <a:effectLst>
                <a:outerShdw blurRad="38100" dist="38100" dir="2700000" algn="tl">
                  <a:srgbClr val="000000">
                    <a:alpha val="43137"/>
                  </a:srgbClr>
                </a:outerShdw>
              </a:effectLst>
            </a:endParaRPr>
          </a:p>
          <a:p>
            <a:r>
              <a:rPr lang="en-US" sz="2800" b="1" i="1" dirty="0" smtClean="0">
                <a:solidFill>
                  <a:srgbClr val="C00000"/>
                </a:solidFill>
                <a:effectLst>
                  <a:outerShdw blurRad="38100" dist="38100" dir="2700000" algn="tl">
                    <a:srgbClr val="000000">
                      <a:alpha val="43137"/>
                    </a:srgbClr>
                  </a:outerShdw>
                </a:effectLst>
              </a:rPr>
              <a:t>Smile of God</a:t>
            </a:r>
          </a:p>
          <a:p>
            <a:r>
              <a:rPr lang="en-US" sz="2800" b="1" i="1" dirty="0" smtClean="0">
                <a:solidFill>
                  <a:srgbClr val="C00000"/>
                </a:solidFill>
                <a:effectLst>
                  <a:outerShdw blurRad="38100" dist="38100" dir="2700000" algn="tl">
                    <a:srgbClr val="000000">
                      <a:alpha val="43137"/>
                    </a:srgbClr>
                  </a:outerShdw>
                </a:effectLst>
              </a:rPr>
              <a:t>The Applause </a:t>
            </a:r>
            <a:r>
              <a:rPr lang="en-US" sz="2800" b="1" i="1" dirty="0" smtClean="0">
                <a:solidFill>
                  <a:srgbClr val="C00000"/>
                </a:solidFill>
                <a:effectLst>
                  <a:outerShdw blurRad="38100" dist="38100" dir="2700000" algn="tl">
                    <a:srgbClr val="000000">
                      <a:alpha val="43137"/>
                    </a:srgbClr>
                  </a:outerShdw>
                </a:effectLst>
              </a:rPr>
              <a:t>of Heaven</a:t>
            </a:r>
          </a:p>
          <a:p>
            <a:r>
              <a:rPr lang="en-US" sz="2800" b="1" i="1" dirty="0" smtClean="0">
                <a:solidFill>
                  <a:srgbClr val="C00000"/>
                </a:solidFill>
                <a:effectLst>
                  <a:outerShdw blurRad="38100" dist="38100" dir="2700000" algn="tl">
                    <a:srgbClr val="000000">
                      <a:alpha val="43137"/>
                    </a:srgbClr>
                  </a:outerShdw>
                </a:effectLst>
              </a:rPr>
              <a:t>Inward </a:t>
            </a:r>
            <a:r>
              <a:rPr lang="en-US" sz="2800" b="1" i="1" dirty="0" smtClean="0">
                <a:solidFill>
                  <a:srgbClr val="C00000"/>
                </a:solidFill>
                <a:effectLst>
                  <a:outerShdw blurRad="38100" dist="38100" dir="2700000" algn="tl">
                    <a:srgbClr val="000000">
                      <a:alpha val="43137"/>
                    </a:srgbClr>
                  </a:outerShdw>
                </a:effectLst>
              </a:rPr>
              <a:t>Happiness</a:t>
            </a:r>
          </a:p>
          <a:p>
            <a:r>
              <a:rPr lang="en-US" sz="2800" b="1" i="1" dirty="0" smtClean="0">
                <a:solidFill>
                  <a:srgbClr val="C00000"/>
                </a:solidFill>
                <a:effectLst>
                  <a:outerShdw blurRad="38100" dist="38100" dir="2700000" algn="tl">
                    <a:srgbClr val="000000">
                      <a:alpha val="43137"/>
                    </a:srgbClr>
                  </a:outerShdw>
                </a:effectLst>
              </a:rPr>
              <a:t>Peace That Passes All Understanding</a:t>
            </a:r>
          </a:p>
          <a:p>
            <a:r>
              <a:rPr lang="en-US" sz="2800" b="1" i="1" dirty="0" smtClean="0">
                <a:solidFill>
                  <a:srgbClr val="C00000"/>
                </a:solidFill>
                <a:effectLst>
                  <a:outerShdw blurRad="38100" dist="38100" dir="2700000" algn="tl">
                    <a:srgbClr val="000000">
                      <a:alpha val="43137"/>
                    </a:srgbClr>
                  </a:outerShdw>
                </a:effectLst>
              </a:rPr>
              <a:t>Godliness with Contentment = Great Gain</a:t>
            </a:r>
            <a:endParaRPr lang="en-US" sz="2800" b="1" i="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152132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20/20 Vision</a:t>
            </a:r>
            <a:endParaRPr lang="en-US" sz="4800" b="1" dirty="0"/>
          </a:p>
        </p:txBody>
      </p:sp>
      <p:sp>
        <p:nvSpPr>
          <p:cNvPr id="3" name="Content Placeholder 2"/>
          <p:cNvSpPr>
            <a:spLocks noGrp="1"/>
          </p:cNvSpPr>
          <p:nvPr>
            <p:ph idx="1"/>
          </p:nvPr>
        </p:nvSpPr>
        <p:spPr>
          <a:xfrm>
            <a:off x="635000" y="1567222"/>
            <a:ext cx="8509000"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200" b="1" dirty="0" smtClean="0">
                <a:solidFill>
                  <a:srgbClr val="C00000"/>
                </a:solidFill>
                <a:effectLst>
                  <a:outerShdw blurRad="38100" dist="38100" dir="2700000" algn="tl">
                    <a:srgbClr val="000000">
                      <a:alpha val="43137"/>
                    </a:srgbClr>
                  </a:outerShdw>
                </a:effectLst>
              </a:rPr>
              <a:t>“They (alone) shall see God”</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r>
              <a:rPr lang="en-US" sz="2800" b="1" dirty="0" smtClean="0">
                <a:solidFill>
                  <a:srgbClr val="C00000"/>
                </a:solidFill>
                <a:effectLst>
                  <a:outerShdw blurRad="38100" dist="38100" dir="2700000" algn="tl">
                    <a:srgbClr val="000000">
                      <a:alpha val="43137"/>
                    </a:srgbClr>
                  </a:outerShdw>
                </a:effectLst>
              </a:rPr>
              <a:t> Singleness of Vision</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2800" dirty="0">
              <a:solidFill>
                <a:srgbClr val="C00000"/>
              </a:solidFill>
              <a:effectLst>
                <a:outerShdw blurRad="38100" dist="38100" dir="2700000" algn="tl">
                  <a:srgbClr val="000000">
                    <a:alpha val="43137"/>
                  </a:srgbClr>
                </a:outerShdw>
              </a:effectLst>
            </a:endParaRPr>
          </a:p>
        </p:txBody>
      </p:sp>
      <p:pic>
        <p:nvPicPr>
          <p:cNvPr id="14338"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40955" y="151509"/>
            <a:ext cx="1691432" cy="4612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1443789" y="3753853"/>
            <a:ext cx="5498432" cy="2554545"/>
          </a:xfrm>
          <a:prstGeom prst="rect">
            <a:avLst/>
          </a:prstGeom>
          <a:solidFill>
            <a:schemeClr val="bg1"/>
          </a:solidFill>
          <a:ln>
            <a:solidFill>
              <a:schemeClr val="tx1"/>
            </a:solidFill>
          </a:ln>
        </p:spPr>
        <p:txBody>
          <a:bodyPr wrap="square" rtlCol="0">
            <a:spAutoFit/>
          </a:bodyPr>
          <a:lstStyle/>
          <a:p>
            <a:pPr algn="just"/>
            <a:r>
              <a:rPr lang="en-US" sz="3200" b="1" i="1" dirty="0" smtClean="0">
                <a:effectLst>
                  <a:outerShdw blurRad="38100" dist="38100" dir="2700000" algn="tl">
                    <a:srgbClr val="000000">
                      <a:alpha val="43137"/>
                    </a:srgbClr>
                  </a:outerShdw>
                </a:effectLst>
              </a:rPr>
              <a:t>Jesus said to Thomas, ‘Because you  have seen Me you believe.  Blessed are those who have not seen Me, and believe.’”</a:t>
            </a:r>
            <a:endParaRPr lang="en-US" sz="3200" b="1" i="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0203735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20/20 Vision</a:t>
            </a:r>
            <a:endParaRPr lang="en-US" sz="4800" b="1" dirty="0"/>
          </a:p>
        </p:txBody>
      </p:sp>
      <p:sp>
        <p:nvSpPr>
          <p:cNvPr id="3" name="Content Placeholder 2"/>
          <p:cNvSpPr>
            <a:spLocks noGrp="1"/>
          </p:cNvSpPr>
          <p:nvPr>
            <p:ph idx="1"/>
          </p:nvPr>
        </p:nvSpPr>
        <p:spPr>
          <a:xfrm>
            <a:off x="635000" y="1567222"/>
            <a:ext cx="8509000"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200" b="1" dirty="0" smtClean="0">
                <a:solidFill>
                  <a:srgbClr val="C00000"/>
                </a:solidFill>
                <a:effectLst>
                  <a:outerShdw blurRad="38100" dist="38100" dir="2700000" algn="tl">
                    <a:srgbClr val="000000">
                      <a:alpha val="43137"/>
                    </a:srgbClr>
                  </a:outerShdw>
                </a:effectLst>
              </a:rPr>
              <a:t>“They (alone) shall see God”</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r>
              <a:rPr lang="en-US" sz="4000" b="1" dirty="0" smtClean="0">
                <a:solidFill>
                  <a:srgbClr val="C00000"/>
                </a:solidFill>
                <a:effectLst>
                  <a:outerShdw blurRad="38100" dist="38100" dir="2700000" algn="tl">
                    <a:srgbClr val="000000">
                      <a:alpha val="43137"/>
                    </a:srgbClr>
                  </a:outerShdw>
                </a:effectLst>
              </a:rPr>
              <a:t> NOW!</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t>
            </a:r>
            <a:r>
              <a:rPr lang="en-US" sz="2800" b="1" i="1" u="sng" dirty="0" smtClean="0">
                <a:solidFill>
                  <a:srgbClr val="C00000"/>
                </a:solidFill>
                <a:effectLst>
                  <a:outerShdw blurRad="38100" dist="38100" dir="2700000" algn="tl">
                    <a:srgbClr val="000000">
                      <a:alpha val="43137"/>
                    </a:srgbClr>
                  </a:outerShdw>
                </a:effectLst>
              </a:rPr>
              <a:t>Creation</a:t>
            </a:r>
            <a:r>
              <a:rPr lang="en-US" sz="2800" b="1" dirty="0" smtClean="0">
                <a:solidFill>
                  <a:srgbClr val="C00000"/>
                </a:solidFill>
                <a:effectLst>
                  <a:outerShdw blurRad="38100" dist="38100" dir="2700000" algn="tl">
                    <a:srgbClr val="000000">
                      <a:alpha val="43137"/>
                    </a:srgbClr>
                  </a:outerShdw>
                </a:effectLst>
              </a:rPr>
              <a:t>: </a:t>
            </a:r>
          </a:p>
          <a:p>
            <a:pPr>
              <a:buNone/>
            </a:pPr>
            <a:r>
              <a:rPr lang="en-US" sz="2800" b="1" dirty="0" smtClean="0">
                <a:solidFill>
                  <a:schemeClr val="tx1"/>
                </a:solidFill>
                <a:effectLst>
                  <a:outerShdw blurRad="38100" dist="38100" dir="2700000" algn="tl">
                    <a:srgbClr val="000000">
                      <a:alpha val="43137"/>
                    </a:srgbClr>
                  </a:outerShdw>
                </a:effectLst>
              </a:rPr>
              <a:t>Psa. 19:1-6 “The heavens </a:t>
            </a:r>
            <a:r>
              <a:rPr lang="en-US" sz="2800" b="1" dirty="0" smtClean="0">
                <a:solidFill>
                  <a:schemeClr val="tx1"/>
                </a:solidFill>
                <a:effectLst>
                  <a:outerShdw blurRad="38100" dist="38100" dir="2700000" algn="tl">
                    <a:srgbClr val="000000">
                      <a:alpha val="43137"/>
                    </a:srgbClr>
                  </a:outerShdw>
                </a:effectLst>
              </a:rPr>
              <a:t>declare</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the glory of God, the firmament</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shows His handiwork.  Day to day</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utters speech, night to night reveals</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knowledge…” (cf. Rom. 1:20)</a:t>
            </a:r>
            <a:r>
              <a:rPr lang="en-US" sz="2800" dirty="0" smtClean="0">
                <a:solidFill>
                  <a:srgbClr val="C00000"/>
                </a:solidFill>
                <a:effectLst>
                  <a:outerShdw blurRad="38100" dist="38100" dir="2700000" algn="tl">
                    <a:srgbClr val="000000">
                      <a:alpha val="43137"/>
                    </a:srgbClr>
                  </a:outerShdw>
                </a:effectLst>
              </a:rPr>
              <a:t>       </a:t>
            </a:r>
            <a:endParaRPr lang="en-US" sz="2800" dirty="0">
              <a:solidFill>
                <a:srgbClr val="C00000"/>
              </a:solidFill>
              <a:effectLst>
                <a:outerShdw blurRad="38100" dist="38100" dir="2700000" algn="tl">
                  <a:srgbClr val="000000">
                    <a:alpha val="43137"/>
                  </a:srgbClr>
                </a:outerShdw>
              </a:effectLst>
            </a:endParaRPr>
          </a:p>
        </p:txBody>
      </p:sp>
      <p:pic>
        <p:nvPicPr>
          <p:cNvPr id="14338"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40955" y="151509"/>
            <a:ext cx="1691432" cy="4612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203735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20/20 Vision</a:t>
            </a:r>
            <a:endParaRPr lang="en-US" sz="4800" b="1" dirty="0"/>
          </a:p>
        </p:txBody>
      </p:sp>
      <p:sp>
        <p:nvSpPr>
          <p:cNvPr id="3" name="Content Placeholder 2"/>
          <p:cNvSpPr>
            <a:spLocks noGrp="1"/>
          </p:cNvSpPr>
          <p:nvPr>
            <p:ph idx="1"/>
          </p:nvPr>
        </p:nvSpPr>
        <p:spPr>
          <a:xfrm>
            <a:off x="635000" y="1567222"/>
            <a:ext cx="8509000"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3200" b="1" dirty="0" smtClean="0">
                <a:solidFill>
                  <a:srgbClr val="C00000"/>
                </a:solidFill>
                <a:effectLst>
                  <a:outerShdw blurRad="38100" dist="38100" dir="2700000" algn="tl">
                    <a:srgbClr val="000000">
                      <a:alpha val="43137"/>
                    </a:srgbClr>
                  </a:outerShdw>
                </a:effectLst>
              </a:rPr>
              <a:t>“They (alone) shall see God”</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pPr>
              <a:buNone/>
            </a:pPr>
            <a:r>
              <a:rPr lang="en-US" sz="2800" dirty="0" smtClean="0">
                <a:solidFill>
                  <a:schemeClr val="tx1"/>
                </a:solidFill>
                <a:effectLst>
                  <a:outerShdw blurRad="38100" dist="38100" dir="2700000" algn="tl">
                    <a:srgbClr val="000000">
                      <a:alpha val="43137"/>
                    </a:srgbClr>
                  </a:outerShdw>
                </a:effectLst>
              </a:rPr>
              <a:t/>
            </a:r>
            <a:br>
              <a:rPr lang="en-US" sz="2800" dirty="0" smtClean="0">
                <a:solidFill>
                  <a:schemeClr val="tx1"/>
                </a:solidFill>
                <a:effectLst>
                  <a:outerShdw blurRad="38100" dist="38100" dir="2700000" algn="tl">
                    <a:srgbClr val="000000">
                      <a:alpha val="43137"/>
                    </a:srgbClr>
                  </a:outerShdw>
                </a:effectLst>
              </a:rPr>
            </a:br>
            <a:r>
              <a:rPr lang="en-US" sz="2800" dirty="0" smtClean="0">
                <a:solidFill>
                  <a:schemeClr val="tx1"/>
                </a:solidFill>
                <a:effectLst>
                  <a:outerShdw blurRad="38100" dist="38100" dir="2700000" algn="tl">
                    <a:srgbClr val="000000">
                      <a:alpha val="43137"/>
                    </a:srgbClr>
                  </a:outerShdw>
                </a:effectLst>
              </a:rPr>
              <a:t/>
            </a:r>
            <a:br>
              <a:rPr lang="en-US" sz="2800" dirty="0" smtClean="0">
                <a:solidFill>
                  <a:schemeClr val="tx1"/>
                </a:solidFill>
                <a:effectLst>
                  <a:outerShdw blurRad="38100" dist="38100" dir="2700000" algn="tl">
                    <a:srgbClr val="000000">
                      <a:alpha val="43137"/>
                    </a:srgbClr>
                  </a:outerShdw>
                </a:effectLst>
              </a:rPr>
            </a:br>
            <a:r>
              <a:rPr lang="en-US" sz="2800" dirty="0" smtClean="0">
                <a:solidFill>
                  <a:srgbClr val="C00000"/>
                </a:solidFill>
                <a:effectLst>
                  <a:outerShdw blurRad="38100" dist="38100" dir="2700000" algn="tl">
                    <a:srgbClr val="000000">
                      <a:alpha val="43137"/>
                    </a:srgbClr>
                  </a:outerShdw>
                </a:effectLst>
              </a:rPr>
              <a:t>       </a:t>
            </a:r>
            <a:endParaRPr lang="en-US" sz="2800" dirty="0">
              <a:solidFill>
                <a:srgbClr val="C00000"/>
              </a:solidFill>
              <a:effectLst>
                <a:outerShdw blurRad="38100" dist="38100" dir="2700000" algn="tl">
                  <a:srgbClr val="000000">
                    <a:alpha val="43137"/>
                  </a:srgbClr>
                </a:outerShdw>
              </a:effectLst>
            </a:endParaRPr>
          </a:p>
        </p:txBody>
      </p:sp>
      <p:pic>
        <p:nvPicPr>
          <p:cNvPr id="14338"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736305" y="151509"/>
            <a:ext cx="1196082" cy="32620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4" name="Rectangle 3"/>
          <p:cNvSpPr/>
          <p:nvPr/>
        </p:nvSpPr>
        <p:spPr>
          <a:xfrm>
            <a:off x="306128" y="2285545"/>
            <a:ext cx="7272867" cy="2954655"/>
          </a:xfrm>
          <a:prstGeom prst="rect">
            <a:avLst/>
          </a:prstGeom>
          <a:solidFill>
            <a:schemeClr val="accent2">
              <a:lumMod val="20000"/>
              <a:lumOff val="80000"/>
            </a:schemeClr>
          </a:solidFill>
          <a:ln w="38100">
            <a:solidFill>
              <a:schemeClr val="tx1"/>
            </a:solidFill>
          </a:ln>
        </p:spPr>
        <p:txBody>
          <a:bodyPr wrap="square">
            <a:spAutoFit/>
          </a:bodyPr>
          <a:lstStyle/>
          <a:p>
            <a:endParaRPr lang="en-US" sz="1000" b="1" i="1" dirty="0" smtClean="0"/>
          </a:p>
          <a:p>
            <a:pPr algn="just"/>
            <a:r>
              <a:rPr lang="en-US" sz="2800" b="1" i="1" dirty="0" smtClean="0">
                <a:effectLst>
                  <a:outerShdw blurRad="38100" dist="38100" dir="2700000" algn="tl">
                    <a:srgbClr val="000000">
                      <a:alpha val="43137"/>
                    </a:srgbClr>
                  </a:outerShdw>
                </a:effectLst>
              </a:rPr>
              <a:t>Hebrews 11:27   Moses’ </a:t>
            </a:r>
            <a:r>
              <a:rPr lang="en-US" sz="2800" b="1" i="1" dirty="0" smtClean="0">
                <a:effectLst>
                  <a:outerShdw blurRad="38100" dist="38100" dir="2700000" algn="tl">
                    <a:srgbClr val="000000">
                      <a:alpha val="43137"/>
                    </a:srgbClr>
                  </a:outerShdw>
                </a:effectLst>
              </a:rPr>
              <a:t>Perfect Eyes</a:t>
            </a:r>
            <a:endParaRPr lang="en-US" sz="2800" b="1" i="1" dirty="0" smtClean="0">
              <a:effectLst>
                <a:outerShdw blurRad="38100" dist="38100" dir="2700000" algn="tl">
                  <a:srgbClr val="000000">
                    <a:alpha val="43137"/>
                  </a:srgbClr>
                </a:outerShdw>
              </a:effectLst>
            </a:endParaRPr>
          </a:p>
          <a:p>
            <a:pPr algn="just"/>
            <a:r>
              <a:rPr lang="en-US" sz="2800" b="1" i="1" dirty="0" smtClean="0">
                <a:effectLst>
                  <a:outerShdw blurRad="38100" dist="38100" dir="2700000" algn="tl">
                    <a:srgbClr val="000000">
                      <a:alpha val="43137"/>
                    </a:srgbClr>
                  </a:outerShdw>
                </a:effectLst>
              </a:rPr>
              <a:t>   </a:t>
            </a:r>
            <a:br>
              <a:rPr lang="en-US" sz="2800" b="1" i="1" dirty="0" smtClean="0">
                <a:effectLst>
                  <a:outerShdw blurRad="38100" dist="38100" dir="2700000" algn="tl">
                    <a:srgbClr val="000000">
                      <a:alpha val="43137"/>
                    </a:srgbClr>
                  </a:outerShdw>
                </a:effectLst>
              </a:rPr>
            </a:br>
            <a:r>
              <a:rPr lang="en-US" sz="2800" b="1" i="1" dirty="0" smtClean="0">
                <a:effectLst>
                  <a:outerShdw blurRad="38100" dist="38100" dir="2700000" algn="tl">
                    <a:srgbClr val="000000">
                      <a:alpha val="43137"/>
                    </a:srgbClr>
                  </a:outerShdw>
                </a:effectLst>
              </a:rPr>
              <a:t>“By faith he forsook Egypt, not fearing the wrath of the king; for he endured as </a:t>
            </a:r>
            <a:r>
              <a:rPr lang="en-US" sz="3600" b="1" i="1" u="sng" dirty="0" smtClean="0">
                <a:effectLst>
                  <a:outerShdw blurRad="38100" dist="38100" dir="2700000" algn="tl">
                    <a:srgbClr val="000000">
                      <a:alpha val="43137"/>
                    </a:srgbClr>
                  </a:outerShdw>
                </a:effectLst>
              </a:rPr>
              <a:t>seeing Him </a:t>
            </a:r>
            <a:r>
              <a:rPr lang="en-US" sz="2800" b="1" i="1" u="sng" dirty="0" smtClean="0">
                <a:effectLst>
                  <a:outerShdw blurRad="38100" dist="38100" dir="2700000" algn="tl">
                    <a:srgbClr val="000000">
                      <a:alpha val="43137"/>
                    </a:srgbClr>
                  </a:outerShdw>
                </a:effectLst>
              </a:rPr>
              <a:t>who is invisible</a:t>
            </a:r>
            <a:r>
              <a:rPr lang="en-US" sz="2800" b="1" i="1" dirty="0" smtClean="0">
                <a:effectLst>
                  <a:outerShdw blurRad="38100" dist="38100" dir="2700000" algn="tl">
                    <a:srgbClr val="000000">
                      <a:alpha val="43137"/>
                    </a:srgbClr>
                  </a:outerShdw>
                </a:effectLst>
              </a:rPr>
              <a:t>.”</a:t>
            </a:r>
          </a:p>
          <a:p>
            <a:pPr algn="just"/>
            <a:r>
              <a:rPr lang="en-US" sz="2800" b="1" i="1" dirty="0">
                <a:effectLst>
                  <a:outerShdw blurRad="38100" dist="38100" dir="2700000" algn="tl">
                    <a:srgbClr val="000000">
                      <a:alpha val="43137"/>
                    </a:srgbClr>
                  </a:outerShdw>
                </a:effectLst>
              </a:rPr>
              <a:t> </a:t>
            </a:r>
          </a:p>
        </p:txBody>
      </p:sp>
      <p:sp>
        <p:nvSpPr>
          <p:cNvPr id="6" name="TextBox 5"/>
          <p:cNvSpPr txBox="1"/>
          <p:nvPr/>
        </p:nvSpPr>
        <p:spPr>
          <a:xfrm>
            <a:off x="3072384" y="4974336"/>
            <a:ext cx="5023104" cy="954107"/>
          </a:xfrm>
          <a:prstGeom prst="rect">
            <a:avLst/>
          </a:prstGeom>
          <a:solidFill>
            <a:schemeClr val="bg1"/>
          </a:solidFill>
          <a:ln w="38100">
            <a:solidFill>
              <a:schemeClr val="tx1"/>
            </a:solidFill>
          </a:ln>
        </p:spPr>
        <p:txBody>
          <a:bodyPr wrap="square" rtlCol="0">
            <a:spAutoFit/>
          </a:bodyPr>
          <a:lstStyle/>
          <a:p>
            <a:r>
              <a:rPr lang="en-US" sz="2800" b="1" dirty="0" smtClean="0">
                <a:solidFill>
                  <a:srgbClr val="C00000"/>
                </a:solidFill>
                <a:effectLst>
                  <a:outerShdw blurRad="38100" dist="38100" dir="2700000" algn="tl">
                    <a:srgbClr val="000000">
                      <a:alpha val="43137"/>
                    </a:srgbClr>
                  </a:outerShdw>
                </a:effectLst>
              </a:rPr>
              <a:t>“There are none so blind as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those who will not see”</a:t>
            </a:r>
            <a:endParaRPr lang="en-US" sz="28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0203735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20/20 Vision</a:t>
            </a:r>
            <a:endParaRPr lang="en-US" sz="4800" b="1" dirty="0"/>
          </a:p>
        </p:txBody>
      </p:sp>
      <p:sp>
        <p:nvSpPr>
          <p:cNvPr id="3" name="Content Placeholder 2"/>
          <p:cNvSpPr>
            <a:spLocks noGrp="1"/>
          </p:cNvSpPr>
          <p:nvPr>
            <p:ph idx="1"/>
          </p:nvPr>
        </p:nvSpPr>
        <p:spPr>
          <a:xfrm>
            <a:off x="635000" y="1608667"/>
            <a:ext cx="8509000" cy="5342465"/>
          </a:xfrm>
        </p:spPr>
        <p:txBody>
          <a:bodyPr>
            <a:normAutofit/>
          </a:bodyPr>
          <a:lstStyle/>
          <a:p>
            <a:r>
              <a:rPr lang="en-US" sz="3600" b="1" dirty="0" smtClean="0">
                <a:solidFill>
                  <a:srgbClr val="C00000"/>
                </a:solidFill>
                <a:effectLst>
                  <a:outerShdw blurRad="38100" dist="38100" dir="2700000" algn="tl">
                    <a:srgbClr val="000000">
                      <a:alpha val="43137"/>
                    </a:srgbClr>
                  </a:outerShdw>
                </a:effectLst>
              </a:rPr>
              <a:t> NOW!</a:t>
            </a:r>
            <a:br>
              <a:rPr lang="en-US" sz="3600" b="1" dirty="0" smtClean="0">
                <a:solidFill>
                  <a:srgbClr val="C00000"/>
                </a:solidFill>
                <a:effectLst>
                  <a:outerShdw blurRad="38100" dist="38100" dir="2700000" algn="tl">
                    <a:srgbClr val="000000">
                      <a:alpha val="43137"/>
                    </a:srgbClr>
                  </a:outerShdw>
                </a:effectLst>
              </a:rPr>
            </a:br>
            <a:r>
              <a:rPr lang="en-US" sz="3600" b="1" dirty="0" smtClean="0">
                <a:solidFill>
                  <a:srgbClr val="C00000"/>
                </a:solidFill>
                <a:effectLst>
                  <a:outerShdw blurRad="38100" dist="38100" dir="2700000" algn="tl">
                    <a:srgbClr val="000000">
                      <a:alpha val="43137"/>
                    </a:srgbClr>
                  </a:outerShdw>
                </a:effectLst>
              </a:rPr>
              <a:t>*  </a:t>
            </a:r>
            <a:r>
              <a:rPr lang="en-US" sz="3600" b="1" i="1" u="sng" dirty="0" smtClean="0">
                <a:solidFill>
                  <a:srgbClr val="C00000"/>
                </a:solidFill>
                <a:effectLst>
                  <a:outerShdw blurRad="38100" dist="38100" dir="2700000" algn="tl">
                    <a:srgbClr val="000000">
                      <a:alpha val="43137"/>
                    </a:srgbClr>
                  </a:outerShdw>
                </a:effectLst>
              </a:rPr>
              <a:t>Providence</a:t>
            </a:r>
            <a:r>
              <a:rPr lang="en-US" sz="3600" b="1" dirty="0" smtClean="0">
                <a:solidFill>
                  <a:srgbClr val="C00000"/>
                </a:solidFill>
                <a:effectLst>
                  <a:outerShdw blurRad="38100" dist="38100" dir="2700000" algn="tl">
                    <a:srgbClr val="000000">
                      <a:alpha val="43137"/>
                    </a:srgbClr>
                  </a:outerShdw>
                </a:effectLst>
              </a:rPr>
              <a: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Answered prayer (I </a:t>
            </a:r>
            <a:r>
              <a:rPr lang="en-US" sz="2800" b="1" dirty="0" err="1" smtClean="0">
                <a:solidFill>
                  <a:schemeClr val="tx1"/>
                </a:solidFill>
                <a:effectLst>
                  <a:outerShdw blurRad="38100" dist="38100" dir="2700000" algn="tl">
                    <a:srgbClr val="000000">
                      <a:alpha val="43137"/>
                    </a:srgbClr>
                  </a:outerShdw>
                </a:effectLst>
              </a:rPr>
              <a:t>Jn</a:t>
            </a:r>
            <a:r>
              <a:rPr lang="en-US" sz="2800" b="1" dirty="0" smtClean="0">
                <a:solidFill>
                  <a:schemeClr val="tx1"/>
                </a:solidFill>
                <a:effectLst>
                  <a:outerShdw blurRad="38100" dist="38100" dir="2700000" algn="tl">
                    <a:srgbClr val="000000">
                      <a:alpha val="43137"/>
                    </a:srgbClr>
                  </a:outerShdw>
                </a:effectLst>
              </a:rPr>
              <a:t> 5:14-16)</a:t>
            </a:r>
            <a:r>
              <a:rPr lang="en-US" sz="1000" b="1" dirty="0" smtClean="0">
                <a:solidFill>
                  <a:schemeClr val="tx1"/>
                </a:solidFill>
                <a:effectLst>
                  <a:outerShdw blurRad="38100" dist="38100" dir="2700000" algn="tl">
                    <a:srgbClr val="000000">
                      <a:alpha val="43137"/>
                    </a:srgbClr>
                  </a:outerShdw>
                </a:effectLst>
              </a:rPr>
              <a:t/>
            </a:r>
            <a:br>
              <a:rPr lang="en-US" sz="1000" b="1" dirty="0" smtClean="0">
                <a:solidFill>
                  <a:schemeClr val="tx1"/>
                </a:solidFill>
                <a:effectLst>
                  <a:outerShdw blurRad="38100" dist="38100" dir="2700000" algn="tl">
                    <a:srgbClr val="000000">
                      <a:alpha val="43137"/>
                    </a:srgbClr>
                  </a:outerShdw>
                </a:effectLst>
              </a:rPr>
            </a:br>
            <a:r>
              <a:rPr lang="en-US" sz="1000" b="1" dirty="0" smtClean="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Wisdom given (Jam. 1:5-8)</a:t>
            </a:r>
            <a:r>
              <a:rPr lang="en-US" sz="1000" b="1" dirty="0" smtClean="0">
                <a:solidFill>
                  <a:schemeClr val="tx1"/>
                </a:solidFill>
                <a:effectLst>
                  <a:outerShdw blurRad="38100" dist="38100" dir="2700000" algn="tl">
                    <a:srgbClr val="000000">
                      <a:alpha val="43137"/>
                    </a:srgbClr>
                  </a:outerShdw>
                </a:effectLst>
              </a:rPr>
              <a:t/>
            </a:r>
            <a:br>
              <a:rPr lang="en-US" sz="1000" b="1" dirty="0" smtClean="0">
                <a:solidFill>
                  <a:schemeClr val="tx1"/>
                </a:solidFill>
                <a:effectLst>
                  <a:outerShdw blurRad="38100" dist="38100" dir="2700000" algn="tl">
                    <a:srgbClr val="000000">
                      <a:alpha val="43137"/>
                    </a:srgbClr>
                  </a:outerShdw>
                </a:effectLst>
              </a:rPr>
            </a:br>
            <a:r>
              <a:rPr lang="en-US" sz="1000" b="1" dirty="0" smtClean="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Grace and mercy (Heb 4:16)</a:t>
            </a:r>
            <a:r>
              <a:rPr lang="en-US" sz="1000" b="1" dirty="0" smtClean="0">
                <a:solidFill>
                  <a:schemeClr val="tx1"/>
                </a:solidFill>
                <a:effectLst>
                  <a:outerShdw blurRad="38100" dist="38100" dir="2700000" algn="tl">
                    <a:srgbClr val="000000">
                      <a:alpha val="43137"/>
                    </a:srgbClr>
                  </a:outerShdw>
                </a:effectLst>
              </a:rPr>
              <a:t/>
            </a:r>
            <a:br>
              <a:rPr lang="en-US" sz="1000" b="1" dirty="0" smtClean="0">
                <a:solidFill>
                  <a:schemeClr val="tx1"/>
                </a:solidFill>
                <a:effectLst>
                  <a:outerShdw blurRad="38100" dist="38100" dir="2700000" algn="tl">
                    <a:srgbClr val="000000">
                      <a:alpha val="43137"/>
                    </a:srgbClr>
                  </a:outerShdw>
                </a:effectLst>
              </a:rPr>
            </a:br>
            <a:r>
              <a:rPr lang="en-US" sz="1000" b="1" dirty="0" smtClean="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Eyes enlightened to riches (Eph 1:18-19)</a:t>
            </a:r>
            <a:r>
              <a:rPr lang="en-US" sz="1000" b="1" dirty="0" smtClean="0">
                <a:solidFill>
                  <a:schemeClr val="tx1"/>
                </a:solidFill>
                <a:effectLst>
                  <a:outerShdw blurRad="38100" dist="38100" dir="2700000" algn="tl">
                    <a:srgbClr val="000000">
                      <a:alpha val="43137"/>
                    </a:srgbClr>
                  </a:outerShdw>
                </a:effectLst>
              </a:rPr>
              <a:t/>
            </a:r>
            <a:br>
              <a:rPr lang="en-US" sz="1000" b="1" dirty="0" smtClean="0">
                <a:solidFill>
                  <a:schemeClr val="tx1"/>
                </a:solidFill>
                <a:effectLst>
                  <a:outerShdw blurRad="38100" dist="38100" dir="2700000" algn="tl">
                    <a:srgbClr val="000000">
                      <a:alpha val="43137"/>
                    </a:srgbClr>
                  </a:outerShdw>
                </a:effectLst>
              </a:rPr>
            </a:br>
            <a:r>
              <a:rPr lang="en-US" sz="1000" b="1" dirty="0" smtClean="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Worship (</a:t>
            </a:r>
            <a:r>
              <a:rPr lang="en-US" sz="2800" b="1" dirty="0" err="1" smtClean="0">
                <a:solidFill>
                  <a:schemeClr val="tx1"/>
                </a:solidFill>
                <a:effectLst>
                  <a:outerShdw blurRad="38100" dist="38100" dir="2700000" algn="tl">
                    <a:srgbClr val="000000">
                      <a:alpha val="43137"/>
                    </a:srgbClr>
                  </a:outerShdw>
                </a:effectLst>
              </a:rPr>
              <a:t>Jn</a:t>
            </a:r>
            <a:r>
              <a:rPr lang="en-US" sz="2800" b="1" dirty="0" smtClean="0">
                <a:solidFill>
                  <a:schemeClr val="tx1"/>
                </a:solidFill>
                <a:effectLst>
                  <a:outerShdw blurRad="38100" dist="38100" dir="2700000" algn="tl">
                    <a:srgbClr val="000000">
                      <a:alpha val="43137"/>
                    </a:srgbClr>
                  </a:outerShdw>
                </a:effectLst>
              </a:rPr>
              <a:t> 4:23-24)</a:t>
            </a:r>
            <a:r>
              <a:rPr lang="en-US" sz="1000" b="1" dirty="0" smtClean="0">
                <a:solidFill>
                  <a:schemeClr val="tx1"/>
                </a:solidFill>
                <a:effectLst>
                  <a:outerShdw blurRad="38100" dist="38100" dir="2700000" algn="tl">
                    <a:srgbClr val="000000">
                      <a:alpha val="43137"/>
                    </a:srgbClr>
                  </a:outerShdw>
                </a:effectLst>
              </a:rPr>
              <a:t/>
            </a:r>
            <a:br>
              <a:rPr lang="en-US" sz="1000" b="1" dirty="0" smtClean="0">
                <a:solidFill>
                  <a:schemeClr val="tx1"/>
                </a:solidFill>
                <a:effectLst>
                  <a:outerShdw blurRad="38100" dist="38100" dir="2700000" algn="tl">
                    <a:srgbClr val="000000">
                      <a:alpha val="43137"/>
                    </a:srgbClr>
                  </a:outerShdw>
                </a:effectLst>
              </a:rPr>
            </a:br>
            <a:r>
              <a:rPr lang="en-US" sz="1000" b="1" dirty="0" smtClean="0">
                <a:solidFill>
                  <a:schemeClr val="tx1"/>
                </a:solidFill>
                <a:effectLst>
                  <a:outerShdw blurRad="38100" dist="38100" dir="2700000" algn="tl">
                    <a:srgbClr val="000000">
                      <a:alpha val="43137"/>
                    </a:srgbClr>
                  </a:outerShdw>
                </a:effectLst>
              </a:rPr>
              <a:t> </a:t>
            </a:r>
            <a:r>
              <a:rPr lang="en-US" sz="2800" b="1" dirty="0" smtClean="0">
                <a:solidFill>
                  <a:schemeClr val="tx1"/>
                </a:solidFill>
                <a:effectLst>
                  <a:outerShdw blurRad="38100" dist="38100" dir="2700000" algn="tl">
                    <a:srgbClr val="000000">
                      <a:alpha val="43137"/>
                    </a:srgbClr>
                  </a:outerShdw>
                </a:effectLst>
              </a:rPr>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Family (</a:t>
            </a:r>
            <a:r>
              <a:rPr lang="en-US" sz="2800" b="1" dirty="0" err="1" smtClean="0">
                <a:solidFill>
                  <a:schemeClr val="tx1"/>
                </a:solidFill>
                <a:effectLst>
                  <a:outerShdw blurRad="38100" dist="38100" dir="2700000" algn="tl">
                    <a:srgbClr val="000000">
                      <a:alpha val="43137"/>
                    </a:srgbClr>
                  </a:outerShdw>
                </a:effectLst>
              </a:rPr>
              <a:t>Psa</a:t>
            </a:r>
            <a:r>
              <a:rPr lang="en-US" sz="2800" b="1" dirty="0" smtClean="0">
                <a:solidFill>
                  <a:schemeClr val="tx1"/>
                </a:solidFill>
                <a:effectLst>
                  <a:outerShdw blurRad="38100" dist="38100" dir="2700000" algn="tl">
                    <a:srgbClr val="000000">
                      <a:alpha val="43137"/>
                    </a:srgbClr>
                  </a:outerShdw>
                </a:effectLst>
              </a:rPr>
              <a:t> 127:3)</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t>
            </a:r>
            <a:endParaRPr lang="en-US" sz="2800" b="1" dirty="0">
              <a:solidFill>
                <a:srgbClr val="C00000"/>
              </a:solidFill>
              <a:effectLst>
                <a:outerShdw blurRad="38100" dist="38100" dir="2700000" algn="tl">
                  <a:srgbClr val="000000">
                    <a:alpha val="43137"/>
                  </a:srgbClr>
                </a:outerShdw>
              </a:effectLst>
            </a:endParaRPr>
          </a:p>
        </p:txBody>
      </p:sp>
      <p:pic>
        <p:nvPicPr>
          <p:cNvPr id="14338"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382766" y="211667"/>
            <a:ext cx="1369148" cy="37340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721459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20/20 Vision</a:t>
            </a:r>
            <a:endParaRPr lang="en-US" sz="4800" b="1" dirty="0"/>
          </a:p>
        </p:txBody>
      </p:sp>
      <p:sp>
        <p:nvSpPr>
          <p:cNvPr id="3" name="Content Placeholder 2"/>
          <p:cNvSpPr>
            <a:spLocks noGrp="1"/>
          </p:cNvSpPr>
          <p:nvPr>
            <p:ph idx="1"/>
          </p:nvPr>
        </p:nvSpPr>
        <p:spPr>
          <a:xfrm>
            <a:off x="575733" y="1608667"/>
            <a:ext cx="8123099" cy="5342465"/>
          </a:xfrm>
        </p:spPr>
        <p:txBody>
          <a:bodyPr>
            <a:normAutofit/>
          </a:bodyPr>
          <a:lstStyle/>
          <a:p>
            <a:r>
              <a:rPr lang="en-US" sz="2800" b="1" dirty="0" smtClean="0">
                <a:solidFill>
                  <a:srgbClr val="C00000"/>
                </a:solidFill>
                <a:effectLst>
                  <a:outerShdw blurRad="38100" dist="38100" dir="2700000" algn="tl">
                    <a:srgbClr val="000000">
                      <a:alpha val="43137"/>
                    </a:srgbClr>
                  </a:outerShdw>
                </a:effectLst>
              </a:rPr>
              <a:t> </a:t>
            </a:r>
            <a:r>
              <a:rPr lang="en-US" sz="4000" b="1" dirty="0" smtClean="0">
                <a:solidFill>
                  <a:srgbClr val="C00000"/>
                </a:solidFill>
                <a:effectLst>
                  <a:outerShdw blurRad="38100" dist="38100" dir="2700000" algn="tl">
                    <a:srgbClr val="000000">
                      <a:alpha val="43137"/>
                    </a:srgbClr>
                  </a:outerShdw>
                </a:effectLst>
              </a:rPr>
              <a:t>LATER !</a:t>
            </a:r>
            <a:r>
              <a:rPr lang="en-US" sz="3200" b="1" dirty="0" smtClean="0">
                <a:solidFill>
                  <a:srgbClr val="C00000"/>
                </a:solidFill>
                <a:effectLst>
                  <a:outerShdw blurRad="38100" dist="38100" dir="2700000" algn="tl">
                    <a:srgbClr val="000000">
                      <a:alpha val="43137"/>
                    </a:srgbClr>
                  </a:outerShdw>
                </a:effectLst>
              </a:rPr>
              <a:t/>
            </a:r>
            <a:br>
              <a:rPr lang="en-US" sz="3200" b="1" dirty="0" smtClean="0">
                <a:solidFill>
                  <a:srgbClr val="C00000"/>
                </a:solidFill>
                <a:effectLst>
                  <a:outerShdw blurRad="38100" dist="38100" dir="2700000" algn="tl">
                    <a:srgbClr val="000000">
                      <a:alpha val="43137"/>
                    </a:srgbClr>
                  </a:outerShdw>
                </a:effectLst>
              </a:rPr>
            </a:br>
            <a:r>
              <a:rPr lang="en-US" sz="3200" b="1" dirty="0" smtClean="0">
                <a:solidFill>
                  <a:srgbClr val="C00000"/>
                </a:solidFill>
                <a:effectLst>
                  <a:outerShdw blurRad="38100" dist="38100" dir="2700000" algn="tl">
                    <a:srgbClr val="000000">
                      <a:alpha val="43137"/>
                    </a:srgbClr>
                  </a:outerShdw>
                </a:effectLst>
              </a:rPr>
              <a:t>*  </a:t>
            </a:r>
            <a:r>
              <a:rPr lang="en-US" sz="3200" b="1" i="1" u="sng" dirty="0" smtClean="0">
                <a:solidFill>
                  <a:srgbClr val="C00000"/>
                </a:solidFill>
                <a:effectLst>
                  <a:outerShdw blurRad="38100" dist="38100" dir="2700000" algn="tl">
                    <a:srgbClr val="000000">
                      <a:alpha val="43137"/>
                    </a:srgbClr>
                  </a:outerShdw>
                </a:effectLst>
              </a:rPr>
              <a:t>Resurrection</a:t>
            </a:r>
            <a:r>
              <a:rPr lang="en-US" sz="3200" b="1" dirty="0" smtClean="0">
                <a:solidFill>
                  <a:srgbClr val="C00000"/>
                </a:solidFill>
                <a:effectLst>
                  <a:outerShdw blurRad="38100" dist="38100" dir="2700000" algn="tl">
                    <a:srgbClr val="000000">
                      <a:alpha val="43137"/>
                    </a:srgbClr>
                  </a:outerShdw>
                </a:effectLst>
              </a:rPr>
              <a:t>:</a:t>
            </a:r>
            <a:br>
              <a:rPr lang="en-US" sz="3200" b="1" dirty="0" smtClean="0">
                <a:solidFill>
                  <a:srgbClr val="C00000"/>
                </a:solidFill>
                <a:effectLst>
                  <a:outerShdw blurRad="38100" dist="38100" dir="2700000" algn="tl">
                    <a:srgbClr val="000000">
                      <a:alpha val="43137"/>
                    </a:srgbClr>
                  </a:outerShdw>
                </a:effectLst>
              </a:rPr>
            </a:br>
            <a:r>
              <a:rPr lang="en-US" sz="3200" b="1" dirty="0">
                <a:solidFill>
                  <a:srgbClr val="C00000"/>
                </a:solidFill>
                <a:effectLst>
                  <a:outerShdw blurRad="38100" dist="38100" dir="2700000" algn="tl">
                    <a:srgbClr val="000000">
                      <a:alpha val="43137"/>
                    </a:srgbClr>
                  </a:outerShdw>
                </a:effectLst>
              </a:rPr>
              <a:t>       </a:t>
            </a:r>
            <a:r>
              <a:rPr lang="en-US" sz="3200" b="1" dirty="0" smtClean="0">
                <a:solidFill>
                  <a:srgbClr val="C00000"/>
                </a:solidFill>
                <a:effectLst>
                  <a:outerShdw blurRad="38100" dist="38100" dir="2700000" algn="tl">
                    <a:srgbClr val="000000">
                      <a:alpha val="43137"/>
                    </a:srgbClr>
                  </a:outerShdw>
                </a:effectLst>
              </a:rPr>
              <a:t>1 John 3:2-3 </a:t>
            </a:r>
            <a:r>
              <a:rPr lang="en-US" sz="2800" dirty="0" smtClean="0">
                <a:solidFill>
                  <a:srgbClr val="C00000"/>
                </a:solidFill>
                <a:effectLst>
                  <a:outerShdw blurRad="38100" dist="38100" dir="2700000" algn="tl">
                    <a:srgbClr val="000000">
                      <a:alpha val="43137"/>
                    </a:srgbClr>
                  </a:outerShdw>
                </a:effectLst>
              </a:rPr>
              <a:t/>
            </a:r>
            <a:br>
              <a:rPr lang="en-US" sz="2800" dirty="0" smtClean="0">
                <a:solidFill>
                  <a:srgbClr val="C00000"/>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Beloved</a:t>
            </a:r>
            <a:r>
              <a:rPr lang="en-US" sz="2800" b="1" dirty="0">
                <a:solidFill>
                  <a:schemeClr val="tx1"/>
                </a:solidFill>
                <a:effectLst>
                  <a:outerShdw blurRad="38100" dist="38100" dir="2700000" algn="tl">
                    <a:srgbClr val="000000">
                      <a:alpha val="43137"/>
                    </a:srgbClr>
                  </a:outerShdw>
                </a:effectLst>
              </a:rPr>
              <a:t>, now we are children of God; and it </a:t>
            </a:r>
            <a:r>
              <a:rPr lang="en-US" sz="2800" b="1" dirty="0" smtClean="0">
                <a:solidFill>
                  <a:schemeClr val="tx1"/>
                </a:solidFill>
                <a:effectLst>
                  <a:outerShdw blurRad="38100" dist="38100" dir="2700000" algn="tl">
                    <a:srgbClr val="000000">
                      <a:alpha val="43137"/>
                    </a:srgbClr>
                  </a:outerShdw>
                </a:effectLst>
              </a:rPr>
              <a:t>has not </a:t>
            </a:r>
            <a:r>
              <a:rPr lang="en-US" sz="2800" b="1" dirty="0">
                <a:solidFill>
                  <a:schemeClr val="tx1"/>
                </a:solidFill>
                <a:effectLst>
                  <a:outerShdw blurRad="38100" dist="38100" dir="2700000" algn="tl">
                    <a:srgbClr val="000000">
                      <a:alpha val="43137"/>
                    </a:srgbClr>
                  </a:outerShdw>
                </a:effectLst>
              </a:rPr>
              <a:t>yet been revealed what we shall be, but we </a:t>
            </a:r>
            <a:r>
              <a:rPr lang="en-US" sz="2800" b="1" dirty="0" smtClean="0">
                <a:solidFill>
                  <a:schemeClr val="tx1"/>
                </a:solidFill>
                <a:effectLst>
                  <a:outerShdw blurRad="38100" dist="38100" dir="2700000" algn="tl">
                    <a:srgbClr val="000000">
                      <a:alpha val="43137"/>
                    </a:srgbClr>
                  </a:outerShdw>
                </a:effectLst>
              </a:rPr>
              <a:t> know </a:t>
            </a:r>
            <a:r>
              <a:rPr lang="en-US" sz="2800" b="1" dirty="0">
                <a:solidFill>
                  <a:schemeClr val="tx1"/>
                </a:solidFill>
                <a:effectLst>
                  <a:outerShdw blurRad="38100" dist="38100" dir="2700000" algn="tl">
                    <a:srgbClr val="000000">
                      <a:alpha val="43137"/>
                    </a:srgbClr>
                  </a:outerShdw>
                </a:effectLst>
              </a:rPr>
              <a:t>that when He is revealed, we shall be like Him, for </a:t>
            </a:r>
            <a:r>
              <a:rPr lang="en-US" sz="2800" b="1" i="1" u="sng" dirty="0" smtClean="0">
                <a:solidFill>
                  <a:schemeClr val="tx1"/>
                </a:solidFill>
                <a:effectLst>
                  <a:outerShdw blurRad="38100" dist="38100" dir="2700000" algn="tl">
                    <a:srgbClr val="000000">
                      <a:alpha val="43137"/>
                    </a:srgbClr>
                  </a:outerShdw>
                </a:effectLst>
              </a:rPr>
              <a:t>we </a:t>
            </a:r>
            <a:r>
              <a:rPr lang="en-US" sz="2800" b="1" i="1" u="sng" dirty="0">
                <a:solidFill>
                  <a:schemeClr val="tx1"/>
                </a:solidFill>
                <a:effectLst>
                  <a:outerShdw blurRad="38100" dist="38100" dir="2700000" algn="tl">
                    <a:srgbClr val="000000">
                      <a:alpha val="43137"/>
                    </a:srgbClr>
                  </a:outerShdw>
                </a:effectLst>
              </a:rPr>
              <a:t>shall see Him</a:t>
            </a:r>
            <a:r>
              <a:rPr lang="en-US" sz="2800" b="1" dirty="0">
                <a:solidFill>
                  <a:schemeClr val="tx1"/>
                </a:solidFill>
                <a:effectLst>
                  <a:outerShdw blurRad="38100" dist="38100" dir="2700000" algn="tl">
                    <a:srgbClr val="000000">
                      <a:alpha val="43137"/>
                    </a:srgbClr>
                  </a:outerShdw>
                </a:effectLst>
              </a:rPr>
              <a:t> as He </a:t>
            </a:r>
            <a:r>
              <a:rPr lang="en-US" sz="2800" b="1" dirty="0" smtClean="0">
                <a:solidFill>
                  <a:schemeClr val="tx1"/>
                </a:solidFill>
                <a:effectLst>
                  <a:outerShdw blurRad="38100" dist="38100" dir="2700000" algn="tl">
                    <a:srgbClr val="000000">
                      <a:alpha val="43137"/>
                    </a:srgbClr>
                  </a:outerShdw>
                </a:effectLst>
              </a:rPr>
              <a:t>is. And </a:t>
            </a:r>
            <a:r>
              <a:rPr lang="en-US" sz="2800" b="1" dirty="0">
                <a:solidFill>
                  <a:schemeClr val="tx1"/>
                </a:solidFill>
                <a:effectLst>
                  <a:outerShdw blurRad="38100" dist="38100" dir="2700000" algn="tl">
                    <a:srgbClr val="000000">
                      <a:alpha val="43137"/>
                    </a:srgbClr>
                  </a:outerShdw>
                </a:effectLst>
              </a:rPr>
              <a:t>everyone who </a:t>
            </a:r>
            <a:r>
              <a:rPr lang="en-US" sz="2800" b="1" dirty="0" smtClean="0">
                <a:solidFill>
                  <a:schemeClr val="tx1"/>
                </a:solidFill>
                <a:effectLst>
                  <a:outerShdw blurRad="38100" dist="38100" dir="2700000" algn="tl">
                    <a:srgbClr val="000000">
                      <a:alpha val="43137"/>
                    </a:srgbClr>
                  </a:outerShdw>
                </a:effectLst>
              </a:rPr>
              <a:t>has this </a:t>
            </a:r>
            <a:r>
              <a:rPr lang="en-US" sz="2800" b="1" dirty="0">
                <a:solidFill>
                  <a:schemeClr val="tx1"/>
                </a:solidFill>
                <a:effectLst>
                  <a:outerShdw blurRad="38100" dist="38100" dir="2700000" algn="tl">
                    <a:srgbClr val="000000">
                      <a:alpha val="43137"/>
                    </a:srgbClr>
                  </a:outerShdw>
                </a:effectLst>
              </a:rPr>
              <a:t>hope in Him p</a:t>
            </a:r>
            <a:r>
              <a:rPr lang="en-US" sz="2800" b="1" u="sng" dirty="0">
                <a:solidFill>
                  <a:schemeClr val="tx1"/>
                </a:solidFill>
                <a:effectLst>
                  <a:outerShdw blurRad="38100" dist="38100" dir="2700000" algn="tl">
                    <a:srgbClr val="000000">
                      <a:alpha val="43137"/>
                    </a:srgbClr>
                  </a:outerShdw>
                </a:effectLst>
              </a:rPr>
              <a:t>urifies</a:t>
            </a:r>
            <a:r>
              <a:rPr lang="en-US" sz="2800" b="1" dirty="0">
                <a:solidFill>
                  <a:schemeClr val="tx1"/>
                </a:solidFill>
                <a:effectLst>
                  <a:outerShdw blurRad="38100" dist="38100" dir="2700000" algn="tl">
                    <a:srgbClr val="000000">
                      <a:alpha val="43137"/>
                    </a:srgbClr>
                  </a:outerShdw>
                </a:effectLst>
              </a:rPr>
              <a:t> himself, just as He is p</a:t>
            </a:r>
            <a:r>
              <a:rPr lang="en-US" sz="2800" b="1" u="sng" dirty="0">
                <a:solidFill>
                  <a:schemeClr val="tx1"/>
                </a:solidFill>
                <a:effectLst>
                  <a:outerShdw blurRad="38100" dist="38100" dir="2700000" algn="tl">
                    <a:srgbClr val="000000">
                      <a:alpha val="43137"/>
                    </a:srgbClr>
                  </a:outerShdw>
                </a:effectLst>
              </a:rPr>
              <a:t>ure</a:t>
            </a:r>
            <a:r>
              <a:rPr lang="en-US" sz="2800" b="1" dirty="0">
                <a:solidFill>
                  <a:schemeClr val="tx1"/>
                </a:solidFill>
                <a:effectLst>
                  <a:outerShdw blurRad="38100" dist="38100" dir="2700000" algn="tl">
                    <a:srgbClr val="000000">
                      <a:alpha val="43137"/>
                    </a:srgbClr>
                  </a:outerShdw>
                </a:effectLst>
              </a:rPr>
              <a:t>.       </a:t>
            </a:r>
          </a:p>
        </p:txBody>
      </p:sp>
    </p:spTree>
    <p:extLst>
      <p:ext uri="{BB962C8B-B14F-4D97-AF65-F5344CB8AC3E}">
        <p14:creationId xmlns="" xmlns:p14="http://schemas.microsoft.com/office/powerpoint/2010/main" val="1772247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2"/>
          <p:cNvSpPr>
            <a:spLocks noChangeArrowheads="1"/>
          </p:cNvSpPr>
          <p:nvPr/>
        </p:nvSpPr>
        <p:spPr bwMode="auto">
          <a:xfrm>
            <a:off x="714367" y="1823642"/>
            <a:ext cx="6695807"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 1726, at the age of 20, Benjamin Franklin created a system </a:t>
            </a:r>
            <a:br>
              <a:rPr kumimoji="0" lang="en-US" altLang="en-US" sz="20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kumimoji="0" lang="en-US" altLang="en-US" sz="20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 develop his character.  He called his “Thirteen Virtues”</a:t>
            </a:r>
            <a:endParaRPr kumimoji="0" lang="en-US" altLang="en-US" sz="2000" b="1" i="0" u="none" strike="noStrike" cap="none" normalizeH="0" baseline="0" dirty="0" smtClean="0">
              <a:ln>
                <a:noFill/>
              </a:ln>
              <a:solidFill>
                <a:schemeClr val="tx1"/>
              </a:solidFill>
              <a:effectLst/>
              <a:latin typeface="Arial" panose="020B0604020202020204" pitchFamily="34" charset="0"/>
            </a:endParaRPr>
          </a:p>
        </p:txBody>
      </p:sp>
      <p:pic>
        <p:nvPicPr>
          <p:cNvPr id="1025" name="Picture 3" descr="tp"/>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05466" y="4106333"/>
            <a:ext cx="9525" cy="9525"/>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descr="thirteenvirtues.com"/>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73168" y="110067"/>
            <a:ext cx="3786732" cy="1713575"/>
          </a:xfrm>
          <a:prstGeom prst="rect">
            <a:avLst/>
          </a:prstGeom>
          <a:ln>
            <a:noFill/>
          </a:ln>
          <a:effectLst>
            <a:outerShdw blurRad="190500" algn="tl" rotWithShape="0">
              <a:srgbClr val="000000">
                <a:alpha val="70000"/>
              </a:srgbClr>
            </a:outerShdw>
          </a:effectLst>
        </p:spPr>
      </p:pic>
      <p:sp>
        <p:nvSpPr>
          <p:cNvPr id="6" name="Rectangle 5"/>
          <p:cNvSpPr/>
          <p:nvPr/>
        </p:nvSpPr>
        <p:spPr>
          <a:xfrm>
            <a:off x="697831" y="2943985"/>
            <a:ext cx="7794203" cy="2858539"/>
          </a:xfrm>
          <a:prstGeom prst="rect">
            <a:avLst/>
          </a:prstGeom>
          <a:solidFill>
            <a:schemeClr val="bg1"/>
          </a:solidFill>
          <a:ln w="38100">
            <a:solidFill>
              <a:schemeClr val="accent1"/>
            </a:solidFill>
          </a:ln>
        </p:spPr>
        <p:txBody>
          <a:bodyPr wrap="square">
            <a:spAutoFit/>
          </a:bodyPr>
          <a:lstStyle/>
          <a:p>
            <a:pPr marL="457200" marR="0" algn="just">
              <a:lnSpc>
                <a:spcPct val="107000"/>
              </a:lnSpc>
              <a:spcBef>
                <a:spcPts val="0"/>
              </a:spcBef>
              <a:spcAft>
                <a:spcPts val="800"/>
              </a:spcAft>
            </a:pPr>
            <a:r>
              <a:rPr lang="en-US" sz="24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 </a:t>
            </a:r>
            <a:r>
              <a:rPr lang="en-US" sz="2400" b="1" dirty="0" err="1"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propos’d</a:t>
            </a:r>
            <a:r>
              <a:rPr lang="en-US" sz="24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to myself, for the sake of clearness, to use rather more names, with fewer ideas </a:t>
            </a:r>
            <a:r>
              <a:rPr lang="en-US" sz="2400" b="1" dirty="0" err="1"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annex’d</a:t>
            </a:r>
            <a:r>
              <a:rPr lang="en-US" sz="24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to each, than a few names with more ideas; and I included under thirteen names of virtues all that at that time </a:t>
            </a:r>
            <a:r>
              <a:rPr lang="en-US" sz="2400" b="1" dirty="0" err="1"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occurr’d</a:t>
            </a:r>
            <a:r>
              <a:rPr lang="en-US" sz="24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to me as necessary or desirable, and annexed to each a short precept, which fully </a:t>
            </a:r>
            <a:r>
              <a:rPr lang="en-US" sz="2400" b="1" dirty="0" err="1"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express’d</a:t>
            </a:r>
            <a:r>
              <a:rPr lang="en-US" sz="2400" b="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the extent I gave to its meaning." </a:t>
            </a:r>
            <a:r>
              <a:rPr lang="en-US" sz="2400" i="1" dirty="0" smtClean="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Benjamin Franklin</a:t>
            </a:r>
            <a:endParaRPr lang="en-US" sz="2400" i="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4934428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2"/>
          <p:cNvSpPr>
            <a:spLocks noChangeArrowheads="1"/>
          </p:cNvSpPr>
          <p:nvPr/>
        </p:nvSpPr>
        <p:spPr bwMode="auto">
          <a:xfrm>
            <a:off x="714367" y="1823642"/>
            <a:ext cx="6580199"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 1726, at the age of 20, Benjamin Franklin created a system </a:t>
            </a:r>
            <a:b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 develop his character.  He called his “Thirteen Virtues”</a:t>
            </a:r>
            <a:endParaRPr kumimoji="0" lang="en-US" altLang="en-US" sz="2000" b="0" i="0" u="none" strike="noStrike" cap="none" normalizeH="0" baseline="0" dirty="0" smtClean="0">
              <a:ln>
                <a:noFill/>
              </a:ln>
              <a:solidFill>
                <a:schemeClr val="tx1"/>
              </a:solidFill>
              <a:effectLst/>
              <a:latin typeface="Arial" panose="020B0604020202020204" pitchFamily="34" charset="0"/>
            </a:endParaRPr>
          </a:p>
        </p:txBody>
      </p:sp>
      <p:pic>
        <p:nvPicPr>
          <p:cNvPr id="1025" name="Picture 3" descr="tp"/>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405466" y="4106333"/>
            <a:ext cx="9525" cy="9525"/>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a:spLocks noChangeArrowheads="1"/>
          </p:cNvSpPr>
          <p:nvPr/>
        </p:nvSpPr>
        <p:spPr bwMode="auto">
          <a:xfrm>
            <a:off x="714367" y="2531528"/>
            <a:ext cx="9050866" cy="38164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Temperance</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Eat not to dullness; drink not to elevation.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Silence</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Speak not but what may benefit others or yourself; avoid trifling conversation.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Order</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Let all your things have their places; let each part of your business have its time.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Resolution</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Resolve to perform what you ought; perform without fail what you resolve.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Frugality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Make no expense but to do good to others or yourself; i.e., waste nothing.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Industry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Lose no time; be always </a:t>
            </a:r>
            <a:r>
              <a:rPr kumimoji="0" lang="en-US" altLang="en-US" sz="1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employ'd</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in something useful; cut off all unnecessary actions.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Sincerity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Use no hurtful deceit; think innocently and justly, and, if you speak, speak accordingly.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Justice</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Wrong none by doing injuries, or omitting the benefits that are your duty.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Moderation</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Avoid extremes; forbear resenting injuries so much as you think they deserve.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Cleanliness</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Tolerate no uncleanliness in body, </a:t>
            </a:r>
            <a:r>
              <a:rPr kumimoji="0" lang="en-US" altLang="en-US" sz="16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cloaths</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or habitation.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err="1"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Tranquillity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Be not disturbed at trifles, or at accidents common or unavoidable.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Chastity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Rarely use venery but for health or offspring, never to dullness, weakness, </a:t>
            </a:r>
            <a:b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b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or the injury of your own or another's peace or reputation. </a:t>
            </a:r>
            <a:endPar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6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Times New Roman" panose="02020603050405020304" pitchFamily="18" charset="0"/>
              </a:rPr>
              <a:t>Humility</a:t>
            </a:r>
            <a:r>
              <a:rPr kumimoji="0" lang="en-US" altLang="en-US" sz="16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Imitate Jesus and Socrates. </a:t>
            </a:r>
            <a:endParaRPr kumimoji="0" lang="en-US" altLang="en-US" sz="1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descr="thirteenvirtues.com"/>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73168" y="110067"/>
            <a:ext cx="3786732" cy="1713575"/>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12287599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148" y="504045"/>
            <a:ext cx="6589199" cy="1280890"/>
          </a:xfrm>
        </p:spPr>
        <p:txBody>
          <a:bodyPr/>
          <a:lstStyle/>
          <a:p>
            <a:r>
              <a:rPr lang="en-US" i="1" dirty="0" smtClean="0"/>
              <a:t>Ben Franklin’s</a:t>
            </a:r>
            <a:r>
              <a:rPr lang="en-US" b="1" dirty="0"/>
              <a:t/>
            </a:r>
            <a:br>
              <a:rPr lang="en-US" b="1" dirty="0"/>
            </a:br>
            <a:r>
              <a:rPr lang="en-US" b="1" dirty="0" smtClean="0"/>
              <a:t>REPORT CARD</a:t>
            </a:r>
            <a:endParaRPr lang="en-US" b="1" dirty="0"/>
          </a:p>
        </p:txBody>
      </p:sp>
      <p:sp>
        <p:nvSpPr>
          <p:cNvPr id="3" name="Content Placeholder 2"/>
          <p:cNvSpPr>
            <a:spLocks noGrp="1"/>
          </p:cNvSpPr>
          <p:nvPr>
            <p:ph idx="1"/>
          </p:nvPr>
        </p:nvSpPr>
        <p:spPr/>
        <p:txBody>
          <a:bodyPr/>
          <a:lstStyle/>
          <a:p>
            <a:endParaRPr lang="en-US"/>
          </a:p>
        </p:txBody>
      </p:sp>
      <p:pic>
        <p:nvPicPr>
          <p:cNvPr id="4" name="Picture 3" descr="13 Virtues Chart"/>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53069" y="1981199"/>
            <a:ext cx="3039533" cy="47667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thirteenvirtues.com"/>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2947" y="3351145"/>
            <a:ext cx="3786732" cy="1713575"/>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1259682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800" y="581777"/>
            <a:ext cx="6589199" cy="1280890"/>
          </a:xfrm>
        </p:spPr>
        <p:txBody>
          <a:bodyPr/>
          <a:lstStyle/>
          <a:p>
            <a:r>
              <a:rPr lang="en-US" b="1" i="1" dirty="0" smtClean="0">
                <a:solidFill>
                  <a:schemeClr val="accent1"/>
                </a:solidFill>
                <a:effectLst>
                  <a:outerShdw blurRad="38100" dist="38100" dir="2700000" algn="tl">
                    <a:srgbClr val="000000">
                      <a:alpha val="43137"/>
                    </a:srgbClr>
                  </a:outerShdw>
                </a:effectLst>
              </a:rPr>
              <a:t>Fourteen Virtues To Live By</a:t>
            </a:r>
            <a:endParaRPr lang="en-US" b="1" i="1"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US"/>
          </a:p>
        </p:txBody>
      </p:sp>
      <p:sp>
        <p:nvSpPr>
          <p:cNvPr id="4" name="Text Box 2"/>
          <p:cNvSpPr txBox="1">
            <a:spLocks noChangeArrowheads="1"/>
          </p:cNvSpPr>
          <p:nvPr/>
        </p:nvSpPr>
        <p:spPr bwMode="auto">
          <a:xfrm>
            <a:off x="745067" y="1359856"/>
            <a:ext cx="7958667" cy="5409943"/>
          </a:xfrm>
          <a:prstGeom prst="rect">
            <a:avLst/>
          </a:prstGeom>
          <a:solidFill>
            <a:srgbClr val="FFFFFF"/>
          </a:solidFill>
          <a:ln w="38100">
            <a:solidFill>
              <a:srgbClr val="000000"/>
            </a:solidFill>
            <a:miter lim="800000"/>
            <a:headEnd/>
            <a:tailEnd/>
          </a:ln>
        </p:spPr>
        <p:txBody>
          <a:bodyPr rot="0" vert="horz" wrap="square" lIns="91440" tIns="45720" rIns="91440" bIns="45720" anchor="t" anchorCtr="0">
            <a:spAutoFit/>
          </a:bodyPr>
          <a:lstStyle/>
          <a:p>
            <a:pPr marL="0" marR="0" algn="ctr">
              <a:lnSpc>
                <a:spcPct val="107000"/>
              </a:lnSpc>
              <a:spcBef>
                <a:spcPts val="0"/>
              </a:spcBef>
              <a:spcAft>
                <a:spcPts val="800"/>
              </a:spcAft>
            </a:pPr>
            <a:r>
              <a:rPr lang="en-US" sz="1600" b="1" dirty="0">
                <a:effectLst/>
                <a:latin typeface="Calibri" panose="020F0502020204030204" pitchFamily="34" charset="0"/>
                <a:ea typeface="Calibri" panose="020F0502020204030204" pitchFamily="34" charset="0"/>
                <a:cs typeface="Times New Roman" panose="02020603050405020304" pitchFamily="18" charset="0"/>
              </a:rPr>
              <a:t>REPORT CARD of </a:t>
            </a:r>
            <a:r>
              <a:rPr lang="en-US" sz="1600" b="1" u="sng" dirty="0">
                <a:effectLst/>
                <a:latin typeface="Calibri" panose="020F0502020204030204" pitchFamily="34" charset="0"/>
                <a:ea typeface="Calibri" panose="020F0502020204030204" pitchFamily="34" charset="0"/>
                <a:cs typeface="Times New Roman" panose="02020603050405020304" pitchFamily="18" charset="0"/>
              </a:rPr>
              <a:t>RICK LANNING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1100" b="1" i="1" dirty="0">
                <a:effectLst/>
                <a:latin typeface="Calibri" panose="020F0502020204030204" pitchFamily="34" charset="0"/>
                <a:ea typeface="Calibri" panose="020F0502020204030204" pitchFamily="34" charset="0"/>
                <a:cs typeface="Times New Roman" panose="02020603050405020304" pitchFamily="18" charset="0"/>
              </a:rPr>
              <a:t>14 VIRTUES TO LIVE BY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VIRTUES	Sun	Mon	Tue	Wed	Thu	Fri	Sat	Total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Poor in spirit</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Mourn</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Meek</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Righteous</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Merciful</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Pure Heart</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Peacemaker</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Virtuous</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Knowledge</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Temperance</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Patience</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Godliness</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Bro Kindness</a:t>
            </a:r>
          </a:p>
          <a:p>
            <a:pPr marL="0" marR="0">
              <a:lnSpc>
                <a:spcPct val="107000"/>
              </a:lnSpc>
              <a:spcBef>
                <a:spcPts val="0"/>
              </a:spcBef>
              <a:spcAft>
                <a:spcPts val="800"/>
              </a:spcAft>
            </a:pPr>
            <a:r>
              <a:rPr lang="en-US" sz="12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Love</a:t>
            </a:r>
          </a:p>
          <a:p>
            <a:pPr marL="0" marR="0">
              <a:lnSpc>
                <a:spcPct val="107000"/>
              </a:lnSpc>
              <a:spcBef>
                <a:spcPts val="0"/>
              </a:spcBef>
              <a:spcAft>
                <a:spcPts val="800"/>
              </a:spcAft>
            </a:pPr>
            <a:r>
              <a:rPr lang="en-US" sz="1100" b="1" i="1" dirty="0">
                <a:effectLst/>
                <a:latin typeface="Calibri" panose="020F0502020204030204" pitchFamily="34" charset="0"/>
                <a:ea typeface="Calibri" panose="020F0502020204030204" pitchFamily="34" charset="0"/>
                <a:cs typeface="Times New Roman" panose="02020603050405020304" pitchFamily="18" charset="0"/>
              </a:rPr>
              <a:t>GRADE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 name="Straight Connector 5"/>
          <p:cNvCxnSpPr/>
          <p:nvPr/>
        </p:nvCxnSpPr>
        <p:spPr>
          <a:xfrm>
            <a:off x="2336800" y="2133600"/>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318932" y="2064097"/>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182532" y="2064097"/>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071533" y="2064097"/>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028266" y="2064097"/>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874933" y="2064098"/>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840134" y="2064099"/>
            <a:ext cx="33867" cy="4504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863602" y="2270789"/>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863602" y="2592522"/>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863602" y="2914256"/>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855135" y="4317953"/>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855135" y="4624522"/>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863602" y="4946256"/>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863602" y="5242589"/>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63602" y="5538923"/>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863602" y="5818323"/>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863602" y="6156989"/>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855135" y="6444856"/>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855135" y="3447656"/>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855135" y="3760922"/>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855135" y="4022411"/>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863602" y="3151323"/>
            <a:ext cx="767079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4001913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Rectangle 3"/>
          <p:cNvSpPr/>
          <p:nvPr/>
        </p:nvSpPr>
        <p:spPr>
          <a:xfrm>
            <a:off x="203199" y="507255"/>
            <a:ext cx="8830733" cy="6056466"/>
          </a:xfrm>
          <a:prstGeom prst="rect">
            <a:avLst/>
          </a:prstGeom>
          <a:solidFill>
            <a:schemeClr val="bg1"/>
          </a:solidFill>
          <a:ln w="38100">
            <a:solidFill>
              <a:schemeClr val="tx1"/>
            </a:solidFill>
          </a:ln>
        </p:spPr>
        <p:txBody>
          <a:bodyPr wrap="square">
            <a:spAutoFit/>
          </a:bodyPr>
          <a:lstStyle/>
          <a:p>
            <a:pPr marL="457200" marR="0" algn="ctr">
              <a:lnSpc>
                <a:spcPct val="107000"/>
              </a:lnSpc>
              <a:spcBef>
                <a:spcPts val="0"/>
              </a:spcBef>
              <a:spcAft>
                <a:spcPts val="800"/>
              </a:spcAft>
            </a:pPr>
            <a:r>
              <a:rPr lang="en-US" sz="2400" b="1" i="1" dirty="0" smtClean="0">
                <a:effectLst/>
                <a:latin typeface="Calibri" panose="020F0502020204030204" pitchFamily="34" charset="0"/>
                <a:ea typeface="Calibri" panose="020F0502020204030204" pitchFamily="34" charset="0"/>
                <a:cs typeface="Times New Roman" panose="02020603050405020304" pitchFamily="18" charset="0"/>
              </a:rPr>
              <a:t>Autobiography of Rick Lanning</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algn="ctr">
              <a:lnSpc>
                <a:spcPct val="107000"/>
              </a:lnSpc>
              <a:spcBef>
                <a:spcPts val="0"/>
              </a:spcBef>
              <a:spcAft>
                <a:spcPts val="0"/>
              </a:spcAft>
            </a:pPr>
            <a:r>
              <a:rPr lang="en-US" sz="2000" b="1" dirty="0" smtClean="0">
                <a:effectLst/>
                <a:latin typeface="Calibri" panose="020F0502020204030204" pitchFamily="34" charset="0"/>
                <a:ea typeface="Calibri" panose="020F0502020204030204" pitchFamily="34" charset="0"/>
                <a:cs typeface="Times New Roman" panose="02020603050405020304" pitchFamily="18" charset="0"/>
              </a:rPr>
              <a:t>Report Card of 14 Virtues</a:t>
            </a:r>
            <a:endParaRPr lang="en-US" sz="16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algn="ctr">
              <a:lnSpc>
                <a:spcPct val="107000"/>
              </a:lnSpc>
              <a:spcBef>
                <a:spcPts val="0"/>
              </a:spcBef>
              <a:spcAft>
                <a:spcPts val="0"/>
              </a:spcAft>
            </a:pPr>
            <a:r>
              <a:rPr lang="en-US" sz="2000" b="1" dirty="0" smtClean="0">
                <a:effectLst/>
                <a:latin typeface="Calibri" panose="020F0502020204030204" pitchFamily="34" charset="0"/>
                <a:ea typeface="Calibri" panose="020F0502020204030204" pitchFamily="34" charset="0"/>
                <a:cs typeface="Times New Roman" panose="02020603050405020304" pitchFamily="18" charset="0"/>
              </a:rPr>
              <a:t>of Kingdom Righteousness  (Matthew 5:3-10)</a:t>
            </a:r>
            <a:endParaRPr lang="en-US" sz="16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algn="ctr">
              <a:lnSpc>
                <a:spcPct val="107000"/>
              </a:lnSpc>
              <a:spcBef>
                <a:spcPts val="0"/>
              </a:spcBef>
              <a:spcAft>
                <a:spcPts val="0"/>
              </a:spcAft>
            </a:pPr>
            <a:r>
              <a:rPr lang="en-US" sz="2000" b="1" dirty="0" smtClean="0">
                <a:effectLst/>
                <a:latin typeface="Calibri" panose="020F0502020204030204" pitchFamily="34" charset="0"/>
                <a:ea typeface="Calibri" panose="020F0502020204030204" pitchFamily="34" charset="0"/>
                <a:cs typeface="Times New Roman" panose="02020603050405020304" pitchFamily="18" charset="0"/>
              </a:rPr>
              <a:t>to Make My Calling Sure  (2 Peter 1:5-10)</a:t>
            </a:r>
            <a:endParaRPr lang="en-US" sz="1600" b="1"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algn="ctr">
              <a:lnSpc>
                <a:spcPct val="107000"/>
              </a:lnSpc>
              <a:spcBef>
                <a:spcPts val="0"/>
              </a:spcBef>
              <a:spcAft>
                <a:spcPts val="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Poor in Spirit</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Empty hands to depend totally on God’s grace and mercy.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Mourn over Sins</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Godly sorrow that works repentance to salvation.</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Meek to God</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Swift to hear, slow to speak, slow to wrath.</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Hunger for Righteousness</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Seek first the kingdom of God and His approval.</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Merciful to Others</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Get inside the other man’s skin in order to understand and help.</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Pure in Heart</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Single-minded devotion undistracted by the world: 20/20 vision of God.</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Peacemaker to Lost</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Call men to be reconciled to God.  Save a soul from death.</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Virtue of Life</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Moral excellence.  To all as unto the Lord, to the glory of God.</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Knowledge of Word</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O how love I Thy Law, It is a lamp to my feet, light to my path.</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Temperance of Emotions</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Self-control by being God-controlled.  Let go, let God.</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Patience with Self</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Perseverance.  Endurance.  Steadfastness.  Never, never quit.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Godliness toward Heaven</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Ever aware of His omniscience and omnipresence.</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Brotherly Kindness toward Church</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Be kindly affectionate to one another. </a:t>
            </a:r>
            <a:endParaRPr lang="en-US"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r>
              <a:rPr lang="en-US" b="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Love toward World</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   Every soul has eternal value, see them as God does.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4136679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Call to Perfect Purity</a:t>
            </a:r>
            <a:endParaRPr lang="en-US" sz="4800" b="1" dirty="0"/>
          </a:p>
        </p:txBody>
      </p:sp>
      <p:sp>
        <p:nvSpPr>
          <p:cNvPr id="3" name="Content Placeholder 2"/>
          <p:cNvSpPr>
            <a:spLocks noGrp="1"/>
          </p:cNvSpPr>
          <p:nvPr>
            <p:ph idx="1"/>
          </p:nvPr>
        </p:nvSpPr>
        <p:spPr>
          <a:xfrm>
            <a:off x="1011082" y="2040467"/>
            <a:ext cx="7523318" cy="3777622"/>
          </a:xfrm>
        </p:spPr>
        <p:txBody>
          <a:bodyPr>
            <a:normAutofit/>
          </a:bodyPr>
          <a:lstStyle/>
          <a:p>
            <a:r>
              <a:rPr lang="en-US" sz="2800" b="1" dirty="0" smtClean="0">
                <a:solidFill>
                  <a:srgbClr val="C00000"/>
                </a:solidFill>
                <a:effectLst>
                  <a:outerShdw blurRad="38100" dist="38100" dir="2700000" algn="tl">
                    <a:srgbClr val="000000">
                      <a:alpha val="43137"/>
                    </a:srgbClr>
                  </a:outerShdw>
                </a:effectLst>
              </a:rPr>
              <a:t>Impossible to love as God?  (Matt 5:48)</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Impossible to be so pure to see God?</a:t>
            </a:r>
            <a:endParaRPr lang="en-US" sz="2800" b="1" dirty="0" smtClean="0">
              <a:solidFill>
                <a:srgbClr val="C00000"/>
              </a:solidFill>
              <a:effectLst>
                <a:outerShdw blurRad="38100" dist="38100" dir="2700000" algn="tl">
                  <a:srgbClr val="000000">
                    <a:alpha val="43137"/>
                  </a:srgbClr>
                </a:outerShdw>
              </a:effectLst>
            </a:endParaRPr>
          </a:p>
          <a:p>
            <a:endParaRPr lang="en-US" sz="2800" b="1" dirty="0" smtClean="0">
              <a:solidFill>
                <a:srgbClr val="C00000"/>
              </a:solidFill>
              <a:effectLst>
                <a:outerShdw blurRad="38100" dist="38100" dir="2700000" algn="tl">
                  <a:srgbClr val="000000">
                    <a:alpha val="43137"/>
                  </a:srgbClr>
                </a:outerShdw>
              </a:effectLst>
            </a:endParaRPr>
          </a:p>
          <a:p>
            <a:r>
              <a:rPr lang="en-US" sz="2800" b="1" dirty="0" smtClean="0">
                <a:solidFill>
                  <a:srgbClr val="C00000"/>
                </a:solidFill>
                <a:effectLst>
                  <a:outerShdw blurRad="38100" dist="38100" dir="2700000" algn="tl">
                    <a:srgbClr val="000000">
                      <a:alpha val="43137"/>
                    </a:srgbClr>
                  </a:outerShdw>
                </a:effectLst>
              </a:rPr>
              <a:t>How much does </a:t>
            </a:r>
            <a:r>
              <a:rPr lang="en-US" sz="2800" b="1" dirty="0" smtClean="0">
                <a:solidFill>
                  <a:srgbClr val="C00000"/>
                </a:solidFill>
                <a:effectLst>
                  <a:outerShdw blurRad="38100" dist="38100" dir="2700000" algn="tl">
                    <a:srgbClr val="000000">
                      <a:alpha val="43137"/>
                    </a:srgbClr>
                  </a:outerShdw>
                </a:effectLst>
              </a:rPr>
              <a:t>it</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take </a:t>
            </a:r>
            <a:r>
              <a:rPr lang="en-US" sz="2800" b="1" dirty="0" smtClean="0">
                <a:solidFill>
                  <a:srgbClr val="C00000"/>
                </a:solidFill>
                <a:effectLst>
                  <a:outerShdw blurRad="38100" dist="38100" dir="2700000" algn="tl">
                    <a:srgbClr val="000000">
                      <a:alpha val="43137"/>
                    </a:srgbClr>
                  </a:outerShdw>
                </a:effectLst>
              </a:rPr>
              <a:t>to pollute heart? </a:t>
            </a:r>
          </a:p>
          <a:p>
            <a:endParaRPr lang="en-US" sz="2800" b="1" dirty="0">
              <a:solidFill>
                <a:srgbClr val="C00000"/>
              </a:solidFill>
              <a:effectLst>
                <a:outerShdw blurRad="38100" dist="38100" dir="2700000" algn="tl">
                  <a:srgbClr val="000000">
                    <a:alpha val="43137"/>
                  </a:srgbClr>
                </a:outerShdw>
              </a:effectLst>
            </a:endParaRPr>
          </a:p>
          <a:p>
            <a:r>
              <a:rPr lang="en-US" sz="2800" b="1" dirty="0" smtClean="0">
                <a:solidFill>
                  <a:srgbClr val="C00000"/>
                </a:solidFill>
                <a:effectLst>
                  <a:outerShdw blurRad="38100" dist="38100" dir="2700000" algn="tl">
                    <a:srgbClr val="000000">
                      <a:alpha val="43137"/>
                    </a:srgbClr>
                  </a:outerShdw>
                </a:effectLst>
              </a:rPr>
              <a:t>Experiment</a:t>
            </a:r>
            <a:endParaRPr lang="en-US" sz="2800" b="1" dirty="0">
              <a:solidFill>
                <a:srgbClr val="C00000"/>
              </a:solidFill>
              <a:effectLst>
                <a:outerShdw blurRad="38100" dist="38100" dir="2700000" algn="tl">
                  <a:srgbClr val="000000">
                    <a:alpha val="43137"/>
                  </a:srgbClr>
                </a:outerShdw>
              </a:effectLst>
            </a:endParaRPr>
          </a:p>
        </p:txBody>
      </p:sp>
      <p:pic>
        <p:nvPicPr>
          <p:cNvPr id="2050" name="Picture 2" descr="Oil &amp; Water: Professional Athletics vs. Finances"/>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21252" y="3160775"/>
            <a:ext cx="2030237" cy="27103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7397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601" y="573310"/>
            <a:ext cx="7063332" cy="1280890"/>
          </a:xfrm>
        </p:spPr>
        <p:txBody>
          <a:bodyPr>
            <a:noAutofit/>
          </a:bodyPr>
          <a:lstStyle/>
          <a:p>
            <a:r>
              <a:rPr lang="en-US" sz="4000" b="1" i="1" dirty="0" smtClean="0">
                <a:solidFill>
                  <a:srgbClr val="C00000"/>
                </a:solidFill>
                <a:effectLst>
                  <a:outerShdw blurRad="38100" dist="38100" dir="2700000" algn="tl">
                    <a:srgbClr val="000000">
                      <a:alpha val="43137"/>
                    </a:srgbClr>
                  </a:outerShdw>
                </a:effectLst>
              </a:rPr>
              <a:t>“I was blind, but now I see”</a:t>
            </a:r>
            <a:endParaRPr lang="en-US" sz="4000" b="1" i="1" dirty="0">
              <a:solidFill>
                <a:srgbClr val="C00000"/>
              </a:solidFill>
              <a:effectLst>
                <a:outerShdw blurRad="38100" dist="38100" dir="2700000" algn="tl">
                  <a:srgbClr val="000000">
                    <a:alpha val="43137"/>
                  </a:srgbClr>
                </a:outerShdw>
              </a:effectLst>
            </a:endParaRPr>
          </a:p>
        </p:txBody>
      </p:sp>
      <p:sp>
        <p:nvSpPr>
          <p:cNvPr id="5" name="Rectangle 4"/>
          <p:cNvSpPr/>
          <p:nvPr/>
        </p:nvSpPr>
        <p:spPr>
          <a:xfrm>
            <a:off x="829733" y="1864082"/>
            <a:ext cx="7905193" cy="3416320"/>
          </a:xfrm>
          <a:prstGeom prst="rect">
            <a:avLst/>
          </a:prstGeom>
          <a:solidFill>
            <a:schemeClr val="bg1"/>
          </a:solidFill>
          <a:ln w="38100">
            <a:solidFill>
              <a:schemeClr val="tx1"/>
            </a:solidFill>
          </a:ln>
        </p:spPr>
        <p:txBody>
          <a:bodyPr wrap="square">
            <a:spAutoFit/>
          </a:bodyPr>
          <a:lstStyle/>
          <a:p>
            <a:endParaRPr lang="en-US" sz="2400" b="1" i="1" dirty="0" smtClean="0">
              <a:effectLst>
                <a:outerShdw blurRad="38100" dist="38100" dir="2700000" algn="tl">
                  <a:srgbClr val="000000">
                    <a:alpha val="43137"/>
                  </a:srgbClr>
                </a:outerShdw>
              </a:effectLst>
            </a:endParaRPr>
          </a:p>
          <a:p>
            <a:r>
              <a:rPr lang="en-US" sz="2400" b="1" i="1" dirty="0" smtClean="0">
                <a:effectLst>
                  <a:outerShdw blurRad="38100" dist="38100" dir="2700000" algn="tl">
                    <a:srgbClr val="000000">
                      <a:alpha val="43137"/>
                    </a:srgbClr>
                  </a:outerShdw>
                </a:effectLst>
              </a:rPr>
              <a:t>DAILY BREAD 1982</a:t>
            </a:r>
            <a:br>
              <a:rPr lang="en-US" sz="2400" b="1" i="1" dirty="0" smtClean="0">
                <a:effectLst>
                  <a:outerShdw blurRad="38100" dist="38100" dir="2700000" algn="tl">
                    <a:srgbClr val="000000">
                      <a:alpha val="43137"/>
                    </a:srgbClr>
                  </a:outerShdw>
                </a:effectLst>
              </a:rPr>
            </a:br>
            <a:endParaRPr lang="en-US" sz="2400" b="1" i="1" dirty="0" smtClean="0">
              <a:effectLst>
                <a:outerShdw blurRad="38100" dist="38100" dir="2700000" algn="tl">
                  <a:srgbClr val="000000">
                    <a:alpha val="43137"/>
                  </a:srgbClr>
                </a:outerShdw>
              </a:effectLst>
            </a:endParaRPr>
          </a:p>
          <a:p>
            <a:r>
              <a:rPr lang="en-US" sz="2400" b="1" dirty="0" smtClean="0"/>
              <a:t>“</a:t>
            </a:r>
            <a:r>
              <a:rPr lang="en-US" sz="2400" b="1" i="1" dirty="0" smtClean="0">
                <a:effectLst>
                  <a:outerShdw blurRad="38100" dist="38100" dir="2700000" algn="tl">
                    <a:srgbClr val="000000">
                      <a:alpha val="43137"/>
                    </a:srgbClr>
                  </a:outerShdw>
                </a:effectLst>
              </a:rPr>
              <a:t>One thing I know: that though I was blind, now I see</a:t>
            </a:r>
            <a:r>
              <a:rPr lang="en-US" sz="2400" b="1" dirty="0" smtClean="0"/>
              <a:t>.“  -John 9:25 </a:t>
            </a:r>
            <a:endParaRPr lang="en-US" sz="2400" b="1" dirty="0" smtClean="0"/>
          </a:p>
          <a:p>
            <a:r>
              <a:rPr lang="en-US" sz="2400" b="1" dirty="0" smtClean="0"/>
              <a:t/>
            </a:r>
            <a:br>
              <a:rPr lang="en-US" sz="2400" b="1" dirty="0" smtClean="0"/>
            </a:br>
            <a:r>
              <a:rPr lang="en-US" sz="2400" b="1" dirty="0" smtClean="0"/>
              <a:t>Jesus said, ". . . </a:t>
            </a:r>
            <a:r>
              <a:rPr lang="en-US" sz="2400" b="1" i="1" dirty="0" smtClean="0">
                <a:effectLst>
                  <a:outerShdw blurRad="38100" dist="38100" dir="2700000" algn="tl">
                    <a:srgbClr val="000000">
                      <a:alpha val="43137"/>
                    </a:srgbClr>
                  </a:outerShdw>
                </a:effectLst>
              </a:rPr>
              <a:t>I have come into this world, that those who do not see may see</a:t>
            </a:r>
            <a:r>
              <a:rPr lang="en-US" sz="2400" b="1" dirty="0" smtClean="0"/>
              <a:t>." —John 9:39   </a:t>
            </a:r>
            <a:r>
              <a:rPr lang="en-US" sz="2400" dirty="0" smtClean="0"/>
              <a:t/>
            </a:r>
            <a:br>
              <a:rPr lang="en-US" sz="2400" dirty="0" smtClean="0"/>
            </a:br>
            <a:endParaRPr lang="en-US" sz="2400" dirty="0" smtClean="0"/>
          </a:p>
        </p:txBody>
      </p:sp>
    </p:spTree>
    <p:extLst>
      <p:ext uri="{BB962C8B-B14F-4D97-AF65-F5344CB8AC3E}">
        <p14:creationId xmlns="" xmlns:p14="http://schemas.microsoft.com/office/powerpoint/2010/main" val="35699423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601" y="573310"/>
            <a:ext cx="7063332" cy="1280890"/>
          </a:xfrm>
        </p:spPr>
        <p:txBody>
          <a:bodyPr>
            <a:noAutofit/>
          </a:bodyPr>
          <a:lstStyle/>
          <a:p>
            <a:r>
              <a:rPr lang="en-US" sz="4000" b="1" i="1" dirty="0" smtClean="0">
                <a:solidFill>
                  <a:srgbClr val="C00000"/>
                </a:solidFill>
                <a:effectLst>
                  <a:outerShdw blurRad="38100" dist="38100" dir="2700000" algn="tl">
                    <a:srgbClr val="000000">
                      <a:alpha val="43137"/>
                    </a:srgbClr>
                  </a:outerShdw>
                </a:effectLst>
              </a:rPr>
              <a:t>“I was blind, but now I see”</a:t>
            </a:r>
            <a:endParaRPr lang="en-US" sz="4000" b="1" i="1" dirty="0">
              <a:solidFill>
                <a:srgbClr val="C00000"/>
              </a:solidFill>
              <a:effectLst>
                <a:outerShdw blurRad="38100" dist="38100" dir="2700000" algn="tl">
                  <a:srgbClr val="000000">
                    <a:alpha val="43137"/>
                  </a:srgbClr>
                </a:outerShdw>
              </a:effectLst>
            </a:endParaRPr>
          </a:p>
        </p:txBody>
      </p:sp>
      <p:sp>
        <p:nvSpPr>
          <p:cNvPr id="5" name="Rectangle 4"/>
          <p:cNvSpPr/>
          <p:nvPr/>
        </p:nvSpPr>
        <p:spPr>
          <a:xfrm>
            <a:off x="829733" y="1358755"/>
            <a:ext cx="7917225" cy="4708981"/>
          </a:xfrm>
          <a:prstGeom prst="rect">
            <a:avLst/>
          </a:prstGeom>
          <a:solidFill>
            <a:schemeClr val="bg1"/>
          </a:solidFill>
          <a:ln w="38100">
            <a:solidFill>
              <a:schemeClr val="accent1"/>
            </a:solidFill>
          </a:ln>
        </p:spPr>
        <p:txBody>
          <a:bodyPr wrap="square">
            <a:spAutoFit/>
          </a:bodyPr>
          <a:lstStyle/>
          <a:p>
            <a:pPr algn="just"/>
            <a:r>
              <a:rPr lang="en-US" sz="2000" b="1" i="1" dirty="0" smtClean="0">
                <a:effectLst>
                  <a:outerShdw blurRad="38100" dist="38100" dir="2700000" algn="tl">
                    <a:srgbClr val="000000">
                      <a:alpha val="43137"/>
                    </a:srgbClr>
                  </a:outerShdw>
                </a:effectLst>
              </a:rPr>
              <a:t>Anna Mae </a:t>
            </a:r>
            <a:r>
              <a:rPr lang="en-US" sz="2000" b="1" i="1" dirty="0" err="1" smtClean="0">
                <a:effectLst>
                  <a:outerShdw blurRad="38100" dist="38100" dir="2700000" algn="tl">
                    <a:srgbClr val="000000">
                      <a:alpha val="43137"/>
                    </a:srgbClr>
                  </a:outerShdw>
                </a:effectLst>
              </a:rPr>
              <a:t>Pennica</a:t>
            </a:r>
            <a:r>
              <a:rPr lang="en-US" sz="2000" b="1" i="1" dirty="0" smtClean="0">
                <a:effectLst>
                  <a:outerShdw blurRad="38100" dist="38100" dir="2700000" algn="tl">
                    <a:srgbClr val="000000">
                      <a:alpha val="43137"/>
                    </a:srgbClr>
                  </a:outerShdw>
                </a:effectLst>
              </a:rPr>
              <a:t> </a:t>
            </a:r>
            <a:r>
              <a:rPr lang="en-US" sz="2000" b="1" dirty="0" smtClean="0"/>
              <a:t>was born in 1920 with cataracts that left her blind. But in October 1981, Dr. Thomas Pettit of the Jules Stein Eye Institute in Los Angeles removed the cataract from Anna Mae’s left eye—and for the first time she could see! She even passed a driver’s test.</a:t>
            </a:r>
          </a:p>
          <a:p>
            <a:pPr algn="just"/>
            <a:r>
              <a:rPr lang="en-US" sz="2000" b="1" dirty="0" smtClean="0"/>
              <a:t/>
            </a:r>
            <a:br>
              <a:rPr lang="en-US" sz="2000" b="1" dirty="0" smtClean="0"/>
            </a:br>
            <a:r>
              <a:rPr lang="en-US" sz="2000" b="1" dirty="0" smtClean="0"/>
              <a:t> But there is a sad postscript to this surgical triumph. The technique for correcting Mrs. </a:t>
            </a:r>
            <a:r>
              <a:rPr lang="en-US" sz="2000" b="1" dirty="0" err="1" smtClean="0"/>
              <a:t>Pennica’s</a:t>
            </a:r>
            <a:r>
              <a:rPr lang="en-US" sz="2000" b="1" dirty="0" smtClean="0"/>
              <a:t> eye condition had been in use since the 1940s. She could have been enjoying 40 years of sight but instead had remained blind needlessly.</a:t>
            </a:r>
            <a:br>
              <a:rPr lang="en-US" sz="2000" b="1" dirty="0" smtClean="0"/>
            </a:br>
            <a:r>
              <a:rPr lang="en-US" sz="2000" b="1" dirty="0" smtClean="0"/>
              <a:t> </a:t>
            </a:r>
          </a:p>
          <a:p>
            <a:pPr algn="just"/>
            <a:r>
              <a:rPr lang="en-US" sz="2000" b="1" dirty="0" smtClean="0"/>
              <a:t>What a greater tragedy to stumble through this world with sightless souls and be lost in impenetrable night forever! That was the condition of the Pharisees when Jesus healed the man born blind (Jn. 9). </a:t>
            </a:r>
          </a:p>
        </p:txBody>
      </p:sp>
    </p:spTree>
    <p:extLst>
      <p:ext uri="{BB962C8B-B14F-4D97-AF65-F5344CB8AC3E}">
        <p14:creationId xmlns="" xmlns:p14="http://schemas.microsoft.com/office/powerpoint/2010/main" val="35699423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601" y="573310"/>
            <a:ext cx="7063332" cy="1280890"/>
          </a:xfrm>
        </p:spPr>
        <p:txBody>
          <a:bodyPr>
            <a:noAutofit/>
          </a:bodyPr>
          <a:lstStyle/>
          <a:p>
            <a:r>
              <a:rPr lang="en-US" sz="4000" b="1" i="1" dirty="0" smtClean="0">
                <a:solidFill>
                  <a:srgbClr val="C00000"/>
                </a:solidFill>
                <a:effectLst>
                  <a:outerShdw blurRad="38100" dist="38100" dir="2700000" algn="tl">
                    <a:srgbClr val="000000">
                      <a:alpha val="43137"/>
                    </a:srgbClr>
                  </a:outerShdw>
                </a:effectLst>
              </a:rPr>
              <a:t>How Is Your Eye-sight?</a:t>
            </a:r>
            <a:endParaRPr lang="en-US" sz="4000" b="1" i="1" dirty="0">
              <a:solidFill>
                <a:srgbClr val="C00000"/>
              </a:solidFill>
              <a:effectLst>
                <a:outerShdw blurRad="38100" dist="38100" dir="2700000" algn="tl">
                  <a:srgbClr val="000000">
                    <a:alpha val="43137"/>
                  </a:srgbClr>
                </a:outerShdw>
              </a:effectLst>
            </a:endParaRPr>
          </a:p>
        </p:txBody>
      </p:sp>
      <p:pic>
        <p:nvPicPr>
          <p:cNvPr id="4"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50104" y="1308211"/>
            <a:ext cx="1961147" cy="53485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699423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601" y="573310"/>
            <a:ext cx="7063332" cy="1280890"/>
          </a:xfrm>
        </p:spPr>
        <p:txBody>
          <a:bodyPr>
            <a:noAutofit/>
          </a:bodyPr>
          <a:lstStyle/>
          <a:p>
            <a:r>
              <a:rPr lang="en-US" sz="4000" b="1" i="1" dirty="0" smtClean="0">
                <a:solidFill>
                  <a:srgbClr val="C00000"/>
                </a:solidFill>
                <a:effectLst>
                  <a:outerShdw blurRad="38100" dist="38100" dir="2700000" algn="tl">
                    <a:srgbClr val="000000">
                      <a:alpha val="43137"/>
                    </a:srgbClr>
                  </a:outerShdw>
                </a:effectLst>
              </a:rPr>
              <a:t>How Is Your Heart-Sight?</a:t>
            </a:r>
            <a:endParaRPr lang="en-US" sz="4000" b="1" i="1" dirty="0">
              <a:solidFill>
                <a:srgbClr val="C00000"/>
              </a:solidFill>
              <a:effectLst>
                <a:outerShdw blurRad="38100" dist="38100" dir="2700000" algn="tl">
                  <a:srgbClr val="000000">
                    <a:alpha val="43137"/>
                  </a:srgbClr>
                </a:outerShdw>
              </a:effectLst>
            </a:endParaRPr>
          </a:p>
        </p:txBody>
      </p:sp>
      <p:pic>
        <p:nvPicPr>
          <p:cNvPr id="4" name="Picture 2" descr="What does 20/20 vision mea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50104" y="1308211"/>
            <a:ext cx="1961147" cy="53485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
        <p:nvSpPr>
          <p:cNvPr id="6" name="TextBox 5"/>
          <p:cNvSpPr txBox="1"/>
          <p:nvPr/>
        </p:nvSpPr>
        <p:spPr>
          <a:xfrm>
            <a:off x="3850105" y="1359568"/>
            <a:ext cx="1985211" cy="5309146"/>
          </a:xfrm>
          <a:prstGeom prst="rect">
            <a:avLst/>
          </a:prstGeom>
          <a:solidFill>
            <a:schemeClr val="bg1"/>
          </a:solidFill>
          <a:ln w="76200">
            <a:solidFill>
              <a:schemeClr val="tx1"/>
            </a:solidFill>
          </a:ln>
        </p:spPr>
        <p:txBody>
          <a:bodyPr wrap="square" rtlCol="0">
            <a:spAutoFit/>
          </a:bodyPr>
          <a:lstStyle/>
          <a:p>
            <a:pPr algn="ctr"/>
            <a:r>
              <a:rPr lang="en-US" sz="3300" b="1" dirty="0" smtClean="0">
                <a:effectLst>
                  <a:outerShdw blurRad="38100" dist="38100" dir="2700000" algn="tl">
                    <a:srgbClr val="000000">
                      <a:alpha val="43137"/>
                    </a:srgbClr>
                  </a:outerShdw>
                </a:effectLst>
              </a:rPr>
              <a:t>Blessed</a:t>
            </a:r>
          </a:p>
          <a:p>
            <a:pPr algn="ctr"/>
            <a:r>
              <a:rPr lang="en-US" sz="3000" b="1" dirty="0" smtClean="0">
                <a:effectLst>
                  <a:outerShdw blurRad="38100" dist="38100" dir="2700000" algn="tl">
                    <a:srgbClr val="000000">
                      <a:alpha val="43137"/>
                    </a:srgbClr>
                  </a:outerShdw>
                </a:effectLst>
              </a:rPr>
              <a:t/>
            </a:r>
            <a:br>
              <a:rPr lang="en-US" sz="3000" b="1" dirty="0" smtClean="0">
                <a:effectLst>
                  <a:outerShdw blurRad="38100" dist="38100" dir="2700000" algn="tl">
                    <a:srgbClr val="000000">
                      <a:alpha val="43137"/>
                    </a:srgbClr>
                  </a:outerShdw>
                </a:effectLst>
              </a:rPr>
            </a:br>
            <a:r>
              <a:rPr lang="en-US" sz="3000" b="1" dirty="0" smtClean="0">
                <a:effectLst>
                  <a:outerShdw blurRad="38100" dist="38100" dir="2700000" algn="tl">
                    <a:srgbClr val="000000">
                      <a:alpha val="43137"/>
                    </a:srgbClr>
                  </a:outerShdw>
                </a:effectLst>
              </a:rPr>
              <a:t>Are The</a:t>
            </a:r>
          </a:p>
          <a:p>
            <a:pPr algn="ctr"/>
            <a:r>
              <a:rPr lang="en-US" sz="2800" b="1" dirty="0" smtClean="0">
                <a:effectLst>
                  <a:outerShdw blurRad="38100" dist="38100" dir="2700000" algn="tl">
                    <a:srgbClr val="000000">
                      <a:alpha val="43137"/>
                    </a:srgbClr>
                  </a:outerShdw>
                </a:effectLst>
              </a:rPr>
              <a:t/>
            </a:r>
            <a:br>
              <a:rPr lang="en-US" sz="2800" b="1" dirty="0" smtClean="0">
                <a:effectLst>
                  <a:outerShdw blurRad="38100" dist="38100" dir="2700000" algn="tl">
                    <a:srgbClr val="000000">
                      <a:alpha val="43137"/>
                    </a:srgbClr>
                  </a:outerShdw>
                </a:effectLst>
              </a:rPr>
            </a:br>
            <a:r>
              <a:rPr lang="en-US" sz="2800" b="1" dirty="0" smtClean="0">
                <a:effectLst>
                  <a:outerShdw blurRad="38100" dist="38100" dir="2700000" algn="tl">
                    <a:srgbClr val="000000">
                      <a:alpha val="43137"/>
                    </a:srgbClr>
                  </a:outerShdw>
                </a:effectLst>
              </a:rPr>
              <a:t>Pure</a:t>
            </a:r>
          </a:p>
          <a:p>
            <a:pPr algn="ctr"/>
            <a:r>
              <a:rPr lang="en-US" sz="2400" b="1" dirty="0" smtClean="0">
                <a:effectLst>
                  <a:outerShdw blurRad="38100" dist="38100" dir="2700000" algn="tl">
                    <a:srgbClr val="000000">
                      <a:alpha val="43137"/>
                    </a:srgbClr>
                  </a:outerShdw>
                </a:effectLst>
              </a:rPr>
              <a:t/>
            </a:r>
            <a:br>
              <a:rPr lang="en-US" sz="24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In Heart</a:t>
            </a:r>
          </a:p>
          <a:p>
            <a:pPr algn="ctr"/>
            <a:r>
              <a:rPr lang="en-US" sz="2000" b="1" dirty="0" smtClean="0">
                <a:effectLst>
                  <a:outerShdw blurRad="38100" dist="38100" dir="2700000" algn="tl">
                    <a:srgbClr val="000000">
                      <a:alpha val="43137"/>
                    </a:srgbClr>
                  </a:outerShdw>
                </a:effectLst>
              </a:rPr>
              <a:t/>
            </a:r>
            <a:br>
              <a:rPr lang="en-US" sz="2000" b="1" dirty="0" smtClean="0">
                <a:effectLst>
                  <a:outerShdw blurRad="38100" dist="38100" dir="2700000" algn="tl">
                    <a:srgbClr val="000000">
                      <a:alpha val="43137"/>
                    </a:srgbClr>
                  </a:outerShdw>
                </a:effectLst>
              </a:rPr>
            </a:br>
            <a:r>
              <a:rPr lang="en-US" sz="2000" b="1" dirty="0" smtClean="0">
                <a:effectLst>
                  <a:outerShdw blurRad="38100" dist="38100" dir="2700000" algn="tl">
                    <a:srgbClr val="000000">
                      <a:alpha val="43137"/>
                    </a:srgbClr>
                  </a:outerShdw>
                </a:effectLst>
              </a:rPr>
              <a:t>For They</a:t>
            </a:r>
          </a:p>
          <a:p>
            <a:pPr algn="ctr"/>
            <a:r>
              <a:rPr lang="en-US" sz="1600" b="1" dirty="0" smtClean="0">
                <a:effectLst>
                  <a:outerShdw blurRad="38100" dist="38100" dir="2700000" algn="tl">
                    <a:srgbClr val="000000">
                      <a:alpha val="43137"/>
                    </a:srgbClr>
                  </a:outerShdw>
                </a:effectLst>
              </a:rPr>
              <a:t/>
            </a:r>
            <a:br>
              <a:rPr lang="en-US" sz="1600" b="1" dirty="0" smtClean="0">
                <a:effectLst>
                  <a:outerShdw blurRad="38100" dist="38100" dir="2700000" algn="tl">
                    <a:srgbClr val="000000">
                      <a:alpha val="43137"/>
                    </a:srgbClr>
                  </a:outerShdw>
                </a:effectLst>
              </a:rPr>
            </a:br>
            <a:r>
              <a:rPr lang="en-US" sz="1600" b="1" dirty="0" smtClean="0">
                <a:effectLst>
                  <a:outerShdw blurRad="38100" dist="38100" dir="2700000" algn="tl">
                    <a:srgbClr val="000000">
                      <a:alpha val="43137"/>
                    </a:srgbClr>
                  </a:outerShdw>
                </a:effectLst>
              </a:rPr>
              <a:t>Shall</a:t>
            </a:r>
          </a:p>
          <a:p>
            <a:pPr algn="ctr"/>
            <a:r>
              <a:rPr lang="en-US" sz="1200" b="1" dirty="0" smtClean="0">
                <a:effectLst>
                  <a:outerShdw blurRad="38100" dist="38100" dir="2700000" algn="tl">
                    <a:srgbClr val="000000">
                      <a:alpha val="43137"/>
                    </a:srgbClr>
                  </a:outerShdw>
                </a:effectLst>
              </a:rPr>
              <a:t/>
            </a:r>
            <a:br>
              <a:rPr lang="en-US" sz="1200" b="1" dirty="0" smtClean="0">
                <a:effectLst>
                  <a:outerShdw blurRad="38100" dist="38100" dir="2700000" algn="tl">
                    <a:srgbClr val="000000">
                      <a:alpha val="43137"/>
                    </a:srgbClr>
                  </a:outerShdw>
                </a:effectLst>
              </a:rPr>
            </a:br>
            <a:r>
              <a:rPr lang="en-US" sz="1200" b="1" dirty="0" smtClean="0">
                <a:effectLst>
                  <a:outerShdw blurRad="38100" dist="38100" dir="2700000" algn="tl">
                    <a:srgbClr val="000000">
                      <a:alpha val="43137"/>
                    </a:srgbClr>
                  </a:outerShdw>
                </a:effectLst>
              </a:rPr>
              <a:t>See</a:t>
            </a:r>
            <a:br>
              <a:rPr lang="en-US" sz="1200" b="1" dirty="0" smtClean="0">
                <a:effectLst>
                  <a:outerShdw blurRad="38100" dist="38100" dir="2700000" algn="tl">
                    <a:srgbClr val="000000">
                      <a:alpha val="43137"/>
                    </a:srgbClr>
                  </a:outerShdw>
                </a:effectLst>
              </a:rPr>
            </a:br>
            <a:endParaRPr lang="en-US" sz="1200" b="1" dirty="0" smtClean="0">
              <a:effectLst>
                <a:outerShdw blurRad="38100" dist="38100" dir="2700000" algn="tl">
                  <a:srgbClr val="000000">
                    <a:alpha val="43137"/>
                  </a:srgbClr>
                </a:outerShdw>
              </a:effectLst>
            </a:endParaRPr>
          </a:p>
          <a:p>
            <a:pPr algn="ctr"/>
            <a:r>
              <a:rPr lang="en-US" sz="1000" b="1" dirty="0" smtClean="0">
                <a:effectLst>
                  <a:outerShdw blurRad="38100" dist="38100" dir="2700000" algn="tl">
                    <a:srgbClr val="000000">
                      <a:alpha val="43137"/>
                    </a:srgbClr>
                  </a:outerShdw>
                </a:effectLst>
              </a:rPr>
              <a:t>God</a:t>
            </a:r>
          </a:p>
          <a:p>
            <a:pPr algn="ctr"/>
            <a:endParaRPr lang="en-US" sz="800" b="1" dirty="0" smtClean="0">
              <a:effectLst>
                <a:outerShdw blurRad="38100" dist="38100" dir="2700000" algn="tl">
                  <a:srgbClr val="000000">
                    <a:alpha val="43137"/>
                  </a:srgbClr>
                </a:outerShdw>
              </a:effectLst>
            </a:endParaRPr>
          </a:p>
          <a:p>
            <a:pPr algn="ctr"/>
            <a:endParaRPr lang="en-US" sz="800" b="1" dirty="0" smtClean="0">
              <a:effectLst>
                <a:outerShdw blurRad="38100" dist="38100" dir="2700000" algn="tl">
                  <a:srgbClr val="000000">
                    <a:alpha val="43137"/>
                  </a:srgbClr>
                </a:outerShdw>
              </a:effectLst>
            </a:endParaRPr>
          </a:p>
          <a:p>
            <a:pPr algn="ctr"/>
            <a:endParaRPr lang="en-US" sz="800" b="1" dirty="0" smtClean="0">
              <a:effectLst>
                <a:outerShdw blurRad="38100" dist="38100" dir="2700000" algn="tl">
                  <a:srgbClr val="000000">
                    <a:alpha val="43137"/>
                  </a:srgbClr>
                </a:outerShdw>
              </a:effectLst>
            </a:endParaRPr>
          </a:p>
        </p:txBody>
      </p:sp>
      <p:pic>
        <p:nvPicPr>
          <p:cNvPr id="5" name="Picture 2" descr="Beautiful Hear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52825" y="3108891"/>
            <a:ext cx="1710267" cy="1458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69942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Human Heart</a:t>
            </a:r>
            <a:endParaRPr lang="en-US" sz="4800" b="1" dirty="0"/>
          </a:p>
        </p:txBody>
      </p:sp>
      <p:sp>
        <p:nvSpPr>
          <p:cNvPr id="3" name="Content Placeholder 2"/>
          <p:cNvSpPr>
            <a:spLocks noGrp="1"/>
          </p:cNvSpPr>
          <p:nvPr>
            <p:ph idx="1"/>
          </p:nvPr>
        </p:nvSpPr>
        <p:spPr>
          <a:xfrm>
            <a:off x="960282" y="1422399"/>
            <a:ext cx="8183718" cy="5325533"/>
          </a:xfrm>
        </p:spPr>
        <p:txBody>
          <a:bodyPr>
            <a:normAutofit/>
          </a:bodyPr>
          <a:lstStyle/>
          <a:p>
            <a:r>
              <a:rPr lang="en-US" sz="3200" b="1" dirty="0" smtClean="0">
                <a:solidFill>
                  <a:srgbClr val="C00000"/>
                </a:solidFill>
                <a:effectLst>
                  <a:outerShdw blurRad="38100" dist="38100" dir="2700000" algn="tl">
                    <a:srgbClr val="000000">
                      <a:alpha val="43137"/>
                    </a:srgbClr>
                  </a:outerShdw>
                </a:effectLst>
              </a:rPr>
              <a:t>Fearfully and Wonderfully Made </a:t>
            </a:r>
            <a:r>
              <a:rPr lang="en-US" sz="2000" b="1" dirty="0" smtClean="0">
                <a:solidFill>
                  <a:schemeClr val="tx1"/>
                </a:solidFill>
                <a:effectLst>
                  <a:outerShdw blurRad="38100" dist="38100" dir="2700000" algn="tl">
                    <a:srgbClr val="000000">
                      <a:alpha val="43137"/>
                    </a:srgbClr>
                  </a:outerShdw>
                </a:effectLst>
              </a:rPr>
              <a:t>(</a:t>
            </a:r>
            <a:r>
              <a:rPr lang="en-US" sz="2000" b="1" dirty="0" err="1" smtClean="0">
                <a:solidFill>
                  <a:schemeClr val="tx1"/>
                </a:solidFill>
                <a:effectLst>
                  <a:outerShdw blurRad="38100" dist="38100" dir="2700000" algn="tl">
                    <a:srgbClr val="000000">
                      <a:alpha val="43137"/>
                    </a:srgbClr>
                  </a:outerShdw>
                </a:effectLst>
              </a:rPr>
              <a:t>Psa</a:t>
            </a:r>
            <a:r>
              <a:rPr lang="en-US" sz="2000" b="1" dirty="0" smtClean="0">
                <a:solidFill>
                  <a:schemeClr val="tx1"/>
                </a:solidFill>
                <a:effectLst>
                  <a:outerShdw blurRad="38100" dist="38100" dir="2700000" algn="tl">
                    <a:srgbClr val="000000">
                      <a:alpha val="43137"/>
                    </a:srgbClr>
                  </a:outerShdw>
                </a:effectLst>
              </a:rPr>
              <a:t> 139)</a:t>
            </a:r>
            <a:br>
              <a:rPr lang="en-US" sz="2000" b="1" dirty="0" smtClean="0">
                <a:solidFill>
                  <a:schemeClr val="tx1"/>
                </a:solidFill>
                <a:effectLst>
                  <a:outerShdw blurRad="38100" dist="38100" dir="2700000" algn="tl">
                    <a:srgbClr val="000000">
                      <a:alpha val="43137"/>
                    </a:srgbClr>
                  </a:outerShdw>
                </a:effectLst>
              </a:rPr>
            </a:br>
            <a:endParaRPr lang="en-US" sz="2000" b="1" dirty="0" smtClean="0">
              <a:solidFill>
                <a:schemeClr val="tx1"/>
              </a:solidFill>
              <a:effectLst>
                <a:outerShdw blurRad="38100" dist="38100" dir="2700000" algn="tl">
                  <a:srgbClr val="000000">
                    <a:alpha val="43137"/>
                  </a:srgbClr>
                </a:outerShdw>
              </a:effectLst>
            </a:endParaRPr>
          </a:p>
          <a:p>
            <a:r>
              <a:rPr lang="en-US" sz="3200" b="1" dirty="0" smtClean="0">
                <a:solidFill>
                  <a:srgbClr val="C00000"/>
                </a:solidFill>
                <a:effectLst>
                  <a:outerShdw blurRad="38100" dist="38100" dir="2700000" algn="tl">
                    <a:srgbClr val="000000">
                      <a:alpha val="43137"/>
                    </a:srgbClr>
                  </a:outerShdw>
                </a:effectLst>
              </a:rPr>
              <a:t>100,000 / day</a:t>
            </a:r>
            <a:br>
              <a:rPr lang="en-US" sz="3200" b="1" dirty="0" smtClean="0">
                <a:solidFill>
                  <a:srgbClr val="C00000"/>
                </a:solidFill>
                <a:effectLst>
                  <a:outerShdw blurRad="38100" dist="38100" dir="2700000" algn="tl">
                    <a:srgbClr val="000000">
                      <a:alpha val="43137"/>
                    </a:srgbClr>
                  </a:outerShdw>
                </a:effectLst>
              </a:rPr>
            </a:br>
            <a:r>
              <a:rPr lang="en-US" sz="3200" b="1" dirty="0" smtClean="0">
                <a:solidFill>
                  <a:srgbClr val="C00000"/>
                </a:solidFill>
                <a:effectLst>
                  <a:outerShdw blurRad="38100" dist="38100" dir="2700000" algn="tl">
                    <a:srgbClr val="000000">
                      <a:alpha val="43137"/>
                    </a:srgbClr>
                  </a:outerShdw>
                </a:effectLst>
              </a:rPr>
              <a:t>3,000,000 / month</a:t>
            </a:r>
            <a:br>
              <a:rPr lang="en-US" sz="3200" b="1" dirty="0" smtClean="0">
                <a:solidFill>
                  <a:srgbClr val="C00000"/>
                </a:solidFill>
                <a:effectLst>
                  <a:outerShdw blurRad="38100" dist="38100" dir="2700000" algn="tl">
                    <a:srgbClr val="000000">
                      <a:alpha val="43137"/>
                    </a:srgbClr>
                  </a:outerShdw>
                </a:effectLst>
              </a:rPr>
            </a:br>
            <a:r>
              <a:rPr lang="en-US" sz="3200" b="1" dirty="0" smtClean="0">
                <a:solidFill>
                  <a:srgbClr val="C00000"/>
                </a:solidFill>
                <a:effectLst>
                  <a:outerShdw blurRad="38100" dist="38100" dir="2700000" algn="tl">
                    <a:srgbClr val="000000">
                      <a:alpha val="43137"/>
                    </a:srgbClr>
                  </a:outerShdw>
                </a:effectLst>
              </a:rPr>
              <a:t>36,000,000 / year</a:t>
            </a:r>
            <a:br>
              <a:rPr lang="en-US" sz="3200" b="1" dirty="0" smtClean="0">
                <a:solidFill>
                  <a:srgbClr val="C00000"/>
                </a:solidFill>
                <a:effectLst>
                  <a:outerShdw blurRad="38100" dist="38100" dir="2700000" algn="tl">
                    <a:srgbClr val="000000">
                      <a:alpha val="43137"/>
                    </a:srgbClr>
                  </a:outerShdw>
                </a:effectLst>
              </a:rPr>
            </a:br>
            <a:r>
              <a:rPr lang="en-US" sz="3200" b="1" dirty="0" smtClean="0">
                <a:solidFill>
                  <a:srgbClr val="C00000"/>
                </a:solidFill>
                <a:effectLst>
                  <a:outerShdw blurRad="38100" dist="38100" dir="2700000" algn="tl">
                    <a:srgbClr val="000000">
                      <a:alpha val="43137"/>
                    </a:srgbClr>
                  </a:outerShdw>
                </a:effectLst>
              </a:rPr>
              <a:t>@62 my heart 2,232,000,000,000</a:t>
            </a:r>
            <a:r>
              <a:rPr lang="en-US" sz="2800" dirty="0" smtClean="0">
                <a:solidFill>
                  <a:srgbClr val="C00000"/>
                </a:solidFill>
                <a:effectLst>
                  <a:outerShdw blurRad="38100" dist="38100" dir="2700000" algn="tl">
                    <a:srgbClr val="000000">
                      <a:alpha val="43137"/>
                    </a:srgbClr>
                  </a:outerShdw>
                </a:effectLst>
              </a:rPr>
              <a:t/>
            </a:r>
            <a:br>
              <a:rPr lang="en-US" sz="2800" dirty="0" smtClean="0">
                <a:solidFill>
                  <a:srgbClr val="C00000"/>
                </a:solidFill>
                <a:effectLst>
                  <a:outerShdw blurRad="38100" dist="38100" dir="2700000" algn="tl">
                    <a:srgbClr val="000000">
                      <a:alpha val="43137"/>
                    </a:srgbClr>
                  </a:outerShdw>
                </a:effectLst>
              </a:rPr>
            </a:br>
            <a:endParaRPr lang="en-US" sz="2800" dirty="0" smtClean="0">
              <a:solidFill>
                <a:srgbClr val="C00000"/>
              </a:solidFill>
              <a:effectLst>
                <a:outerShdw blurRad="38100" dist="38100" dir="2700000" algn="tl">
                  <a:srgbClr val="000000">
                    <a:alpha val="43137"/>
                  </a:srgbClr>
                </a:outerShdw>
              </a:effectLst>
            </a:endParaRPr>
          </a:p>
          <a:p>
            <a:r>
              <a:rPr lang="en-US" sz="2800" dirty="0" smtClean="0">
                <a:solidFill>
                  <a:srgbClr val="C00000"/>
                </a:solidFill>
                <a:effectLst>
                  <a:outerShdw blurRad="38100" dist="38100" dir="2700000" algn="tl">
                    <a:srgbClr val="000000">
                      <a:alpha val="43137"/>
                    </a:srgbClr>
                  </a:outerShdw>
                </a:effectLst>
              </a:rPr>
              <a:t>Brett’s heart</a:t>
            </a:r>
            <a:br>
              <a:rPr lang="en-US" sz="2800" dirty="0" smtClean="0">
                <a:solidFill>
                  <a:srgbClr val="C00000"/>
                </a:solidFill>
                <a:effectLst>
                  <a:outerShdw blurRad="38100" dist="38100" dir="2700000" algn="tl">
                    <a:srgbClr val="000000">
                      <a:alpha val="43137"/>
                    </a:srgbClr>
                  </a:outerShdw>
                </a:effectLst>
              </a:rPr>
            </a:br>
            <a:r>
              <a:rPr lang="en-US" sz="2800" dirty="0" smtClean="0">
                <a:solidFill>
                  <a:srgbClr val="C00000"/>
                </a:solidFill>
                <a:effectLst>
                  <a:outerShdw blurRad="38100" dist="38100" dir="2700000" algn="tl">
                    <a:srgbClr val="000000">
                      <a:alpha val="43137"/>
                    </a:srgbClr>
                  </a:outerShdw>
                </a:effectLst>
              </a:rPr>
              <a:t>(12 </a:t>
            </a:r>
            <a:r>
              <a:rPr lang="en-US" sz="2800" dirty="0" err="1" smtClean="0">
                <a:solidFill>
                  <a:srgbClr val="C00000"/>
                </a:solidFill>
                <a:effectLst>
                  <a:outerShdw blurRad="38100" dist="38100" dir="2700000" algn="tl">
                    <a:srgbClr val="000000">
                      <a:alpha val="43137"/>
                    </a:srgbClr>
                  </a:outerShdw>
                </a:effectLst>
              </a:rPr>
              <a:t>hrs</a:t>
            </a:r>
            <a:r>
              <a:rPr lang="en-US" sz="2800" dirty="0" smtClean="0">
                <a:solidFill>
                  <a:srgbClr val="C00000"/>
                </a:solidFill>
                <a:effectLst>
                  <a:outerShdw blurRad="38100" dist="38100" dir="2700000" algn="tl">
                    <a:srgbClr val="000000">
                      <a:alpha val="43137"/>
                    </a:srgbClr>
                  </a:outerShdw>
                </a:effectLst>
              </a:rPr>
              <a:t> / 50k beats)</a:t>
            </a:r>
            <a:endParaRPr lang="en-US" sz="2800" dirty="0">
              <a:solidFill>
                <a:srgbClr val="C00000"/>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cstate="print">
            <a:extLst>
              <a:ext uri="{BEBA8EAE-BF5A-486C-A8C5-ECC9F3942E4B}">
                <a14:imgProps xmlns="" xmlns:a14="http://schemas.microsoft.com/office/drawing/2010/main">
                  <a14:imgLayer r:embed="rId3">
                    <a14:imgEffect>
                      <a14:brightnessContrast bright="20000"/>
                    </a14:imgEffect>
                  </a14:imgLayer>
                </a14:imgProps>
              </a:ext>
              <a:ext uri="{28A0092B-C50C-407E-A947-70E740481C1C}">
                <a14:useLocalDpi xmlns="" xmlns:a14="http://schemas.microsoft.com/office/drawing/2010/main" val="0"/>
              </a:ext>
            </a:extLst>
          </a:blip>
          <a:stretch>
            <a:fillRect/>
          </a:stretch>
        </p:blipFill>
        <p:spPr>
          <a:xfrm>
            <a:off x="5246541" y="4427620"/>
            <a:ext cx="1740233" cy="232031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5590442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Spiritual Heart</a:t>
            </a:r>
            <a:endParaRPr lang="en-US" sz="4800" b="1" dirty="0"/>
          </a:p>
        </p:txBody>
      </p:sp>
      <p:sp>
        <p:nvSpPr>
          <p:cNvPr id="3" name="Content Placeholder 2"/>
          <p:cNvSpPr>
            <a:spLocks noGrp="1"/>
          </p:cNvSpPr>
          <p:nvPr>
            <p:ph idx="1"/>
          </p:nvPr>
        </p:nvSpPr>
        <p:spPr>
          <a:xfrm>
            <a:off x="635000" y="1456265"/>
            <a:ext cx="8034867" cy="4986867"/>
          </a:xfrm>
        </p:spPr>
        <p:txBody>
          <a:bodyPr>
            <a:normAutofit lnSpcReduction="10000"/>
          </a:bodyPr>
          <a:lstStyle/>
          <a:p>
            <a:r>
              <a:rPr lang="en-US" sz="2800" b="1" dirty="0" smtClean="0">
                <a:solidFill>
                  <a:srgbClr val="C00000"/>
                </a:solidFill>
                <a:effectLst>
                  <a:outerShdw blurRad="38100" dist="38100" dir="2700000" algn="tl">
                    <a:srgbClr val="000000">
                      <a:alpha val="43137"/>
                    </a:srgbClr>
                  </a:outerShdw>
                </a:effectLst>
              </a:rPr>
              <a:t>Psalm </a:t>
            </a:r>
            <a:r>
              <a:rPr lang="en-US" sz="2800" b="1" dirty="0" smtClean="0">
                <a:solidFill>
                  <a:srgbClr val="C00000"/>
                </a:solidFill>
                <a:effectLst>
                  <a:outerShdw blurRad="38100" dist="38100" dir="2700000" algn="tl">
                    <a:srgbClr val="000000">
                      <a:alpha val="43137"/>
                    </a:srgbClr>
                  </a:outerShdw>
                </a:effectLst>
              </a:rPr>
              <a:t>24:1-6</a:t>
            </a:r>
            <a:endParaRPr lang="en-US" sz="2800" b="1" dirty="0" smtClean="0">
              <a:solidFill>
                <a:srgbClr val="C00000"/>
              </a:solidFill>
              <a:effectLst>
                <a:outerShdw blurRad="38100" dist="38100" dir="2700000" algn="tl">
                  <a:srgbClr val="000000">
                    <a:alpha val="43137"/>
                  </a:srgbClr>
                </a:outerShdw>
              </a:effectLst>
            </a:endParaRPr>
          </a:p>
          <a:p>
            <a:r>
              <a:rPr lang="en-US" sz="2800" b="1" i="1" dirty="0" smtClean="0">
                <a:solidFill>
                  <a:srgbClr val="C00000"/>
                </a:solidFill>
              </a:rPr>
              <a:t>“Who may ascend into the hill of the Lord?</a:t>
            </a:r>
            <a:br>
              <a:rPr lang="en-US" sz="2800" b="1" i="1" dirty="0" smtClean="0">
                <a:solidFill>
                  <a:srgbClr val="C00000"/>
                </a:solidFill>
              </a:rPr>
            </a:br>
            <a:r>
              <a:rPr lang="en-US" sz="2800" b="1" i="1" dirty="0" smtClean="0">
                <a:solidFill>
                  <a:srgbClr val="C00000"/>
                </a:solidFill>
              </a:rPr>
              <a:t>Or who may stand in His holy place</a:t>
            </a:r>
            <a:r>
              <a:rPr lang="en-US" sz="2800" b="1" i="1" dirty="0" smtClean="0">
                <a:solidFill>
                  <a:srgbClr val="C00000"/>
                </a:solidFill>
              </a:rPr>
              <a: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  Moses</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B.  David</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C.  Me?</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2800" b="1" dirty="0" smtClean="0">
              <a:solidFill>
                <a:srgbClr val="C00000"/>
              </a:solidFill>
              <a:effectLst>
                <a:outerShdw blurRad="38100" dist="38100" dir="2700000" algn="tl">
                  <a:srgbClr val="000000">
                    <a:alpha val="43137"/>
                  </a:srgbClr>
                </a:outerShdw>
              </a:effectLst>
            </a:endParaRPr>
          </a:p>
          <a:p>
            <a:r>
              <a:rPr lang="en-US" sz="2800" b="1" dirty="0" smtClean="0">
                <a:solidFill>
                  <a:srgbClr val="C00000"/>
                </a:solidFill>
                <a:effectLst>
                  <a:outerShdw blurRad="38100" dist="38100" dir="2700000" algn="tl">
                    <a:srgbClr val="000000">
                      <a:alpha val="43137"/>
                    </a:srgbClr>
                  </a:outerShdw>
                </a:effectLst>
              </a:rPr>
              <a:t>“He who has </a:t>
            </a:r>
            <a:r>
              <a:rPr lang="en-US" sz="2800" b="1" i="1" u="sng" dirty="0" smtClean="0">
                <a:solidFill>
                  <a:srgbClr val="C00000"/>
                </a:solidFill>
                <a:effectLst>
                  <a:outerShdw blurRad="38100" dist="38100" dir="2700000" algn="tl">
                    <a:srgbClr val="000000">
                      <a:alpha val="43137"/>
                    </a:srgbClr>
                  </a:outerShdw>
                </a:effectLst>
              </a:rPr>
              <a:t>clean hands</a:t>
            </a:r>
            <a:r>
              <a:rPr lang="en-US" sz="2800" b="1" dirty="0" smtClean="0">
                <a:solidFill>
                  <a:srgbClr val="C00000"/>
                </a:solidFill>
                <a:effectLst>
                  <a:outerShdw blurRad="38100" dist="38100" dir="2700000" algn="tl">
                    <a:srgbClr val="000000">
                      <a:alpha val="43137"/>
                    </a:srgbClr>
                  </a:outerShdw>
                </a:effectLst>
              </a:rPr>
              <a:t> and a </a:t>
            </a:r>
            <a:r>
              <a:rPr lang="en-US" sz="2800" b="1" i="1" dirty="0" smtClean="0">
                <a:solidFill>
                  <a:srgbClr val="C00000"/>
                </a:solidFill>
                <a:effectLst>
                  <a:outerShdw blurRad="38100" dist="38100" dir="2700000" algn="tl">
                    <a:srgbClr val="000000">
                      <a:alpha val="43137"/>
                    </a:srgbClr>
                  </a:outerShdw>
                </a:effectLst>
              </a:rPr>
              <a:t>p</a:t>
            </a:r>
            <a:r>
              <a:rPr lang="en-US" sz="2800" b="1" i="1" u="sng" dirty="0" smtClean="0">
                <a:solidFill>
                  <a:srgbClr val="C00000"/>
                </a:solidFill>
                <a:effectLst>
                  <a:outerShdw blurRad="38100" dist="38100" dir="2700000" algn="tl">
                    <a:srgbClr val="000000">
                      <a:alpha val="43137"/>
                    </a:srgbClr>
                  </a:outerShdw>
                </a:effectLst>
              </a:rPr>
              <a:t>ure heart</a:t>
            </a:r>
            <a:br>
              <a:rPr lang="en-US" sz="2800" b="1" i="1" u="sng"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“This is Jacob, the generation of those who seek Him, </a:t>
            </a:r>
            <a:r>
              <a:rPr lang="en-US" sz="2800" b="1" i="1" u="sng" dirty="0" smtClean="0">
                <a:solidFill>
                  <a:srgbClr val="C00000"/>
                </a:solidFill>
                <a:effectLst>
                  <a:outerShdw blurRad="38100" dist="38100" dir="2700000" algn="tl">
                    <a:srgbClr val="000000">
                      <a:alpha val="43137"/>
                    </a:srgbClr>
                  </a:outerShdw>
                </a:effectLst>
              </a:rPr>
              <a:t>Who seek Your face</a:t>
            </a:r>
            <a:r>
              <a:rPr lang="en-US" sz="2800" b="1" dirty="0" smtClean="0">
                <a:solidFill>
                  <a:srgbClr val="C00000"/>
                </a:solidFill>
                <a:effectLst>
                  <a:outerShdw blurRad="38100" dist="38100" dir="2700000" algn="tl">
                    <a:srgbClr val="000000">
                      <a:alpha val="43137"/>
                    </a:srgbClr>
                  </a:outerShdw>
                </a:effectLst>
              </a:rPr>
              <a:t>.”</a:t>
            </a:r>
            <a:endParaRPr lang="en-US" sz="2800" b="1" dirty="0">
              <a:solidFill>
                <a:srgbClr val="C00000"/>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88736" y="243839"/>
            <a:ext cx="1706880" cy="1455761"/>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63594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Spiritual Heart</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3200" b="1" dirty="0" smtClean="0">
                <a:solidFill>
                  <a:srgbClr val="C00000"/>
                </a:solidFill>
                <a:effectLst>
                  <a:outerShdw blurRad="38100" dist="38100" dir="2700000" algn="tl">
                    <a:srgbClr val="000000">
                      <a:alpha val="43137"/>
                    </a:srgbClr>
                  </a:outerShdw>
                </a:effectLst>
              </a:rPr>
              <a:t>Jeremiah 31:31-34</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r>
              <a:rPr lang="en-US" sz="3200" b="1" dirty="0" smtClean="0">
                <a:solidFill>
                  <a:srgbClr val="C00000"/>
                </a:solidFill>
                <a:effectLst>
                  <a:outerShdw blurRad="38100" dist="38100" dir="2700000" algn="tl">
                    <a:srgbClr val="000000">
                      <a:alpha val="43137"/>
                    </a:srgbClr>
                  </a:outerShdw>
                </a:effectLst>
              </a:rPr>
              <a:t>Talking about future Christians!</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r>
              <a:rPr lang="en-US" sz="3200" b="1" i="1" dirty="0" smtClean="0">
                <a:solidFill>
                  <a:srgbClr val="C00000"/>
                </a:solidFill>
                <a:effectLst>
                  <a:outerShdw blurRad="38100" dist="38100" dir="2700000" algn="tl">
                    <a:srgbClr val="000000">
                      <a:alpha val="43137"/>
                    </a:srgbClr>
                  </a:outerShdw>
                </a:effectLst>
              </a:rPr>
              <a:t>“I will put My law in their minds, and write it on their hearts; and I will be their God, and they shall be My people.”</a:t>
            </a:r>
            <a:endParaRPr lang="en-US" sz="3200" b="1" i="1" dirty="0">
              <a:solidFill>
                <a:srgbClr val="C00000"/>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72863" y="-1"/>
            <a:ext cx="2571137" cy="2192867"/>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162566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Blessed are…</a:t>
            </a:r>
            <a:endParaRPr lang="en-US" sz="4800" b="1" dirty="0"/>
          </a:p>
        </p:txBody>
      </p:sp>
      <p:sp>
        <p:nvSpPr>
          <p:cNvPr id="3" name="Content Placeholder 2"/>
          <p:cNvSpPr>
            <a:spLocks noGrp="1"/>
          </p:cNvSpPr>
          <p:nvPr>
            <p:ph idx="1"/>
          </p:nvPr>
        </p:nvSpPr>
        <p:spPr>
          <a:xfrm>
            <a:off x="635000" y="1761065"/>
            <a:ext cx="8034867" cy="4986867"/>
          </a:xfrm>
        </p:spPr>
        <p:txBody>
          <a:bodyPr>
            <a:normAutofit/>
          </a:bodyPr>
          <a:lstStyle/>
          <a:p>
            <a:r>
              <a:rPr lang="en-US" sz="3200" b="1" dirty="0" smtClean="0">
                <a:solidFill>
                  <a:srgbClr val="C00000"/>
                </a:solidFill>
                <a:effectLst>
                  <a:outerShdw blurRad="38100" dist="38100" dir="2700000" algn="tl">
                    <a:srgbClr val="000000">
                      <a:alpha val="43137"/>
                    </a:srgbClr>
                  </a:outerShdw>
                </a:effectLst>
              </a:rPr>
              <a:t>The pure?  Ritually clean</a:t>
            </a:r>
            <a:br>
              <a:rPr lang="en-US" sz="3200" b="1" dirty="0" smtClean="0">
                <a:solidFill>
                  <a:srgbClr val="C00000"/>
                </a:solidFill>
                <a:effectLst>
                  <a:outerShdw blurRad="38100" dist="38100" dir="2700000" algn="tl">
                    <a:srgbClr val="000000">
                      <a:alpha val="43137"/>
                    </a:srgbClr>
                  </a:outerShdw>
                </a:effectLst>
              </a:rPr>
            </a:br>
            <a:endParaRPr lang="en-US" sz="3200" b="1" dirty="0" smtClean="0">
              <a:solidFill>
                <a:srgbClr val="C00000"/>
              </a:solidFill>
              <a:effectLst>
                <a:outerShdw blurRad="38100" dist="38100" dir="2700000" algn="tl">
                  <a:srgbClr val="000000">
                    <a:alpha val="43137"/>
                  </a:srgbClr>
                </a:outerShdw>
              </a:effectLst>
            </a:endParaRPr>
          </a:p>
          <a:p>
            <a:r>
              <a:rPr lang="en-US" sz="3200" b="1" dirty="0" smtClean="0">
                <a:solidFill>
                  <a:srgbClr val="C00000"/>
                </a:solidFill>
                <a:effectLst>
                  <a:outerShdw blurRad="38100" dist="38100" dir="2700000" algn="tl">
                    <a:srgbClr val="000000">
                      <a:alpha val="43137"/>
                    </a:srgbClr>
                  </a:outerShdw>
                </a:effectLst>
              </a:rPr>
              <a:t>Pure (</a:t>
            </a:r>
            <a:r>
              <a:rPr lang="en-US" sz="3200" b="1" dirty="0" err="1" smtClean="0">
                <a:solidFill>
                  <a:srgbClr val="C00000"/>
                </a:solidFill>
                <a:effectLst>
                  <a:outerShdw blurRad="38100" dist="38100" dir="2700000" algn="tl">
                    <a:srgbClr val="000000">
                      <a:alpha val="43137"/>
                    </a:srgbClr>
                  </a:outerShdw>
                </a:effectLst>
              </a:rPr>
              <a:t>Katharos</a:t>
            </a:r>
            <a:r>
              <a:rPr lang="en-US" sz="3200" b="1" dirty="0" smtClean="0">
                <a:solidFill>
                  <a:srgbClr val="C00000"/>
                </a:solidFill>
                <a:effectLst>
                  <a:outerShdw blurRad="38100" dist="38100" dir="2700000" algn="tl">
                    <a:srgbClr val="000000">
                      <a:alpha val="43137"/>
                    </a:srgbClr>
                  </a:outerShdw>
                </a:effectLst>
              </a:rPr>
              <a: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400" b="1" dirty="0" smtClean="0">
                <a:solidFill>
                  <a:schemeClr val="tx1"/>
                </a:solidFill>
                <a:effectLst>
                  <a:outerShdw blurRad="38100" dist="38100" dir="2700000" algn="tl">
                    <a:srgbClr val="000000">
                      <a:alpha val="43137"/>
                    </a:srgbClr>
                  </a:outerShdw>
                </a:effectLst>
              </a:rPr>
              <a:t>   Clear water, Alloy-free metal, Winnowed </a:t>
            </a:r>
            <a:r>
              <a:rPr lang="en-US" sz="2400" b="1" dirty="0" smtClean="0">
                <a:solidFill>
                  <a:schemeClr val="tx1"/>
                </a:solidFill>
                <a:effectLst>
                  <a:outerShdw blurRad="38100" dist="38100" dir="2700000" algn="tl">
                    <a:srgbClr val="000000">
                      <a:alpha val="43137"/>
                    </a:srgbClr>
                  </a:outerShdw>
                </a:effectLst>
              </a:rPr>
              <a:t>grain</a:t>
            </a:r>
            <a:br>
              <a:rPr lang="en-US" sz="2400" b="1" dirty="0" smtClean="0">
                <a:solidFill>
                  <a:schemeClr val="tx1"/>
                </a:solidFill>
                <a:effectLst>
                  <a:outerShdw blurRad="38100" dist="38100" dir="2700000" algn="tl">
                    <a:srgbClr val="000000">
                      <a:alpha val="43137"/>
                    </a:srgbClr>
                  </a:outerShdw>
                </a:effectLst>
              </a:rPr>
            </a:br>
            <a:r>
              <a:rPr lang="en-US" sz="2400" b="1" dirty="0" smtClean="0">
                <a:solidFill>
                  <a:schemeClr val="tx1"/>
                </a:solidFill>
                <a:effectLst>
                  <a:outerShdw blurRad="38100" dist="38100" dir="2700000" algn="tl">
                    <a:srgbClr val="000000">
                      <a:alpha val="43137"/>
                    </a:srgbClr>
                  </a:outerShdw>
                </a:effectLst>
              </a:rPr>
              <a:t>   Without Wax</a:t>
            </a:r>
            <a:r>
              <a:rPr lang="en-US" sz="2400" b="1" dirty="0" smtClean="0">
                <a:solidFill>
                  <a:schemeClr val="tx1"/>
                </a:solidFill>
                <a:effectLst>
                  <a:outerShdw blurRad="38100" dist="38100" dir="2700000" algn="tl">
                    <a:srgbClr val="000000">
                      <a:alpha val="43137"/>
                    </a:srgbClr>
                  </a:outerShdw>
                </a:effectLst>
              </a:rPr>
              <a:t/>
            </a:r>
            <a:br>
              <a:rPr lang="en-US" sz="2400" b="1" dirty="0" smtClean="0">
                <a:solidFill>
                  <a:schemeClr val="tx1"/>
                </a:solidFill>
                <a:effectLst>
                  <a:outerShdw blurRad="38100" dist="38100" dir="2700000" algn="tl">
                    <a:srgbClr val="000000">
                      <a:alpha val="43137"/>
                    </a:srgbClr>
                  </a:outerShdw>
                </a:effectLst>
              </a:rPr>
            </a:br>
            <a:r>
              <a:rPr lang="en-US" sz="2400" b="1" dirty="0" smtClean="0">
                <a:solidFill>
                  <a:schemeClr val="tx1"/>
                </a:solidFill>
                <a:effectLst>
                  <a:outerShdw blurRad="38100" dist="38100" dir="2700000" algn="tl">
                    <a:srgbClr val="000000">
                      <a:alpha val="43137"/>
                    </a:srgbClr>
                  </a:outerShdw>
                </a:effectLst>
              </a:rPr>
              <a:t>   Catharsis:  Soul-cleansing </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endParaRPr lang="en-US" sz="2800" b="1" dirty="0" smtClean="0">
              <a:solidFill>
                <a:srgbClr val="C00000"/>
              </a:solidFill>
              <a:effectLst>
                <a:outerShdw blurRad="38100" dist="38100" dir="2700000" algn="tl">
                  <a:srgbClr val="000000">
                    <a:alpha val="43137"/>
                  </a:srgbClr>
                </a:outerShdw>
              </a:effectLst>
            </a:endParaRPr>
          </a:p>
          <a:p>
            <a:r>
              <a:rPr lang="en-US" sz="3200" b="1" dirty="0" smtClean="0">
                <a:solidFill>
                  <a:srgbClr val="C00000"/>
                </a:solidFill>
                <a:effectLst>
                  <a:outerShdw blurRad="38100" dist="38100" dir="2700000" algn="tl">
                    <a:srgbClr val="000000">
                      <a:alpha val="43137"/>
                    </a:srgbClr>
                  </a:outerShdw>
                </a:effectLst>
              </a:rPr>
              <a:t>Heart (</a:t>
            </a:r>
            <a:r>
              <a:rPr lang="en-US" sz="3200" b="1" dirty="0" err="1" smtClean="0">
                <a:solidFill>
                  <a:srgbClr val="C00000"/>
                </a:solidFill>
                <a:effectLst>
                  <a:outerShdw blurRad="38100" dist="38100" dir="2700000" algn="tl">
                    <a:srgbClr val="000000">
                      <a:alpha val="43137"/>
                    </a:srgbClr>
                  </a:outerShdw>
                </a:effectLst>
              </a:rPr>
              <a:t>Kardia</a:t>
            </a:r>
            <a:r>
              <a:rPr lang="en-US" sz="3200" b="1" dirty="0" smtClean="0">
                <a:solidFill>
                  <a:srgbClr val="C00000"/>
                </a:solidFill>
                <a:effectLst>
                  <a:outerShdw blurRad="38100" dist="38100" dir="2700000" algn="tl">
                    <a:srgbClr val="000000">
                      <a:alpha val="43137"/>
                    </a:srgbClr>
                  </a:outerShdw>
                </a:effectLst>
              </a:rPr>
              <a:t>)</a:t>
            </a:r>
            <a:r>
              <a:rPr lang="en-US" sz="2800" b="1" dirty="0" smtClean="0">
                <a:solidFill>
                  <a:srgbClr val="C00000"/>
                </a:solidFill>
                <a:effectLst>
                  <a:outerShdw blurRad="38100" dist="38100" dir="2700000" algn="tl">
                    <a:srgbClr val="000000">
                      <a:alpha val="43137"/>
                    </a:srgbClr>
                  </a:outerShdw>
                </a:effectLst>
              </a:rPr>
              <a:t/>
            </a:r>
            <a:br>
              <a:rPr lang="en-US" sz="2800" b="1" dirty="0" smtClean="0">
                <a:solidFill>
                  <a:srgbClr val="C00000"/>
                </a:solidFill>
                <a:effectLst>
                  <a:outerShdw blurRad="38100" dist="38100" dir="2700000" algn="tl">
                    <a:srgbClr val="000000">
                      <a:alpha val="43137"/>
                    </a:srgbClr>
                  </a:outerShdw>
                </a:effectLst>
              </a:rPr>
            </a:br>
            <a:r>
              <a:rPr lang="en-US" sz="2800" b="1" dirty="0" smtClean="0">
                <a:solidFill>
                  <a:srgbClr val="C00000"/>
                </a:solidFill>
                <a:effectLst>
                  <a:outerShdw blurRad="38100" dist="38100" dir="2700000" algn="tl">
                    <a:srgbClr val="000000">
                      <a:alpha val="43137"/>
                    </a:srgbClr>
                  </a:outerShdw>
                </a:effectLst>
              </a:rPr>
              <a:t>   </a:t>
            </a:r>
            <a:r>
              <a:rPr lang="en-US" sz="2400" b="1" dirty="0" smtClean="0">
                <a:solidFill>
                  <a:schemeClr val="tx1"/>
                </a:solidFill>
                <a:effectLst>
                  <a:outerShdw blurRad="38100" dist="38100" dir="2700000" algn="tl">
                    <a:srgbClr val="000000">
                      <a:alpha val="43137"/>
                    </a:srgbClr>
                  </a:outerShdw>
                </a:effectLst>
              </a:rPr>
              <a:t>Control center of Mind, Emotions, Will</a:t>
            </a:r>
            <a:endParaRPr lang="en-US" sz="2800" b="1" dirty="0">
              <a:solidFill>
                <a:srgbClr val="C00000"/>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72863" y="-1"/>
            <a:ext cx="2571137" cy="2192867"/>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7841055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8141" y="590243"/>
            <a:ext cx="6589199" cy="1280890"/>
          </a:xfrm>
        </p:spPr>
        <p:txBody>
          <a:bodyPr>
            <a:normAutofit/>
          </a:bodyPr>
          <a:lstStyle/>
          <a:p>
            <a:r>
              <a:rPr lang="en-US" sz="4800" b="1" dirty="0" smtClean="0"/>
              <a:t>Pure Heart</a:t>
            </a:r>
            <a:endParaRPr lang="en-US" sz="4800" b="1" dirty="0"/>
          </a:p>
        </p:txBody>
      </p:sp>
      <p:sp>
        <p:nvSpPr>
          <p:cNvPr id="3" name="Content Placeholder 2"/>
          <p:cNvSpPr>
            <a:spLocks noGrp="1"/>
          </p:cNvSpPr>
          <p:nvPr>
            <p:ph idx="1"/>
          </p:nvPr>
        </p:nvSpPr>
        <p:spPr>
          <a:xfrm>
            <a:off x="635000" y="1761065"/>
            <a:ext cx="8509000"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Sexually pure</a:t>
            </a:r>
          </a:p>
          <a:p>
            <a:r>
              <a:rPr lang="en-US" sz="2800" b="1"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Singleness of </a:t>
            </a:r>
            <a:r>
              <a:rPr lang="en-US" sz="2800" b="1" dirty="0" smtClean="0">
                <a:solidFill>
                  <a:srgbClr val="C00000"/>
                </a:solidFill>
                <a:effectLst>
                  <a:outerShdw blurRad="38100" dist="38100" dir="2700000" algn="tl">
                    <a:srgbClr val="000000">
                      <a:alpha val="43137"/>
                    </a:srgbClr>
                  </a:outerShdw>
                </a:effectLst>
              </a:rPr>
              <a:t>Devotion: </a:t>
            </a:r>
            <a:r>
              <a:rPr lang="en-US" sz="2800" i="1" dirty="0" smtClean="0">
                <a:solidFill>
                  <a:srgbClr val="C00000"/>
                </a:solidFill>
                <a:effectLst>
                  <a:outerShdw blurRad="38100" dist="38100" dir="2700000" algn="tl">
                    <a:srgbClr val="000000">
                      <a:alpha val="43137"/>
                    </a:srgbClr>
                  </a:outerShdw>
                </a:effectLst>
              </a:rPr>
              <a:t>“I’m all in 100%”</a:t>
            </a:r>
            <a:endParaRPr lang="en-US" sz="2800" i="1" dirty="0" smtClean="0">
              <a:solidFill>
                <a:srgbClr val="C00000"/>
              </a:solidFill>
              <a:effectLst>
                <a:outerShdw blurRad="38100" dist="38100" dir="2700000" algn="tl">
                  <a:srgbClr val="000000">
                    <a:alpha val="43137"/>
                  </a:srgbClr>
                </a:outerShdw>
              </a:effectLst>
            </a:endParaRPr>
          </a:p>
          <a:p>
            <a:r>
              <a:rPr lang="en-US" sz="2800" b="1"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Unmixed Loyalties</a:t>
            </a:r>
            <a:br>
              <a:rPr lang="en-US" sz="2800" b="1" dirty="0" smtClean="0">
                <a:solidFill>
                  <a:srgbClr val="C00000"/>
                </a:solidFill>
                <a:effectLst>
                  <a:outerShdw blurRad="38100" dist="38100" dir="2700000" algn="tl">
                    <a:srgbClr val="000000">
                      <a:alpha val="43137"/>
                    </a:srgbClr>
                  </a:outerShdw>
                </a:effectLst>
              </a:rPr>
            </a:br>
            <a:endParaRPr lang="en-US" sz="2800" b="1" dirty="0" smtClean="0">
              <a:solidFill>
                <a:srgbClr val="C00000"/>
              </a:solidFill>
              <a:effectLst>
                <a:outerShdw blurRad="38100" dist="38100" dir="2700000" algn="tl">
                  <a:srgbClr val="000000">
                    <a:alpha val="43137"/>
                  </a:srgbClr>
                </a:outerShdw>
              </a:effectLst>
            </a:endParaRPr>
          </a:p>
          <a:p>
            <a:r>
              <a:rPr lang="en-US" sz="2800" b="1" dirty="0" smtClean="0">
                <a:solidFill>
                  <a:srgbClr val="C00000"/>
                </a:solidFill>
                <a:effectLst>
                  <a:outerShdw blurRad="38100" dist="38100" dir="2700000" algn="tl">
                    <a:srgbClr val="000000">
                      <a:alpha val="43137"/>
                    </a:srgbClr>
                  </a:outerShdw>
                </a:effectLst>
              </a:rPr>
              <a:t>Luke 9:59-62</a:t>
            </a:r>
            <a:r>
              <a:rPr lang="en-US" sz="2800" b="1"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 NO “but first”</a:t>
            </a:r>
            <a:r>
              <a:rPr lang="en-US" sz="2400" b="1" dirty="0" smtClean="0">
                <a:solidFill>
                  <a:schemeClr val="tx1"/>
                </a:solidFill>
                <a:effectLst>
                  <a:outerShdw blurRad="38100" dist="38100" dir="2700000" algn="tl">
                    <a:srgbClr val="000000">
                      <a:alpha val="43137"/>
                    </a:srgbClr>
                  </a:outerShdw>
                </a:effectLst>
              </a:rPr>
              <a:t/>
            </a:r>
            <a:br>
              <a:rPr lang="en-US" sz="24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a:t>
            </a:r>
            <a:r>
              <a:rPr lang="en-US" sz="2800" b="1" i="1" dirty="0" smtClean="0">
                <a:solidFill>
                  <a:schemeClr val="tx1"/>
                </a:solidFill>
                <a:effectLst>
                  <a:outerShdw blurRad="38100" dist="38100" dir="2700000" algn="tl">
                    <a:srgbClr val="000000">
                      <a:alpha val="43137"/>
                    </a:srgbClr>
                  </a:outerShdw>
                </a:effectLst>
              </a:rPr>
              <a:t>Lord, let me </a:t>
            </a:r>
            <a:r>
              <a:rPr lang="en-US" sz="2800" b="1" i="1" u="sng" dirty="0" smtClean="0">
                <a:solidFill>
                  <a:schemeClr val="tx1"/>
                </a:solidFill>
                <a:effectLst>
                  <a:outerShdw blurRad="38100" dist="38100" dir="2700000" algn="tl">
                    <a:srgbClr val="000000">
                      <a:alpha val="43137"/>
                    </a:srgbClr>
                  </a:outerShdw>
                </a:effectLst>
              </a:rPr>
              <a:t>first</a:t>
            </a:r>
            <a:r>
              <a:rPr lang="en-US" sz="2800" b="1" i="1" dirty="0" smtClean="0">
                <a:solidFill>
                  <a:schemeClr val="tx1"/>
                </a:solidFill>
                <a:effectLst>
                  <a:outerShdw blurRad="38100" dist="38100" dir="2700000" algn="tl">
                    <a:srgbClr val="000000">
                      <a:alpha val="43137"/>
                    </a:srgbClr>
                  </a:outerShdw>
                </a:effectLst>
              </a:rPr>
              <a:t> go and bury my father</a:t>
            </a:r>
            <a:r>
              <a:rPr lang="en-US" sz="2800" b="1" dirty="0" smtClean="0">
                <a:solidFill>
                  <a:schemeClr val="tx1"/>
                </a:solidFill>
                <a:effectLst>
                  <a:outerShdw blurRad="38100" dist="38100" dir="2700000" algn="tl">
                    <a:srgbClr val="000000">
                      <a:alpha val="43137"/>
                    </a:srgbClr>
                  </a:outerShdw>
                </a:effectLst>
              </a:rPr>
              <a:t>”</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a:t>
            </a:r>
            <a:r>
              <a:rPr lang="en-US" sz="2800" b="1" i="1" dirty="0" smtClean="0">
                <a:solidFill>
                  <a:schemeClr val="tx1"/>
                </a:solidFill>
                <a:effectLst>
                  <a:outerShdw blurRad="38100" dist="38100" dir="2700000" algn="tl">
                    <a:srgbClr val="000000">
                      <a:alpha val="43137"/>
                    </a:srgbClr>
                  </a:outerShdw>
                </a:effectLst>
              </a:rPr>
              <a:t>Lord, I will follow you, but let me </a:t>
            </a:r>
            <a:r>
              <a:rPr lang="en-US" sz="2800" b="1" i="1" u="sng" dirty="0" smtClean="0">
                <a:solidFill>
                  <a:schemeClr val="tx1"/>
                </a:solidFill>
                <a:effectLst>
                  <a:outerShdw blurRad="38100" dist="38100" dir="2700000" algn="tl">
                    <a:srgbClr val="000000">
                      <a:alpha val="43137"/>
                    </a:srgbClr>
                  </a:outerShdw>
                </a:effectLst>
              </a:rPr>
              <a:t>first</a:t>
            </a:r>
            <a:r>
              <a:rPr lang="en-US" sz="2800" b="1" i="1" dirty="0" smtClean="0">
                <a:solidFill>
                  <a:schemeClr val="tx1"/>
                </a:solidFill>
                <a:effectLst>
                  <a:outerShdw blurRad="38100" dist="38100" dir="2700000" algn="tl">
                    <a:srgbClr val="000000">
                      <a:alpha val="43137"/>
                    </a:srgbClr>
                  </a:outerShdw>
                </a:effectLst>
              </a:rPr>
              <a:t> go and bid</a:t>
            </a:r>
            <a:r>
              <a:rPr lang="en-US" sz="2800" b="1" dirty="0" smtClean="0">
                <a:solidFill>
                  <a:schemeClr val="tx1"/>
                </a:solidFill>
                <a:effectLst>
                  <a:outerShdw blurRad="38100" dist="38100" dir="2700000" algn="tl">
                    <a:srgbClr val="000000">
                      <a:alpha val="43137"/>
                    </a:srgbClr>
                  </a:outerShdw>
                </a:effectLst>
              </a:rPr>
              <a:t>…”</a:t>
            </a:r>
            <a:endParaRPr lang="en-US" sz="2800" b="1" dirty="0">
              <a:solidFill>
                <a:schemeClr val="tx1"/>
              </a:solidFill>
              <a:effectLst>
                <a:outerShdw blurRad="38100" dist="38100" dir="2700000" algn="tl">
                  <a:srgbClr val="000000">
                    <a:alpha val="43137"/>
                  </a:srgbClr>
                </a:outerShdw>
              </a:effectLst>
            </a:endParaRPr>
          </a:p>
        </p:txBody>
      </p:sp>
      <p:pic>
        <p:nvPicPr>
          <p:cNvPr id="5122" name="Picture 2" descr="Beautiful He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029200" y="302415"/>
            <a:ext cx="1710267" cy="14586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618135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0341" y="214005"/>
            <a:ext cx="6589199" cy="1280890"/>
          </a:xfrm>
        </p:spPr>
        <p:txBody>
          <a:bodyPr>
            <a:normAutofit fontScale="90000"/>
          </a:bodyPr>
          <a:lstStyle/>
          <a:p>
            <a:r>
              <a:rPr lang="en-US" sz="4800" b="1" dirty="0" smtClean="0"/>
              <a:t>Where is my</a:t>
            </a:r>
            <a:br>
              <a:rPr lang="en-US" sz="4800" b="1" dirty="0" smtClean="0"/>
            </a:br>
            <a:r>
              <a:rPr lang="en-US" sz="4800" b="1" dirty="0" smtClean="0"/>
              <a:t>Heart?</a:t>
            </a:r>
            <a:endParaRPr lang="en-US" sz="4800" b="1" dirty="0"/>
          </a:p>
        </p:txBody>
      </p:sp>
      <p:sp>
        <p:nvSpPr>
          <p:cNvPr id="3" name="Content Placeholder 2"/>
          <p:cNvSpPr>
            <a:spLocks noGrp="1"/>
          </p:cNvSpPr>
          <p:nvPr>
            <p:ph idx="1"/>
          </p:nvPr>
        </p:nvSpPr>
        <p:spPr>
          <a:xfrm>
            <a:off x="635000" y="1540932"/>
            <a:ext cx="8509000" cy="4986867"/>
          </a:xfrm>
        </p:spPr>
        <p:txBody>
          <a:bodyPr>
            <a:normAutofit/>
          </a:bodyPr>
          <a:lstStyle/>
          <a:p>
            <a:r>
              <a:rPr lang="en-US" sz="2800" dirty="0">
                <a:solidFill>
                  <a:srgbClr val="C00000"/>
                </a:solidFill>
                <a:effectLst>
                  <a:outerShdw blurRad="38100" dist="38100" dir="2700000" algn="tl">
                    <a:srgbClr val="000000">
                      <a:alpha val="43137"/>
                    </a:srgbClr>
                  </a:outerShdw>
                </a:effectLst>
              </a:rPr>
              <a:t> </a:t>
            </a:r>
            <a:r>
              <a:rPr lang="en-US" sz="2800" b="1" dirty="0" smtClean="0">
                <a:solidFill>
                  <a:srgbClr val="C00000"/>
                </a:solidFill>
                <a:effectLst>
                  <a:outerShdw blurRad="38100" dist="38100" dir="2700000" algn="tl">
                    <a:srgbClr val="000000">
                      <a:alpha val="43137"/>
                    </a:srgbClr>
                  </a:outerShdw>
                </a:effectLst>
              </a:rPr>
              <a:t>Matthew 6:19-24</a:t>
            </a:r>
            <a:br>
              <a:rPr lang="en-US" sz="2800" b="1" dirty="0" smtClean="0">
                <a:solidFill>
                  <a:srgbClr val="C00000"/>
                </a:solidFill>
                <a:effectLst>
                  <a:outerShdw blurRad="38100" dist="38100" dir="2700000" algn="tl">
                    <a:srgbClr val="000000">
                      <a:alpha val="43137"/>
                    </a:srgbClr>
                  </a:outerShdw>
                </a:effectLst>
              </a:rPr>
            </a:br>
            <a:endParaRPr lang="en-US" sz="1400" b="1" dirty="0" smtClean="0">
              <a:solidFill>
                <a:srgbClr val="C00000"/>
              </a:solidFill>
              <a:effectLst>
                <a:outerShdw blurRad="38100" dist="38100" dir="2700000" algn="tl">
                  <a:srgbClr val="000000">
                    <a:alpha val="43137"/>
                  </a:srgbClr>
                </a:outerShdw>
              </a:effectLst>
            </a:endParaRPr>
          </a:p>
          <a:p>
            <a:r>
              <a:rPr lang="en-US" sz="2800" b="1" dirty="0" smtClean="0">
                <a:solidFill>
                  <a:schemeClr val="tx1"/>
                </a:solidFill>
                <a:effectLst>
                  <a:outerShdw blurRad="38100" dist="38100" dir="2700000" algn="tl">
                    <a:srgbClr val="000000">
                      <a:alpha val="43137"/>
                    </a:srgbClr>
                  </a:outerShdw>
                </a:effectLst>
              </a:rPr>
              <a:t>“For where you treasure is</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There your </a:t>
            </a:r>
            <a:r>
              <a:rPr lang="en-US" sz="2800" b="1" dirty="0" smtClean="0">
                <a:solidFill>
                  <a:srgbClr val="C00000"/>
                </a:solidFill>
                <a:effectLst>
                  <a:outerShdw blurRad="38100" dist="38100" dir="2700000" algn="tl">
                    <a:srgbClr val="000000">
                      <a:alpha val="43137"/>
                    </a:srgbClr>
                  </a:outerShdw>
                </a:effectLst>
              </a:rPr>
              <a:t>KARDIA </a:t>
            </a:r>
            <a:r>
              <a:rPr lang="en-US" sz="2800" b="1" dirty="0" smtClean="0">
                <a:solidFill>
                  <a:schemeClr val="tx1"/>
                </a:solidFill>
                <a:effectLst>
                  <a:outerShdw blurRad="38100" dist="38100" dir="2700000" algn="tl">
                    <a:srgbClr val="000000">
                      <a:alpha val="43137"/>
                    </a:srgbClr>
                  </a:outerShdw>
                </a:effectLst>
              </a:rPr>
              <a:t>will be also”</a:t>
            </a:r>
            <a:br>
              <a:rPr lang="en-US" sz="2800" b="1" dirty="0" smtClean="0">
                <a:solidFill>
                  <a:schemeClr val="tx1"/>
                </a:solidFill>
                <a:effectLst>
                  <a:outerShdw blurRad="38100" dist="38100" dir="2700000" algn="tl">
                    <a:srgbClr val="000000">
                      <a:alpha val="43137"/>
                    </a:srgbClr>
                  </a:outerShdw>
                </a:effectLst>
              </a:rPr>
            </a:br>
            <a:endParaRPr lang="en-US" sz="1400" b="1" dirty="0" smtClean="0">
              <a:solidFill>
                <a:schemeClr val="tx1"/>
              </a:solidFill>
              <a:effectLst>
                <a:outerShdw blurRad="38100" dist="38100" dir="2700000" algn="tl">
                  <a:srgbClr val="000000">
                    <a:alpha val="43137"/>
                  </a:srgbClr>
                </a:outerShdw>
              </a:effectLst>
            </a:endParaRPr>
          </a:p>
          <a:p>
            <a:r>
              <a:rPr lang="en-US" sz="2800" b="1" dirty="0" smtClean="0">
                <a:solidFill>
                  <a:schemeClr val="tx1"/>
                </a:solidFill>
                <a:effectLst>
                  <a:outerShdw blurRad="38100" dist="38100" dir="2700000" algn="tl">
                    <a:srgbClr val="000000">
                      <a:alpha val="43137"/>
                    </a:srgbClr>
                  </a:outerShdw>
                </a:effectLst>
              </a:rPr>
              <a:t>“The lamp of the body is the eye.</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If your eye is </a:t>
            </a:r>
            <a:r>
              <a:rPr lang="en-US" sz="2800" b="1" dirty="0" smtClean="0">
                <a:solidFill>
                  <a:srgbClr val="C00000"/>
                </a:solidFill>
                <a:effectLst>
                  <a:outerShdw blurRad="38100" dist="38100" dir="2700000" algn="tl">
                    <a:srgbClr val="000000">
                      <a:alpha val="43137"/>
                    </a:srgbClr>
                  </a:outerShdw>
                </a:effectLst>
              </a:rPr>
              <a:t>HAPLOUS (single, clear) </a:t>
            </a:r>
            <a:r>
              <a:rPr lang="en-US" sz="2800" b="1" dirty="0" smtClean="0">
                <a:solidFill>
                  <a:schemeClr val="tx1"/>
                </a:solidFill>
                <a:effectLst>
                  <a:outerShdw blurRad="38100" dist="38100" dir="2700000" algn="tl">
                    <a:srgbClr val="000000">
                      <a:alpha val="43137"/>
                    </a:srgbClr>
                  </a:outerShdw>
                </a:effectLst>
              </a:rPr>
              <a:t>your </a:t>
            </a:r>
            <a:r>
              <a:rPr lang="en-US" sz="2800" b="1" dirty="0" smtClean="0">
                <a:solidFill>
                  <a:schemeClr val="tx1"/>
                </a:solidFill>
                <a:effectLst>
                  <a:outerShdw blurRad="38100" dist="38100" dir="2700000" algn="tl">
                    <a:srgbClr val="000000">
                      <a:alpha val="43137"/>
                    </a:srgbClr>
                  </a:outerShdw>
                </a:effectLst>
              </a:rPr>
              <a:t>whole body will be full of light.”</a:t>
            </a:r>
            <a:br>
              <a:rPr lang="en-US" sz="2800" b="1" dirty="0" smtClean="0">
                <a:solidFill>
                  <a:schemeClr val="tx1"/>
                </a:solidFill>
                <a:effectLst>
                  <a:outerShdw blurRad="38100" dist="38100" dir="2700000" algn="tl">
                    <a:srgbClr val="000000">
                      <a:alpha val="43137"/>
                    </a:srgbClr>
                  </a:outerShdw>
                </a:effectLst>
              </a:rPr>
            </a:br>
            <a:r>
              <a:rPr lang="en-US" sz="1400" b="1" dirty="0" smtClean="0">
                <a:solidFill>
                  <a:schemeClr val="tx1"/>
                </a:solidFill>
                <a:effectLst>
                  <a:outerShdw blurRad="38100" dist="38100" dir="2700000" algn="tl">
                    <a:srgbClr val="000000">
                      <a:alpha val="43137"/>
                    </a:srgbClr>
                  </a:outerShdw>
                </a:effectLst>
              </a:rPr>
              <a:t> </a:t>
            </a:r>
            <a:endParaRPr lang="en-US" sz="2800" b="1" dirty="0" smtClean="0">
              <a:solidFill>
                <a:schemeClr val="tx1"/>
              </a:solidFill>
              <a:effectLst>
                <a:outerShdw blurRad="38100" dist="38100" dir="2700000" algn="tl">
                  <a:srgbClr val="000000">
                    <a:alpha val="43137"/>
                  </a:srgbClr>
                </a:outerShdw>
              </a:effectLst>
            </a:endParaRPr>
          </a:p>
          <a:p>
            <a:r>
              <a:rPr lang="en-US" sz="2800" b="1" dirty="0" smtClean="0">
                <a:solidFill>
                  <a:schemeClr val="tx1"/>
                </a:solidFill>
                <a:effectLst>
                  <a:outerShdw blurRad="38100" dist="38100" dir="2700000" algn="tl">
                    <a:srgbClr val="000000">
                      <a:alpha val="43137"/>
                    </a:srgbClr>
                  </a:outerShdw>
                </a:effectLst>
              </a:rPr>
              <a:t>“No one can serve two masters … </a:t>
            </a:r>
            <a:br>
              <a:rPr lang="en-US" sz="2800" b="1" dirty="0" smtClean="0">
                <a:solidFill>
                  <a:schemeClr val="tx1"/>
                </a:solidFill>
                <a:effectLst>
                  <a:outerShdw blurRad="38100" dist="38100" dir="2700000" algn="tl">
                    <a:srgbClr val="000000">
                      <a:alpha val="43137"/>
                    </a:srgbClr>
                  </a:outerShdw>
                </a:effectLst>
              </a:rPr>
            </a:br>
            <a:r>
              <a:rPr lang="en-US" sz="2800" b="1" dirty="0" smtClean="0">
                <a:solidFill>
                  <a:schemeClr val="tx1"/>
                </a:solidFill>
                <a:effectLst>
                  <a:outerShdw blurRad="38100" dist="38100" dir="2700000" algn="tl">
                    <a:srgbClr val="000000">
                      <a:alpha val="43137"/>
                    </a:srgbClr>
                  </a:outerShdw>
                </a:effectLst>
              </a:rPr>
              <a:t>  You cannot serve God and mammon”</a:t>
            </a:r>
            <a:endParaRPr lang="en-US" sz="2400" b="1" dirty="0">
              <a:solidFill>
                <a:schemeClr val="tx1"/>
              </a:solidFill>
              <a:effectLst>
                <a:outerShdw blurRad="38100" dist="38100" dir="2700000" algn="tl">
                  <a:srgbClr val="000000">
                    <a:alpha val="43137"/>
                  </a:srgbClr>
                </a:outerShdw>
              </a:effectLst>
            </a:endParaRPr>
          </a:p>
        </p:txBody>
      </p:sp>
      <p:pic>
        <p:nvPicPr>
          <p:cNvPr id="8198" name="Picture 6" descr="Bored Little Boy Listening to Headphones"/>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1224" y="904229"/>
            <a:ext cx="1919706" cy="127340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pic>
        <p:nvPicPr>
          <p:cNvPr id="8196" name="Picture 4" descr="... to practice your academic listening skills in a more exciting way"/>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99415" y="1949457"/>
            <a:ext cx="2221618" cy="13329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8202" name="Picture 10" descr="divided_attention_shirt.jpg?height=250&amp;width=250&amp;padToSquare=true"/>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037068" y="198883"/>
            <a:ext cx="1546311" cy="15463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7053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ppt_w</p:attrName>
                                        </p:attrNameLst>
                                      </p:cBhvr>
                                      <p:tavLst>
                                        <p:tav tm="0">
                                          <p:val>
                                            <p:fltVal val="0"/>
                                          </p:val>
                                        </p:tav>
                                        <p:tav tm="100000">
                                          <p:val>
                                            <p:strVal val="#ppt_w"/>
                                          </p:val>
                                        </p:tav>
                                      </p:tavLst>
                                    </p:anim>
                                    <p:anim calcmode="lin" valueType="num">
                                      <p:cBhvr>
                                        <p:cTn id="8" dur="500" fill="hold"/>
                                        <p:tgtEl>
                                          <p:spTgt spid="8196"/>
                                        </p:tgtEl>
                                        <p:attrNameLst>
                                          <p:attrName>ppt_h</p:attrName>
                                        </p:attrNameLst>
                                      </p:cBhvr>
                                      <p:tavLst>
                                        <p:tav tm="0">
                                          <p:val>
                                            <p:fltVal val="0"/>
                                          </p:val>
                                        </p:tav>
                                        <p:tav tm="100000">
                                          <p:val>
                                            <p:strVal val="#ppt_h"/>
                                          </p:val>
                                        </p:tav>
                                      </p:tavLst>
                                    </p:anim>
                                    <p:animEffect transition="in" filter="fade">
                                      <p:cBhvr>
                                        <p:cTn id="9" dur="500"/>
                                        <p:tgtEl>
                                          <p:spTgt spid="819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8198"/>
                                        </p:tgtEl>
                                        <p:attrNameLst>
                                          <p:attrName>style.visibility</p:attrName>
                                        </p:attrNameLst>
                                      </p:cBhvr>
                                      <p:to>
                                        <p:strVal val="visible"/>
                                      </p:to>
                                    </p:set>
                                    <p:anim calcmode="lin" valueType="num">
                                      <p:cBhvr>
                                        <p:cTn id="14" dur="500" fill="hold"/>
                                        <p:tgtEl>
                                          <p:spTgt spid="8198"/>
                                        </p:tgtEl>
                                        <p:attrNameLst>
                                          <p:attrName>ppt_w</p:attrName>
                                        </p:attrNameLst>
                                      </p:cBhvr>
                                      <p:tavLst>
                                        <p:tav tm="0">
                                          <p:val>
                                            <p:fltVal val="0"/>
                                          </p:val>
                                        </p:tav>
                                        <p:tav tm="100000">
                                          <p:val>
                                            <p:strVal val="#ppt_w"/>
                                          </p:val>
                                        </p:tav>
                                      </p:tavLst>
                                    </p:anim>
                                    <p:anim calcmode="lin" valueType="num">
                                      <p:cBhvr>
                                        <p:cTn id="15" dur="500" fill="hold"/>
                                        <p:tgtEl>
                                          <p:spTgt spid="8198"/>
                                        </p:tgtEl>
                                        <p:attrNameLst>
                                          <p:attrName>ppt_h</p:attrName>
                                        </p:attrNameLst>
                                      </p:cBhvr>
                                      <p:tavLst>
                                        <p:tav tm="0">
                                          <p:val>
                                            <p:fltVal val="0"/>
                                          </p:val>
                                        </p:tav>
                                        <p:tav tm="100000">
                                          <p:val>
                                            <p:strVal val="#ppt_h"/>
                                          </p:val>
                                        </p:tav>
                                      </p:tavLst>
                                    </p:anim>
                                    <p:animEffect transition="in" filter="fade">
                                      <p:cBhvr>
                                        <p:cTn id="16"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1245</TotalTime>
  <Words>874</Words>
  <Application>Microsoft Office PowerPoint</Application>
  <PresentationFormat>On-screen Show (4:3)</PresentationFormat>
  <Paragraphs>171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Wisp</vt:lpstr>
      <vt:lpstr>Slide 1</vt:lpstr>
      <vt:lpstr>“Blessed” are…</vt:lpstr>
      <vt:lpstr>Call to Perfect Purity</vt:lpstr>
      <vt:lpstr>Human Heart</vt:lpstr>
      <vt:lpstr>Spiritual Heart</vt:lpstr>
      <vt:lpstr>Spiritual Heart</vt:lpstr>
      <vt:lpstr>Blessed are…</vt:lpstr>
      <vt:lpstr>Pure Heart</vt:lpstr>
      <vt:lpstr>Where is my Heart?</vt:lpstr>
      <vt:lpstr>Whole Heart</vt:lpstr>
      <vt:lpstr>Half Heart</vt:lpstr>
      <vt:lpstr>Half Heart</vt:lpstr>
      <vt:lpstr>Pure Heart</vt:lpstr>
      <vt:lpstr>Pure Heart</vt:lpstr>
      <vt:lpstr>Pure Heart</vt:lpstr>
      <vt:lpstr>Single Heart</vt:lpstr>
      <vt:lpstr>Heart / Eye Disease</vt:lpstr>
      <vt:lpstr>Heart / Eye Disease</vt:lpstr>
      <vt:lpstr>Heart / Eye Disease</vt:lpstr>
      <vt:lpstr>20/20 Vision</vt:lpstr>
      <vt:lpstr>20/20 Vision</vt:lpstr>
      <vt:lpstr>20/20 Vision</vt:lpstr>
      <vt:lpstr>20/20 Vision</vt:lpstr>
      <vt:lpstr>20/20 Vision</vt:lpstr>
      <vt:lpstr>Slide 25</vt:lpstr>
      <vt:lpstr>Slide 26</vt:lpstr>
      <vt:lpstr>Ben Franklin’s REPORT CARD</vt:lpstr>
      <vt:lpstr>Fourteen Virtues To Live By</vt:lpstr>
      <vt:lpstr>Slide 29</vt:lpstr>
      <vt:lpstr>“I was blind, but now I see”</vt:lpstr>
      <vt:lpstr>“I was blind, but now I see”</vt:lpstr>
      <vt:lpstr>How Is Your Eye-sight?</vt:lpstr>
      <vt:lpstr>How Is Your Heart-Sight?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Blessed Are The Pure in Heart</dc:title>
  <dc:creator>Andrew Wineinger</dc:creator>
  <cp:lastModifiedBy>Grinnell</cp:lastModifiedBy>
  <cp:revision>65</cp:revision>
  <dcterms:created xsi:type="dcterms:W3CDTF">2015-08-15T18:48:32Z</dcterms:created>
  <dcterms:modified xsi:type="dcterms:W3CDTF">2015-10-07T20:14:55Z</dcterms:modified>
</cp:coreProperties>
</file>