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B0777-4C60-462E-A92C-CDAFD498799C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6000" dirty="0" smtClean="0">
                <a:solidFill>
                  <a:schemeClr val="tx1"/>
                </a:solidFill>
              </a:rPr>
              <a:t>Writing </a:t>
            </a:r>
            <a:br>
              <a:rPr lang="en-GB" sz="6000" dirty="0" smtClean="0">
                <a:solidFill>
                  <a:schemeClr val="tx1"/>
                </a:solidFill>
              </a:rPr>
            </a:br>
            <a:r>
              <a:rPr lang="en-GB" sz="6000" dirty="0" smtClean="0">
                <a:solidFill>
                  <a:schemeClr val="tx1"/>
                </a:solidFill>
              </a:rPr>
              <a:t>Capitalisation and Punctuation </a:t>
            </a:r>
            <a:endParaRPr lang="en-GB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GB" dirty="0" smtClean="0">
                <a:latin typeface="+mj-lt"/>
              </a:rPr>
              <a:t>Both capitalisation and punctuation are significant in writing. </a:t>
            </a:r>
          </a:p>
          <a:p>
            <a:pPr algn="l"/>
            <a:endParaRPr lang="en-GB" dirty="0">
              <a:latin typeface="+mj-lt"/>
            </a:endParaRPr>
          </a:p>
          <a:p>
            <a:pPr algn="l"/>
            <a:endParaRPr lang="en-GB" dirty="0" smtClean="0">
              <a:latin typeface="+mj-lt"/>
            </a:endParaRPr>
          </a:p>
          <a:p>
            <a:pPr algn="l"/>
            <a:endParaRPr lang="en-GB" dirty="0">
              <a:latin typeface="+mj-lt"/>
            </a:endParaRPr>
          </a:p>
          <a:p>
            <a:pPr algn="l"/>
            <a:r>
              <a:rPr lang="en-GB" dirty="0" smtClean="0">
                <a:latin typeface="+mj-lt"/>
              </a:rPr>
              <a:t>Azad A. </a:t>
            </a:r>
            <a:r>
              <a:rPr lang="en-GB" dirty="0" err="1" smtClean="0">
                <a:latin typeface="+mj-lt"/>
              </a:rPr>
              <a:t>Muhammed</a:t>
            </a: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825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7. Quotation mark (‘’    ‘’) shows that these quoted word is taken from somebody else’s work.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doctors </a:t>
            </a:r>
            <a:r>
              <a:rPr lang="en-GB" dirty="0" smtClean="0">
                <a:latin typeface="+mj-lt"/>
              </a:rPr>
              <a:t>said, </a:t>
            </a:r>
            <a:r>
              <a:rPr lang="en-GB" dirty="0" smtClean="0">
                <a:latin typeface="+mj-lt"/>
              </a:rPr>
              <a:t>‘’ You have to have patience with the back ache.’’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8. Bracket [  ] can be used to add words for the quotation.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writer said, [William Shakespeare] ‘’ All the glitters is not a gold.’’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9. Colons (:)is mainly used in a formal context when there are many information to list.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In Kurdistan, schools organised in the following ways: 1-6, 7-9, 10-12.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10. Dashes (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__ </a:t>
            </a:r>
            <a:r>
              <a:rPr lang="en-GB" dirty="0" smtClean="0">
                <a:latin typeface="+mj-lt"/>
              </a:rPr>
              <a:t>)  longer than this can be used to emphasize on any word.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South Kurdistan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__ </a:t>
            </a:r>
            <a:r>
              <a:rPr lang="en-GB" dirty="0" smtClean="0">
                <a:latin typeface="+mj-lt"/>
              </a:rPr>
              <a:t>not the whole Kurdistan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__</a:t>
            </a:r>
            <a:r>
              <a:rPr lang="en-GB" dirty="0" smtClean="0">
                <a:latin typeface="+mj-lt"/>
              </a:rPr>
              <a:t> has an autonomous government. </a:t>
            </a: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747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11. Parentheses ( ) used to show further clarification for the reader.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Commas used to separate related ideas in the writing (see the previous slides).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12. Slashes (/) is used to show an alternative.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All the students must pass in the exam/ stay in their stage.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13. Hyphens (-) can be used to connect two or more words. </a:t>
            </a:r>
          </a:p>
          <a:p>
            <a:pPr marL="0" indent="0">
              <a:buNone/>
            </a:pPr>
            <a:r>
              <a:rPr lang="en-GB" dirty="0" err="1" smtClean="0">
                <a:latin typeface="+mj-lt"/>
              </a:rPr>
              <a:t>Goran</a:t>
            </a:r>
            <a:r>
              <a:rPr lang="en-GB" dirty="0" smtClean="0">
                <a:latin typeface="+mj-lt"/>
              </a:rPr>
              <a:t> is a well-known poet.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157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  <a:t>References: </a:t>
            </a:r>
            <a:br>
              <a:rPr lang="en-GB" sz="2600" dirty="0">
                <a:solidFill>
                  <a:prstClr val="black"/>
                </a:solidFill>
                <a:ea typeface="+mn-ea"/>
                <a:cs typeface="+mn-cs"/>
              </a:rPr>
            </a:br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+mj-lt"/>
                <a:ea typeface="Calibri"/>
                <a:cs typeface="Arial"/>
              </a:rPr>
              <a:t>Meyers A. (2006). </a:t>
            </a:r>
            <a:r>
              <a:rPr lang="en-GB" sz="2800" i="1" dirty="0">
                <a:latin typeface="+mj-lt"/>
                <a:ea typeface="Calibri"/>
                <a:cs typeface="Arial"/>
              </a:rPr>
              <a:t>Composing with Confidence: Writing Effective Paragraphs and Essays: 7</a:t>
            </a:r>
            <a:r>
              <a:rPr lang="en-GB" sz="2800" i="1" baseline="30000" dirty="0">
                <a:latin typeface="+mj-lt"/>
                <a:ea typeface="Calibri"/>
                <a:cs typeface="Arial"/>
              </a:rPr>
              <a:t>th</a:t>
            </a:r>
            <a:r>
              <a:rPr lang="en-GB" sz="2800" i="1" dirty="0">
                <a:latin typeface="+mj-lt"/>
                <a:ea typeface="Calibri"/>
                <a:cs typeface="Arial"/>
              </a:rPr>
              <a:t> ed.</a:t>
            </a:r>
            <a:r>
              <a:rPr lang="en-GB" sz="2800" dirty="0">
                <a:latin typeface="+mj-lt"/>
                <a:ea typeface="Calibri"/>
                <a:cs typeface="Arial"/>
              </a:rPr>
              <a:t> Harlow: Pearson Education Ltd. </a:t>
            </a:r>
            <a:endParaRPr lang="en-GB" dirty="0" smtClean="0">
              <a:latin typeface="+mj-lt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800" dirty="0">
                <a:latin typeface="Calibri"/>
                <a:ea typeface="Calibri"/>
                <a:cs typeface="Arial"/>
              </a:rPr>
              <a:t>Meyers A. (2009). </a:t>
            </a:r>
            <a:r>
              <a:rPr lang="en-GB" sz="2800" i="1" dirty="0">
                <a:latin typeface="Calibri"/>
                <a:ea typeface="Calibri"/>
                <a:cs typeface="Arial"/>
              </a:rPr>
              <a:t>Writing with confidence: Writing Effective  Sentences and Pragraphs:9</a:t>
            </a:r>
            <a:r>
              <a:rPr lang="en-GB" sz="2800" i="1" baseline="30000" dirty="0">
                <a:latin typeface="Calibri"/>
                <a:ea typeface="Calibri"/>
                <a:cs typeface="Arial"/>
              </a:rPr>
              <a:t>th</a:t>
            </a:r>
            <a:r>
              <a:rPr lang="en-GB" sz="2800" i="1" dirty="0">
                <a:latin typeface="Calibri"/>
                <a:ea typeface="Calibri"/>
                <a:cs typeface="Arial"/>
              </a:rPr>
              <a:t> ed. </a:t>
            </a:r>
            <a:r>
              <a:rPr lang="en-GB" sz="2800" dirty="0">
                <a:latin typeface="Calibri"/>
                <a:ea typeface="Calibri"/>
                <a:cs typeface="Arial"/>
              </a:rPr>
              <a:t>Harlow: Pearson Education Ltd.</a:t>
            </a:r>
            <a:r>
              <a:rPr lang="en-GB" sz="2800" i="1" dirty="0">
                <a:latin typeface="Calibri"/>
                <a:ea typeface="Calibri"/>
                <a:cs typeface="Arial"/>
              </a:rPr>
              <a:t> </a:t>
            </a:r>
            <a:endParaRPr lang="en-GB" sz="2800" i="1" dirty="0" smtClean="0"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800" dirty="0">
                <a:latin typeface="Calibri"/>
                <a:ea typeface="Calibri"/>
                <a:cs typeface="Arial"/>
              </a:rPr>
              <a:t>Selby N. (1992) </a:t>
            </a:r>
            <a:r>
              <a:rPr lang="en-GB" sz="2800" i="1" dirty="0">
                <a:latin typeface="Calibri"/>
                <a:ea typeface="Calibri"/>
                <a:cs typeface="Arial"/>
              </a:rPr>
              <a:t>Sentence Writing Simplified. </a:t>
            </a:r>
            <a:r>
              <a:rPr lang="en-GB" sz="2800" dirty="0">
                <a:latin typeface="Calibri"/>
                <a:ea typeface="Calibri"/>
                <a:cs typeface="Arial"/>
              </a:rPr>
              <a:t>New York: Harper Collins College.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2400" dirty="0">
              <a:latin typeface="Calibri"/>
              <a:ea typeface="Calibri"/>
              <a:cs typeface="Arial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  <a:p>
            <a:endParaRPr lang="en-GB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2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r>
              <a:rPr lang="en-GB" dirty="0" smtClean="0"/>
              <a:t>What is a capitalisation?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Is capitalising the first letter in the sentence. Not only that, there are some other situations in writing that it is a must to use capitalisation. 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223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usage (Places where the word capitalised)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GB" dirty="0" smtClean="0">
                <a:latin typeface="+mj-lt"/>
              </a:rPr>
              <a:t>Capitalise the first word of every sentence.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Ex: The classroom locates in the fifth floor.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2. Capitalise the first word in a quotation but not in fragment.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Ex: In Hamlet, Shakespeare said, ‘’ To be or not to be, that is a question.’’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3. Capitalise the proper name (person, place or a thing)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Ex: Alan, Faculty of Humanities, </a:t>
            </a:r>
            <a:r>
              <a:rPr lang="en-GB" dirty="0" err="1" smtClean="0">
                <a:latin typeface="+mj-lt"/>
              </a:rPr>
              <a:t>Dukan</a:t>
            </a:r>
            <a:r>
              <a:rPr lang="en-GB" dirty="0" smtClean="0">
                <a:latin typeface="+mj-lt"/>
              </a:rPr>
              <a:t> Dam, Titanic.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Note: a dam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4. Capitalise interjection O and pronoun I.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Ex: Come in, O dear, I need your help.</a:t>
            </a: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424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5.Capitalise the calendar designations.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On Tuesday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February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Halloween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6. Capitalise the abbreviations of many titles and degrees.</a:t>
            </a:r>
          </a:p>
          <a:p>
            <a:pPr marL="0" indent="0">
              <a:buNone/>
            </a:pPr>
            <a:r>
              <a:rPr lang="en-GB" dirty="0" err="1" smtClean="0">
                <a:latin typeface="+mj-lt"/>
              </a:rPr>
              <a:t>Mr.</a:t>
            </a:r>
            <a:r>
              <a:rPr lang="en-GB" dirty="0" smtClean="0">
                <a:latin typeface="+mj-lt"/>
              </a:rPr>
              <a:t>, Miss, </a:t>
            </a:r>
            <a:r>
              <a:rPr lang="en-GB" dirty="0" err="1" smtClean="0">
                <a:latin typeface="+mj-lt"/>
              </a:rPr>
              <a:t>Dr.</a:t>
            </a:r>
            <a:r>
              <a:rPr lang="en-GB" dirty="0" smtClean="0">
                <a:latin typeface="+mj-lt"/>
              </a:rPr>
              <a:t> MA, </a:t>
            </a:r>
            <a:r>
              <a:rPr lang="en-GB" dirty="0" err="1" smtClean="0">
                <a:latin typeface="+mj-lt"/>
              </a:rPr>
              <a:t>Ph.D</a:t>
            </a:r>
            <a:endParaRPr lang="en-GB" dirty="0" smtClean="0"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7. Capitalise a geographical terms.</a:t>
            </a:r>
          </a:p>
          <a:p>
            <a:pPr marL="0" indent="0">
              <a:buNone/>
            </a:pPr>
            <a:r>
              <a:rPr lang="en-GB" dirty="0" err="1" smtClean="0">
                <a:latin typeface="+mj-lt"/>
              </a:rPr>
              <a:t>Azmar</a:t>
            </a:r>
            <a:r>
              <a:rPr lang="en-GB" dirty="0" smtClean="0">
                <a:latin typeface="+mj-lt"/>
              </a:rPr>
              <a:t> Mountain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British Waters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8. Capitalise the name of the streets, roads, highways, toll roads.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Highway A6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Road 56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South West </a:t>
            </a:r>
            <a:r>
              <a:rPr lang="en-GB" dirty="0" err="1" smtClean="0">
                <a:latin typeface="+mj-lt"/>
              </a:rPr>
              <a:t>Sulaimani</a:t>
            </a: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433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9. Capitalise a language.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English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French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Kurdish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10. Capitalise the word THE when it is a part of an official name or title.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Hague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Citi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Not in ‘’ the Fuji Film co.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11. Capitalise the name of God and holy books.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God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His Mercy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Oh my God.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Koran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Bible</a:t>
            </a: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74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latin typeface="+mj-lt"/>
              </a:rPr>
              <a:t>12. Capitalise the name of a governmental bodies.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Supreme Court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House of Representative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Chambers of Commerce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13. Capitalise the names of the organisation, university, political party.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University of </a:t>
            </a:r>
            <a:r>
              <a:rPr lang="en-GB" dirty="0" err="1" smtClean="0">
                <a:latin typeface="+mj-lt"/>
              </a:rPr>
              <a:t>Sulaimani</a:t>
            </a:r>
            <a:endParaRPr lang="en-GB" dirty="0" smtClean="0">
              <a:latin typeface="+mj-lt"/>
            </a:endParaRP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Women’s Liberation Movement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Republican Party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14. Capitalise a title of an article or a book.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Old Man and the Sea 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248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Punctuation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>
                <a:latin typeface="+mj-lt"/>
              </a:rPr>
              <a:t>Punctuation can be regarded as commas, full stop (periods), semicolons, apostrophes, question mark, exclamation mark, quotation mark, brackets, colons, dashes, parentheses, slashes and hyphens.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+mj-lt"/>
              </a:rPr>
              <a:t>Comma (,)is a punctuation mark that separates, introduces and shows omission.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Comma can also be used to separate main clauses with coordinate connections.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child loves to listen to the music, but the adult likes to watch the movies.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Comma can be used instead of using ‘’and’’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 like to buy apple, orange, watermelon and pineapple.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It is used before some adverbs such as nowadays, today and etc...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29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2. Full stop (Period) (.) is used at the end of the declarative sentence ( a statement ) and an imperative statement.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teacher participated in the conference.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Please close the door. </a:t>
            </a:r>
          </a:p>
          <a:p>
            <a:pPr marL="0" indent="0">
              <a:buNone/>
            </a:pPr>
            <a:r>
              <a:rPr lang="en-GB" dirty="0">
                <a:latin typeface="+mj-lt"/>
              </a:rPr>
              <a:t>I</a:t>
            </a:r>
            <a:r>
              <a:rPr lang="en-GB" dirty="0" smtClean="0">
                <a:latin typeface="+mj-lt"/>
              </a:rPr>
              <a:t>t can also be used with abbreviations </a:t>
            </a:r>
            <a:r>
              <a:rPr lang="en-GB" dirty="0" err="1" smtClean="0">
                <a:latin typeface="+mj-lt"/>
              </a:rPr>
              <a:t>Mrs.</a:t>
            </a:r>
            <a:r>
              <a:rPr lang="en-GB" dirty="0" smtClean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3. Semicolon (;) is used between equal grammatical units.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It can be used instead of coordinate conjunctions.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fisherman went to the lake, and he caught three fishes.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en-GB" dirty="0" smtClean="0">
                <a:latin typeface="+mj-lt"/>
              </a:rPr>
              <a:t>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The fisherman went to the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lake;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he caught three fishes.</a:t>
            </a: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30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+mj-lt"/>
              </a:rPr>
              <a:t>4. Apostrophes can be used to  indicate possessions.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student’s book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children’s bag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The computers’ mouse.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Shorten form </a:t>
            </a:r>
            <a:r>
              <a:rPr lang="en-GB" dirty="0" smtClean="0">
                <a:latin typeface="+mj-lt"/>
              </a:rPr>
              <a:t>of </a:t>
            </a:r>
            <a:r>
              <a:rPr lang="en-GB" dirty="0" smtClean="0">
                <a:latin typeface="+mj-lt"/>
              </a:rPr>
              <a:t>a word: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Don’t ( do not).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5. Question mark(?) can be used at the end of a sentence.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Do you hand in the papers?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6. Exclamation mark (!) can be used for something makes someone surprised. </a:t>
            </a:r>
          </a:p>
          <a:p>
            <a:pPr marL="0" indent="0">
              <a:buNone/>
            </a:pPr>
            <a:r>
              <a:rPr lang="en-GB" dirty="0" smtClean="0">
                <a:latin typeface="+mj-lt"/>
              </a:rPr>
              <a:t>A sunny weather! 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876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1511</TotalTime>
  <Words>901</Words>
  <Application>Microsoft Office PowerPoint</Application>
  <PresentationFormat>On-screen Show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Writing  Capitalisation and Punctuation </vt:lpstr>
      <vt:lpstr>What is a capitalisation?</vt:lpstr>
      <vt:lpstr>The usage (Places where the word capitalised) </vt:lpstr>
      <vt:lpstr>PowerPoint Presentation</vt:lpstr>
      <vt:lpstr>PowerPoint Presentation</vt:lpstr>
      <vt:lpstr>PowerPoint Presentation</vt:lpstr>
      <vt:lpstr>Punctuation</vt:lpstr>
      <vt:lpstr>PowerPoint Presentation</vt:lpstr>
      <vt:lpstr>PowerPoint Presentation</vt:lpstr>
      <vt:lpstr>PowerPoint Presentation</vt:lpstr>
      <vt:lpstr>`</vt:lpstr>
      <vt:lpstr>References: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Sentence</dc:title>
  <dc:creator>CEX</dc:creator>
  <cp:lastModifiedBy>CEX</cp:lastModifiedBy>
  <cp:revision>112</cp:revision>
  <dcterms:created xsi:type="dcterms:W3CDTF">2012-11-20T05:18:22Z</dcterms:created>
  <dcterms:modified xsi:type="dcterms:W3CDTF">2015-03-09T13:34:58Z</dcterms:modified>
</cp:coreProperties>
</file>