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27" r:id="rId4"/>
    <p:sldId id="328" r:id="rId5"/>
    <p:sldId id="322" r:id="rId6"/>
    <p:sldId id="379" r:id="rId7"/>
    <p:sldId id="364" r:id="rId8"/>
    <p:sldId id="323" r:id="rId9"/>
    <p:sldId id="374" r:id="rId10"/>
    <p:sldId id="324" r:id="rId11"/>
    <p:sldId id="363" r:id="rId12"/>
    <p:sldId id="326" r:id="rId13"/>
    <p:sldId id="325" r:id="rId14"/>
    <p:sldId id="372" r:id="rId15"/>
    <p:sldId id="330" r:id="rId16"/>
    <p:sldId id="331" r:id="rId17"/>
    <p:sldId id="366" r:id="rId18"/>
    <p:sldId id="365" r:id="rId19"/>
    <p:sldId id="332" r:id="rId20"/>
    <p:sldId id="333" r:id="rId21"/>
    <p:sldId id="368" r:id="rId22"/>
    <p:sldId id="334" r:id="rId23"/>
    <p:sldId id="335" r:id="rId24"/>
    <p:sldId id="371" r:id="rId25"/>
    <p:sldId id="337" r:id="rId26"/>
    <p:sldId id="338" r:id="rId27"/>
    <p:sldId id="361" r:id="rId28"/>
    <p:sldId id="362" r:id="rId29"/>
    <p:sldId id="339" r:id="rId30"/>
    <p:sldId id="340" r:id="rId31"/>
    <p:sldId id="360" r:id="rId32"/>
    <p:sldId id="341" r:id="rId33"/>
    <p:sldId id="342" r:id="rId34"/>
    <p:sldId id="343" r:id="rId35"/>
    <p:sldId id="344" r:id="rId36"/>
    <p:sldId id="345" r:id="rId37"/>
    <p:sldId id="378" r:id="rId38"/>
    <p:sldId id="358" r:id="rId39"/>
    <p:sldId id="346" r:id="rId40"/>
    <p:sldId id="347" r:id="rId41"/>
    <p:sldId id="380" r:id="rId42"/>
    <p:sldId id="348" r:id="rId43"/>
    <p:sldId id="349" r:id="rId44"/>
    <p:sldId id="350" r:id="rId45"/>
    <p:sldId id="351" r:id="rId46"/>
    <p:sldId id="352" r:id="rId47"/>
    <p:sldId id="377" r:id="rId48"/>
    <p:sldId id="369" r:id="rId49"/>
    <p:sldId id="353" r:id="rId50"/>
    <p:sldId id="375" r:id="rId51"/>
    <p:sldId id="354" r:id="rId52"/>
    <p:sldId id="370" r:id="rId53"/>
    <p:sldId id="355" r:id="rId54"/>
    <p:sldId id="373" r:id="rId55"/>
    <p:sldId id="376" r:id="rId56"/>
    <p:sldId id="357" r:id="rId5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FFB673-88B6-409C-AB38-9484CD723BF6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20910E9B-B0D6-414A-842D-CF0B57F18945}">
      <dgm:prSet/>
      <dgm:spPr/>
      <dgm:t>
        <a:bodyPr/>
        <a:lstStyle/>
        <a:p>
          <a:r>
            <a:rPr lang="en-US"/>
            <a:t>1. Phomopsis blight</a:t>
          </a:r>
        </a:p>
      </dgm:t>
    </dgm:pt>
    <dgm:pt modelId="{647A0C4D-9E3C-410F-A2E9-C9817AE7E021}" type="parTrans" cxnId="{810F55A2-F79E-4D24-8824-16C21B22348F}">
      <dgm:prSet/>
      <dgm:spPr/>
      <dgm:t>
        <a:bodyPr/>
        <a:lstStyle/>
        <a:p>
          <a:endParaRPr lang="en-US"/>
        </a:p>
      </dgm:t>
    </dgm:pt>
    <dgm:pt modelId="{FB5182B2-BEFD-4DFC-AB4B-9882D0DEFB37}" type="sibTrans" cxnId="{810F55A2-F79E-4D24-8824-16C21B22348F}">
      <dgm:prSet/>
      <dgm:spPr/>
      <dgm:t>
        <a:bodyPr/>
        <a:lstStyle/>
        <a:p>
          <a:endParaRPr lang="en-US"/>
        </a:p>
      </dgm:t>
    </dgm:pt>
    <dgm:pt modelId="{3BC45A9A-2F75-4A27-A8A8-34F0EFE989EB}">
      <dgm:prSet/>
      <dgm:spPr/>
      <dgm:t>
        <a:bodyPr/>
        <a:lstStyle/>
        <a:p>
          <a:r>
            <a:rPr lang="en-US"/>
            <a:t>2. Sclerotinia blight</a:t>
          </a:r>
        </a:p>
      </dgm:t>
    </dgm:pt>
    <dgm:pt modelId="{655236D0-90E0-4B66-9460-A081F2F9EF64}" type="parTrans" cxnId="{122DD366-59FE-4738-8A3A-FBA85C2680B8}">
      <dgm:prSet/>
      <dgm:spPr/>
      <dgm:t>
        <a:bodyPr/>
        <a:lstStyle/>
        <a:p>
          <a:endParaRPr lang="en-US"/>
        </a:p>
      </dgm:t>
    </dgm:pt>
    <dgm:pt modelId="{A5F71EBA-A936-4BDC-84E3-7BB7602B9A3F}" type="sibTrans" cxnId="{122DD366-59FE-4738-8A3A-FBA85C2680B8}">
      <dgm:prSet/>
      <dgm:spPr/>
      <dgm:t>
        <a:bodyPr/>
        <a:lstStyle/>
        <a:p>
          <a:endParaRPr lang="en-US"/>
        </a:p>
      </dgm:t>
    </dgm:pt>
    <dgm:pt modelId="{8DF2DD1D-0505-4FE0-B633-9AAAEA893EB8}">
      <dgm:prSet/>
      <dgm:spPr/>
      <dgm:t>
        <a:bodyPr/>
        <a:lstStyle/>
        <a:p>
          <a:r>
            <a:rPr lang="en-US"/>
            <a:t>3. Wilt</a:t>
          </a:r>
        </a:p>
      </dgm:t>
    </dgm:pt>
    <dgm:pt modelId="{99DF5902-4910-4D25-940A-D73ED19AD60D}" type="parTrans" cxnId="{C115C4BB-9E20-47DB-BC4E-13D2CABD998B}">
      <dgm:prSet/>
      <dgm:spPr/>
      <dgm:t>
        <a:bodyPr/>
        <a:lstStyle/>
        <a:p>
          <a:endParaRPr lang="en-US"/>
        </a:p>
      </dgm:t>
    </dgm:pt>
    <dgm:pt modelId="{B8144289-082E-4235-86A8-A259BA985C6A}" type="sibTrans" cxnId="{C115C4BB-9E20-47DB-BC4E-13D2CABD998B}">
      <dgm:prSet/>
      <dgm:spPr/>
      <dgm:t>
        <a:bodyPr/>
        <a:lstStyle/>
        <a:p>
          <a:endParaRPr lang="en-US"/>
        </a:p>
      </dgm:t>
    </dgm:pt>
    <dgm:pt modelId="{65274DE4-A34C-44C2-B81A-72B7FC0B2A94}">
      <dgm:prSet/>
      <dgm:spPr/>
      <dgm:t>
        <a:bodyPr/>
        <a:lstStyle/>
        <a:p>
          <a:r>
            <a:rPr lang="en-US"/>
            <a:t>4. Little leaf</a:t>
          </a:r>
        </a:p>
      </dgm:t>
    </dgm:pt>
    <dgm:pt modelId="{DB711F03-6847-42A8-B803-2C2BBB7A035B}" type="parTrans" cxnId="{94C68A69-C6DA-445C-867F-AE8EA17ADEE7}">
      <dgm:prSet/>
      <dgm:spPr/>
      <dgm:t>
        <a:bodyPr/>
        <a:lstStyle/>
        <a:p>
          <a:endParaRPr lang="en-US"/>
        </a:p>
      </dgm:t>
    </dgm:pt>
    <dgm:pt modelId="{2658E909-B534-4875-84B4-005F2D503EE0}" type="sibTrans" cxnId="{94C68A69-C6DA-445C-867F-AE8EA17ADEE7}">
      <dgm:prSet/>
      <dgm:spPr/>
      <dgm:t>
        <a:bodyPr/>
        <a:lstStyle/>
        <a:p>
          <a:endParaRPr lang="en-US"/>
        </a:p>
      </dgm:t>
    </dgm:pt>
    <dgm:pt modelId="{B6AE015A-2C32-47CB-B9C1-A21314A6C32D}">
      <dgm:prSet/>
      <dgm:spPr/>
      <dgm:t>
        <a:bodyPr/>
        <a:lstStyle/>
        <a:p>
          <a:r>
            <a:rPr lang="en-US"/>
            <a:t>5. Root knot </a:t>
          </a:r>
        </a:p>
      </dgm:t>
    </dgm:pt>
    <dgm:pt modelId="{81A31EBB-74DE-4EF9-9B0E-9DA721F6BAC2}" type="parTrans" cxnId="{C71B5348-C8D8-4440-A5E3-0B5352E93C2B}">
      <dgm:prSet/>
      <dgm:spPr/>
      <dgm:t>
        <a:bodyPr/>
        <a:lstStyle/>
        <a:p>
          <a:endParaRPr lang="en-US"/>
        </a:p>
      </dgm:t>
    </dgm:pt>
    <dgm:pt modelId="{551FC271-B1F5-432E-A596-050EFABBC947}" type="sibTrans" cxnId="{C71B5348-C8D8-4440-A5E3-0B5352E93C2B}">
      <dgm:prSet/>
      <dgm:spPr/>
      <dgm:t>
        <a:bodyPr/>
        <a:lstStyle/>
        <a:p>
          <a:endParaRPr lang="en-US"/>
        </a:p>
      </dgm:t>
    </dgm:pt>
    <dgm:pt modelId="{64C6C0B0-4024-425D-A6B6-E78FCFF5E44B}" type="pres">
      <dgm:prSet presAssocID="{9DFFB673-88B6-409C-AB38-9484CD723BF6}" presName="vert0" presStyleCnt="0">
        <dgm:presLayoutVars>
          <dgm:dir/>
          <dgm:animOne val="branch"/>
          <dgm:animLvl val="lvl"/>
        </dgm:presLayoutVars>
      </dgm:prSet>
      <dgm:spPr/>
    </dgm:pt>
    <dgm:pt modelId="{E147BB42-9473-4E9D-98ED-020791A15736}" type="pres">
      <dgm:prSet presAssocID="{20910E9B-B0D6-414A-842D-CF0B57F18945}" presName="thickLine" presStyleLbl="alignNode1" presStyleIdx="0" presStyleCnt="5"/>
      <dgm:spPr/>
    </dgm:pt>
    <dgm:pt modelId="{649FBB58-4E38-4954-8296-383F61BDD148}" type="pres">
      <dgm:prSet presAssocID="{20910E9B-B0D6-414A-842D-CF0B57F18945}" presName="horz1" presStyleCnt="0"/>
      <dgm:spPr/>
    </dgm:pt>
    <dgm:pt modelId="{C98C7A26-1AF6-4643-A875-C0F028F2DC81}" type="pres">
      <dgm:prSet presAssocID="{20910E9B-B0D6-414A-842D-CF0B57F18945}" presName="tx1" presStyleLbl="revTx" presStyleIdx="0" presStyleCnt="5"/>
      <dgm:spPr/>
    </dgm:pt>
    <dgm:pt modelId="{3A7BFD9C-4E3E-4B7F-AA93-D1CAD6975E89}" type="pres">
      <dgm:prSet presAssocID="{20910E9B-B0D6-414A-842D-CF0B57F18945}" presName="vert1" presStyleCnt="0"/>
      <dgm:spPr/>
    </dgm:pt>
    <dgm:pt modelId="{80C0CA6F-1CAF-4398-8B89-8E1DC2BA2D44}" type="pres">
      <dgm:prSet presAssocID="{3BC45A9A-2F75-4A27-A8A8-34F0EFE989EB}" presName="thickLine" presStyleLbl="alignNode1" presStyleIdx="1" presStyleCnt="5"/>
      <dgm:spPr/>
    </dgm:pt>
    <dgm:pt modelId="{9261479D-F0DC-4604-93DE-FA988B4B9D82}" type="pres">
      <dgm:prSet presAssocID="{3BC45A9A-2F75-4A27-A8A8-34F0EFE989EB}" presName="horz1" presStyleCnt="0"/>
      <dgm:spPr/>
    </dgm:pt>
    <dgm:pt modelId="{027C7EDC-6551-4532-8986-D08C85D4FB47}" type="pres">
      <dgm:prSet presAssocID="{3BC45A9A-2F75-4A27-A8A8-34F0EFE989EB}" presName="tx1" presStyleLbl="revTx" presStyleIdx="1" presStyleCnt="5"/>
      <dgm:spPr/>
    </dgm:pt>
    <dgm:pt modelId="{2F07C3BA-5D74-4A20-B658-3F1DD43351D5}" type="pres">
      <dgm:prSet presAssocID="{3BC45A9A-2F75-4A27-A8A8-34F0EFE989EB}" presName="vert1" presStyleCnt="0"/>
      <dgm:spPr/>
    </dgm:pt>
    <dgm:pt modelId="{008A8273-0C4B-4263-95E0-3512D2A20193}" type="pres">
      <dgm:prSet presAssocID="{8DF2DD1D-0505-4FE0-B633-9AAAEA893EB8}" presName="thickLine" presStyleLbl="alignNode1" presStyleIdx="2" presStyleCnt="5"/>
      <dgm:spPr/>
    </dgm:pt>
    <dgm:pt modelId="{41E5647F-1012-42F7-9064-25A006AEF0FF}" type="pres">
      <dgm:prSet presAssocID="{8DF2DD1D-0505-4FE0-B633-9AAAEA893EB8}" presName="horz1" presStyleCnt="0"/>
      <dgm:spPr/>
    </dgm:pt>
    <dgm:pt modelId="{B8D39313-0FF8-48A8-ACBC-8BCB0C5790EF}" type="pres">
      <dgm:prSet presAssocID="{8DF2DD1D-0505-4FE0-B633-9AAAEA893EB8}" presName="tx1" presStyleLbl="revTx" presStyleIdx="2" presStyleCnt="5"/>
      <dgm:spPr/>
    </dgm:pt>
    <dgm:pt modelId="{F5346834-B304-4F8A-81F6-4A0389AC5CDB}" type="pres">
      <dgm:prSet presAssocID="{8DF2DD1D-0505-4FE0-B633-9AAAEA893EB8}" presName="vert1" presStyleCnt="0"/>
      <dgm:spPr/>
    </dgm:pt>
    <dgm:pt modelId="{58823752-CB37-43C8-9BE2-0F374D2020B1}" type="pres">
      <dgm:prSet presAssocID="{65274DE4-A34C-44C2-B81A-72B7FC0B2A94}" presName="thickLine" presStyleLbl="alignNode1" presStyleIdx="3" presStyleCnt="5"/>
      <dgm:spPr/>
    </dgm:pt>
    <dgm:pt modelId="{EF751A84-82A9-4C00-BE02-44FD1E56FB10}" type="pres">
      <dgm:prSet presAssocID="{65274DE4-A34C-44C2-B81A-72B7FC0B2A94}" presName="horz1" presStyleCnt="0"/>
      <dgm:spPr/>
    </dgm:pt>
    <dgm:pt modelId="{052BC13B-B994-4E7B-BB38-F844C8F98F28}" type="pres">
      <dgm:prSet presAssocID="{65274DE4-A34C-44C2-B81A-72B7FC0B2A94}" presName="tx1" presStyleLbl="revTx" presStyleIdx="3" presStyleCnt="5"/>
      <dgm:spPr/>
    </dgm:pt>
    <dgm:pt modelId="{F584264D-B32E-4B37-A324-E998495CC1B8}" type="pres">
      <dgm:prSet presAssocID="{65274DE4-A34C-44C2-B81A-72B7FC0B2A94}" presName="vert1" presStyleCnt="0"/>
      <dgm:spPr/>
    </dgm:pt>
    <dgm:pt modelId="{6E4761DF-273A-4E98-98F9-691BD321B096}" type="pres">
      <dgm:prSet presAssocID="{B6AE015A-2C32-47CB-B9C1-A21314A6C32D}" presName="thickLine" presStyleLbl="alignNode1" presStyleIdx="4" presStyleCnt="5"/>
      <dgm:spPr/>
    </dgm:pt>
    <dgm:pt modelId="{60024C42-D868-4BDC-9E83-5E8946BF544E}" type="pres">
      <dgm:prSet presAssocID="{B6AE015A-2C32-47CB-B9C1-A21314A6C32D}" presName="horz1" presStyleCnt="0"/>
      <dgm:spPr/>
    </dgm:pt>
    <dgm:pt modelId="{989A0AB3-E5EF-4EFC-AE42-53F8F2B07B96}" type="pres">
      <dgm:prSet presAssocID="{B6AE015A-2C32-47CB-B9C1-A21314A6C32D}" presName="tx1" presStyleLbl="revTx" presStyleIdx="4" presStyleCnt="5"/>
      <dgm:spPr/>
    </dgm:pt>
    <dgm:pt modelId="{06D07E40-01FC-41D0-B3C2-EB29E20CB7BE}" type="pres">
      <dgm:prSet presAssocID="{B6AE015A-2C32-47CB-B9C1-A21314A6C32D}" presName="vert1" presStyleCnt="0"/>
      <dgm:spPr/>
    </dgm:pt>
  </dgm:ptLst>
  <dgm:cxnLst>
    <dgm:cxn modelId="{00AF6314-08DA-4F0F-B569-DAA29504B18E}" type="presOf" srcId="{B6AE015A-2C32-47CB-B9C1-A21314A6C32D}" destId="{989A0AB3-E5EF-4EFC-AE42-53F8F2B07B96}" srcOrd="0" destOrd="0" presId="urn:microsoft.com/office/officeart/2008/layout/LinedList"/>
    <dgm:cxn modelId="{9A0AAC16-287A-438B-9EF4-D2D0C32D5162}" type="presOf" srcId="{3BC45A9A-2F75-4A27-A8A8-34F0EFE989EB}" destId="{027C7EDC-6551-4532-8986-D08C85D4FB47}" srcOrd="0" destOrd="0" presId="urn:microsoft.com/office/officeart/2008/layout/LinedList"/>
    <dgm:cxn modelId="{C6C4AA61-3717-4002-A129-AC659E92CF51}" type="presOf" srcId="{65274DE4-A34C-44C2-B81A-72B7FC0B2A94}" destId="{052BC13B-B994-4E7B-BB38-F844C8F98F28}" srcOrd="0" destOrd="0" presId="urn:microsoft.com/office/officeart/2008/layout/LinedList"/>
    <dgm:cxn modelId="{122DD366-59FE-4738-8A3A-FBA85C2680B8}" srcId="{9DFFB673-88B6-409C-AB38-9484CD723BF6}" destId="{3BC45A9A-2F75-4A27-A8A8-34F0EFE989EB}" srcOrd="1" destOrd="0" parTransId="{655236D0-90E0-4B66-9460-A081F2F9EF64}" sibTransId="{A5F71EBA-A936-4BDC-84E3-7BB7602B9A3F}"/>
    <dgm:cxn modelId="{C71B5348-C8D8-4440-A5E3-0B5352E93C2B}" srcId="{9DFFB673-88B6-409C-AB38-9484CD723BF6}" destId="{B6AE015A-2C32-47CB-B9C1-A21314A6C32D}" srcOrd="4" destOrd="0" parTransId="{81A31EBB-74DE-4EF9-9B0E-9DA721F6BAC2}" sibTransId="{551FC271-B1F5-432E-A596-050EFABBC947}"/>
    <dgm:cxn modelId="{94C68A69-C6DA-445C-867F-AE8EA17ADEE7}" srcId="{9DFFB673-88B6-409C-AB38-9484CD723BF6}" destId="{65274DE4-A34C-44C2-B81A-72B7FC0B2A94}" srcOrd="3" destOrd="0" parTransId="{DB711F03-6847-42A8-B803-2C2BBB7A035B}" sibTransId="{2658E909-B534-4875-84B4-005F2D503EE0}"/>
    <dgm:cxn modelId="{0B55ED8B-A243-4C3A-BBB3-B77B3D1A7128}" type="presOf" srcId="{20910E9B-B0D6-414A-842D-CF0B57F18945}" destId="{C98C7A26-1AF6-4643-A875-C0F028F2DC81}" srcOrd="0" destOrd="0" presId="urn:microsoft.com/office/officeart/2008/layout/LinedList"/>
    <dgm:cxn modelId="{810F55A2-F79E-4D24-8824-16C21B22348F}" srcId="{9DFFB673-88B6-409C-AB38-9484CD723BF6}" destId="{20910E9B-B0D6-414A-842D-CF0B57F18945}" srcOrd="0" destOrd="0" parTransId="{647A0C4D-9E3C-410F-A2E9-C9817AE7E021}" sibTransId="{FB5182B2-BEFD-4DFC-AB4B-9882D0DEFB37}"/>
    <dgm:cxn modelId="{C115C4BB-9E20-47DB-BC4E-13D2CABD998B}" srcId="{9DFFB673-88B6-409C-AB38-9484CD723BF6}" destId="{8DF2DD1D-0505-4FE0-B633-9AAAEA893EB8}" srcOrd="2" destOrd="0" parTransId="{99DF5902-4910-4D25-940A-D73ED19AD60D}" sibTransId="{B8144289-082E-4235-86A8-A259BA985C6A}"/>
    <dgm:cxn modelId="{2F1144C6-11D0-4CA4-933F-88A8D652B73E}" type="presOf" srcId="{9DFFB673-88B6-409C-AB38-9484CD723BF6}" destId="{64C6C0B0-4024-425D-A6B6-E78FCFF5E44B}" srcOrd="0" destOrd="0" presId="urn:microsoft.com/office/officeart/2008/layout/LinedList"/>
    <dgm:cxn modelId="{B5F594F4-BCBE-44E3-ABD3-61BCCABB5BF1}" type="presOf" srcId="{8DF2DD1D-0505-4FE0-B633-9AAAEA893EB8}" destId="{B8D39313-0FF8-48A8-ACBC-8BCB0C5790EF}" srcOrd="0" destOrd="0" presId="urn:microsoft.com/office/officeart/2008/layout/LinedList"/>
    <dgm:cxn modelId="{38DC858E-AA16-4CD1-AAAB-EE5472A13878}" type="presParOf" srcId="{64C6C0B0-4024-425D-A6B6-E78FCFF5E44B}" destId="{E147BB42-9473-4E9D-98ED-020791A15736}" srcOrd="0" destOrd="0" presId="urn:microsoft.com/office/officeart/2008/layout/LinedList"/>
    <dgm:cxn modelId="{8EA63EE9-8EBC-4A23-B649-38771A0B642A}" type="presParOf" srcId="{64C6C0B0-4024-425D-A6B6-E78FCFF5E44B}" destId="{649FBB58-4E38-4954-8296-383F61BDD148}" srcOrd="1" destOrd="0" presId="urn:microsoft.com/office/officeart/2008/layout/LinedList"/>
    <dgm:cxn modelId="{AB7CAD26-AB1F-44A2-A1B5-1C5443C14247}" type="presParOf" srcId="{649FBB58-4E38-4954-8296-383F61BDD148}" destId="{C98C7A26-1AF6-4643-A875-C0F028F2DC81}" srcOrd="0" destOrd="0" presId="urn:microsoft.com/office/officeart/2008/layout/LinedList"/>
    <dgm:cxn modelId="{C9DD0343-E080-46CB-AF5A-25951FEA87DC}" type="presParOf" srcId="{649FBB58-4E38-4954-8296-383F61BDD148}" destId="{3A7BFD9C-4E3E-4B7F-AA93-D1CAD6975E89}" srcOrd="1" destOrd="0" presId="urn:microsoft.com/office/officeart/2008/layout/LinedList"/>
    <dgm:cxn modelId="{996F3EDB-0177-44C1-A51A-C1E7F8309E54}" type="presParOf" srcId="{64C6C0B0-4024-425D-A6B6-E78FCFF5E44B}" destId="{80C0CA6F-1CAF-4398-8B89-8E1DC2BA2D44}" srcOrd="2" destOrd="0" presId="urn:microsoft.com/office/officeart/2008/layout/LinedList"/>
    <dgm:cxn modelId="{CB23356B-C91C-4E12-890A-5ECCA61864B6}" type="presParOf" srcId="{64C6C0B0-4024-425D-A6B6-E78FCFF5E44B}" destId="{9261479D-F0DC-4604-93DE-FA988B4B9D82}" srcOrd="3" destOrd="0" presId="urn:microsoft.com/office/officeart/2008/layout/LinedList"/>
    <dgm:cxn modelId="{DC4F9EF6-A383-4E13-AD1F-B72E02F71EDE}" type="presParOf" srcId="{9261479D-F0DC-4604-93DE-FA988B4B9D82}" destId="{027C7EDC-6551-4532-8986-D08C85D4FB47}" srcOrd="0" destOrd="0" presId="urn:microsoft.com/office/officeart/2008/layout/LinedList"/>
    <dgm:cxn modelId="{BEF43E45-C069-4227-9418-634E478FD3A3}" type="presParOf" srcId="{9261479D-F0DC-4604-93DE-FA988B4B9D82}" destId="{2F07C3BA-5D74-4A20-B658-3F1DD43351D5}" srcOrd="1" destOrd="0" presId="urn:microsoft.com/office/officeart/2008/layout/LinedList"/>
    <dgm:cxn modelId="{4E526874-BC26-4B53-8EC6-E5084971247B}" type="presParOf" srcId="{64C6C0B0-4024-425D-A6B6-E78FCFF5E44B}" destId="{008A8273-0C4B-4263-95E0-3512D2A20193}" srcOrd="4" destOrd="0" presId="urn:microsoft.com/office/officeart/2008/layout/LinedList"/>
    <dgm:cxn modelId="{9A321B85-A133-4393-9EEF-A01F83D7B675}" type="presParOf" srcId="{64C6C0B0-4024-425D-A6B6-E78FCFF5E44B}" destId="{41E5647F-1012-42F7-9064-25A006AEF0FF}" srcOrd="5" destOrd="0" presId="urn:microsoft.com/office/officeart/2008/layout/LinedList"/>
    <dgm:cxn modelId="{634EFBE7-E900-41D2-9A74-E64ABCE6C9C5}" type="presParOf" srcId="{41E5647F-1012-42F7-9064-25A006AEF0FF}" destId="{B8D39313-0FF8-48A8-ACBC-8BCB0C5790EF}" srcOrd="0" destOrd="0" presId="urn:microsoft.com/office/officeart/2008/layout/LinedList"/>
    <dgm:cxn modelId="{A92A4CCB-4569-4A24-B124-498841B8DCB5}" type="presParOf" srcId="{41E5647F-1012-42F7-9064-25A006AEF0FF}" destId="{F5346834-B304-4F8A-81F6-4A0389AC5CDB}" srcOrd="1" destOrd="0" presId="urn:microsoft.com/office/officeart/2008/layout/LinedList"/>
    <dgm:cxn modelId="{98643AE1-40EF-417F-9625-2D31DD62E112}" type="presParOf" srcId="{64C6C0B0-4024-425D-A6B6-E78FCFF5E44B}" destId="{58823752-CB37-43C8-9BE2-0F374D2020B1}" srcOrd="6" destOrd="0" presId="urn:microsoft.com/office/officeart/2008/layout/LinedList"/>
    <dgm:cxn modelId="{51A7043D-76FD-4D27-970F-540D7BC0973E}" type="presParOf" srcId="{64C6C0B0-4024-425D-A6B6-E78FCFF5E44B}" destId="{EF751A84-82A9-4C00-BE02-44FD1E56FB10}" srcOrd="7" destOrd="0" presId="urn:microsoft.com/office/officeart/2008/layout/LinedList"/>
    <dgm:cxn modelId="{8F6D8C99-BA32-4412-9603-0524EE7916A4}" type="presParOf" srcId="{EF751A84-82A9-4C00-BE02-44FD1E56FB10}" destId="{052BC13B-B994-4E7B-BB38-F844C8F98F28}" srcOrd="0" destOrd="0" presId="urn:microsoft.com/office/officeart/2008/layout/LinedList"/>
    <dgm:cxn modelId="{88FBD531-7D5A-4157-A9E6-7F90032B4731}" type="presParOf" srcId="{EF751A84-82A9-4C00-BE02-44FD1E56FB10}" destId="{F584264D-B32E-4B37-A324-E998495CC1B8}" srcOrd="1" destOrd="0" presId="urn:microsoft.com/office/officeart/2008/layout/LinedList"/>
    <dgm:cxn modelId="{09095BC3-50FD-4F92-A923-6B80C010876A}" type="presParOf" srcId="{64C6C0B0-4024-425D-A6B6-E78FCFF5E44B}" destId="{6E4761DF-273A-4E98-98F9-691BD321B096}" srcOrd="8" destOrd="0" presId="urn:microsoft.com/office/officeart/2008/layout/LinedList"/>
    <dgm:cxn modelId="{FB7A93F3-2479-48FA-BEC9-321DC8D416B1}" type="presParOf" srcId="{64C6C0B0-4024-425D-A6B6-E78FCFF5E44B}" destId="{60024C42-D868-4BDC-9E83-5E8946BF544E}" srcOrd="9" destOrd="0" presId="urn:microsoft.com/office/officeart/2008/layout/LinedList"/>
    <dgm:cxn modelId="{C6834A40-D5F6-4B4D-8463-05CDF92FC12C}" type="presParOf" srcId="{60024C42-D868-4BDC-9E83-5E8946BF544E}" destId="{989A0AB3-E5EF-4EFC-AE42-53F8F2B07B96}" srcOrd="0" destOrd="0" presId="urn:microsoft.com/office/officeart/2008/layout/LinedList"/>
    <dgm:cxn modelId="{B6F95AA2-0800-47FC-92F6-909EF5FE888B}" type="presParOf" srcId="{60024C42-D868-4BDC-9E83-5E8946BF544E}" destId="{06D07E40-01FC-41D0-B3C2-EB29E20CB7B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BB42-9473-4E9D-98ED-020791A15736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8C7A26-1AF6-4643-A875-C0F028F2DC81}">
      <dsp:nvSpPr>
        <dsp:cNvPr id="0" name=""/>
        <dsp:cNvSpPr/>
      </dsp:nvSpPr>
      <dsp:spPr>
        <a:xfrm>
          <a:off x="0" y="62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1. Phomopsis blight</a:t>
          </a:r>
        </a:p>
      </dsp:txBody>
      <dsp:txXfrm>
        <a:off x="0" y="623"/>
        <a:ext cx="6492875" cy="1020830"/>
      </dsp:txXfrm>
    </dsp:sp>
    <dsp:sp modelId="{80C0CA6F-1CAF-4398-8B89-8E1DC2BA2D44}">
      <dsp:nvSpPr>
        <dsp:cNvPr id="0" name=""/>
        <dsp:cNvSpPr/>
      </dsp:nvSpPr>
      <dsp:spPr>
        <a:xfrm>
          <a:off x="0" y="1021453"/>
          <a:ext cx="649287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7C7EDC-6551-4532-8986-D08C85D4FB47}">
      <dsp:nvSpPr>
        <dsp:cNvPr id="0" name=""/>
        <dsp:cNvSpPr/>
      </dsp:nvSpPr>
      <dsp:spPr>
        <a:xfrm>
          <a:off x="0" y="102145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2. Sclerotinia blight</a:t>
          </a:r>
        </a:p>
      </dsp:txBody>
      <dsp:txXfrm>
        <a:off x="0" y="1021453"/>
        <a:ext cx="6492875" cy="1020830"/>
      </dsp:txXfrm>
    </dsp:sp>
    <dsp:sp modelId="{008A8273-0C4B-4263-95E0-3512D2A20193}">
      <dsp:nvSpPr>
        <dsp:cNvPr id="0" name=""/>
        <dsp:cNvSpPr/>
      </dsp:nvSpPr>
      <dsp:spPr>
        <a:xfrm>
          <a:off x="0" y="2042284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D39313-0FF8-48A8-ACBC-8BCB0C5790EF}">
      <dsp:nvSpPr>
        <dsp:cNvPr id="0" name=""/>
        <dsp:cNvSpPr/>
      </dsp:nvSpPr>
      <dsp:spPr>
        <a:xfrm>
          <a:off x="0" y="2042284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3. Wilt</a:t>
          </a:r>
        </a:p>
      </dsp:txBody>
      <dsp:txXfrm>
        <a:off x="0" y="2042284"/>
        <a:ext cx="6492875" cy="1020830"/>
      </dsp:txXfrm>
    </dsp:sp>
    <dsp:sp modelId="{58823752-CB37-43C8-9BE2-0F374D2020B1}">
      <dsp:nvSpPr>
        <dsp:cNvPr id="0" name=""/>
        <dsp:cNvSpPr/>
      </dsp:nvSpPr>
      <dsp:spPr>
        <a:xfrm>
          <a:off x="0" y="3063115"/>
          <a:ext cx="649287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2BC13B-B994-4E7B-BB38-F844C8F98F28}">
      <dsp:nvSpPr>
        <dsp:cNvPr id="0" name=""/>
        <dsp:cNvSpPr/>
      </dsp:nvSpPr>
      <dsp:spPr>
        <a:xfrm>
          <a:off x="0" y="3063115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4. Little leaf</a:t>
          </a:r>
        </a:p>
      </dsp:txBody>
      <dsp:txXfrm>
        <a:off x="0" y="3063115"/>
        <a:ext cx="6492875" cy="1020830"/>
      </dsp:txXfrm>
    </dsp:sp>
    <dsp:sp modelId="{6E4761DF-273A-4E98-98F9-691BD321B096}">
      <dsp:nvSpPr>
        <dsp:cNvPr id="0" name=""/>
        <dsp:cNvSpPr/>
      </dsp:nvSpPr>
      <dsp:spPr>
        <a:xfrm>
          <a:off x="0" y="4083946"/>
          <a:ext cx="6492875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9A0AB3-E5EF-4EFC-AE42-53F8F2B07B96}">
      <dsp:nvSpPr>
        <dsp:cNvPr id="0" name=""/>
        <dsp:cNvSpPr/>
      </dsp:nvSpPr>
      <dsp:spPr>
        <a:xfrm>
          <a:off x="0" y="4083946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marL="0" lvl="0" indent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5. Root knot </a:t>
          </a:r>
        </a:p>
      </dsp:txBody>
      <dsp:txXfrm>
        <a:off x="0" y="4083946"/>
        <a:ext cx="6492875" cy="1020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0C065-2251-47E4-A7A1-40108E1374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F7E554-3CDB-4C9B-9B3A-11CFB0EB2D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5D0D8-92B6-4854-81B9-BD61D2E2C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1381-2F71-48E2-A25E-774703E3B131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A6ADA-83F4-4E81-BD63-F562E85E5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6E68E-6A35-4FCD-BD6C-AA7B49CF1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215E-B957-4CC0-A492-C1E57FEF6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27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7FB00-D353-4E8E-9077-2FD8F831E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B0C941-0079-4378-91E1-60E8A93B62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1059A-B768-4836-B8C9-F988BFF82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1381-2F71-48E2-A25E-774703E3B131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113658-C6DC-4460-BD18-9629163D8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FED65-7835-497A-BCC2-8E9BE52D1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215E-B957-4CC0-A492-C1E57FEF6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222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2BCA59-88BD-4B4D-AF03-D110AA8B47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3DBC39-555F-4D5E-8F94-0D6148852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4B746-F5C4-4C22-BD4A-91CD5D253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1381-2F71-48E2-A25E-774703E3B131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4F98C-587A-4E4D-86BA-47F6ED6C2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32398-F387-4674-A867-EEAA73E76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215E-B957-4CC0-A492-C1E57FEF6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205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5F1F1-0699-4B46-AB3C-315923E72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FC37B-89E1-4DB1-97AB-A25FB411D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A16D3-F9F7-4AB6-9267-18D5E28BA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1381-2F71-48E2-A25E-774703E3B131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5AB12-5A3A-4C60-B59D-874D9DFA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71E6D-B20C-4474-B079-EF80B5E1D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215E-B957-4CC0-A492-C1E57FEF6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078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17474-2212-452B-B11A-53178B53A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7A093-535E-4143-99A3-0DDC09AF5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F0CD8-44E3-4289-AE79-6EA3858CE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1381-2F71-48E2-A25E-774703E3B131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20753-C60E-45CD-BD06-5FDE9BF07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A9D37-E474-402A-970C-07E8722E0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215E-B957-4CC0-A492-C1E57FEF6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556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5CC0F-67A7-4BCA-BFC1-4909F5829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D94A1-B041-4EFA-92EE-A07C2881A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5310C-3753-44AC-8BE4-9B2D84C130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0BCAE5-0EF9-471E-948F-B10264661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1381-2F71-48E2-A25E-774703E3B131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4126E3-99DD-4515-8451-67AF2B6D5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E48FF5-AF1D-4603-990D-5ED0C0755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215E-B957-4CC0-A492-C1E57FEF6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106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6F51A-3CB5-413B-A34E-6A4CB9D94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AA9C05-BB91-4E17-9AD0-A12A96D29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A5E3A-0DC2-484E-A763-DE76FBF7E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CDFE34-FBEF-4C2E-BAE6-68859C5D79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EA5031-57B9-404A-AE61-3D7C9226F6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F8F96A-1C35-42A8-B22A-0D7C438AD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1381-2F71-48E2-A25E-774703E3B131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02CB0F-3216-4D70-991F-A8C4C64FB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9878E3-5C7B-46CC-BCC4-AFAE450C2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215E-B957-4CC0-A492-C1E57FEF6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49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9961F-5B12-4080-8866-77E8A6EC8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40EDA7-F35B-487E-B8F5-77B96F612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1381-2F71-48E2-A25E-774703E3B131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831E9F-2F55-43B0-A826-4BA7B6F5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264C2C-953B-4FC8-90BE-43622D7E2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215E-B957-4CC0-A492-C1E57FEF6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565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DB1F27-A62E-481D-B741-1E0490AD4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1381-2F71-48E2-A25E-774703E3B131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019FAF-A661-4F26-9CA4-A6F94D305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AED382-2325-47C2-933A-B002F8E95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215E-B957-4CC0-A492-C1E57FEF6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84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CED18-988E-4D8D-8ED3-37170F45D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53EB5-7AEA-45C1-A923-088CC4CE1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4E549-32D0-4404-9F2C-9A840DF206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E6F87A-4408-4DC4-A275-2A5FE24F3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1381-2F71-48E2-A25E-774703E3B131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9032F8-7351-43E1-A719-9C5FC31BD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3C97C-105D-48D8-8E63-652F96B1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215E-B957-4CC0-A492-C1E57FEF6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15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C8A4A-9EF3-41DF-8CE4-EF2B56D43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C452D5-156C-4828-B8F1-7875BCC35E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2FDAF4-149C-4AB7-923F-0F4AF501AD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7F0396-7874-426D-90D5-9BEE7C80C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01381-2F71-48E2-A25E-774703E3B131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049FEE-D425-4B53-B1B8-B561B28C2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E23B3D-971C-4927-8A84-C56FDE023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215E-B957-4CC0-A492-C1E57FEF6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69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B0A576-7E34-4DD5-807A-363F60504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688AB-65C7-4447-812C-6171E4C2F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2DEE9-C07F-4010-8EC5-BE3F1DC8D9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01381-2F71-48E2-A25E-774703E3B131}" type="datetimeFigureOut">
              <a:rPr lang="en-US" smtClean="0"/>
              <a:t>9/16/2020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4A008-4E03-42CE-B5B6-32F3AA0B9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ADF3E-6324-48F4-9A21-5813F67A1F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7215E-B957-4CC0-A492-C1E57FEF6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18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hloem" TargetMode="External"/><Relationship Id="rId2" Type="http://schemas.openxmlformats.org/officeDocument/2006/relationships/hyperlink" Target="https://en.wikipedia.org/wiki/Parasitis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Vector_(epidemiology)" TargetMode="External"/><Relationship Id="rId4" Type="http://schemas.openxmlformats.org/officeDocument/2006/relationships/hyperlink" Target="https://en.wikipedia.org/wiki/Insec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Relationship Id="rId9" Type="http://schemas.openxmlformats.org/officeDocument/2006/relationships/image" Target="../media/image26.sv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24 Eggplant HD Wallpapers | Background Images - Wallpaper Abyss">
            <a:extLst>
              <a:ext uri="{FF2B5EF4-FFF2-40B4-BE49-F238E27FC236}">
                <a16:creationId xmlns:a16="http://schemas.microsoft.com/office/drawing/2014/main" id="{ED880A00-F651-40AF-A59F-F174DD3E3D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81" b="9090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CF191C-07A0-4769-9B32-366BF20EE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b="1">
                <a:latin typeface="Bahnschrift SemiLight" panose="020B0502040204020203" pitchFamily="34" charset="0"/>
              </a:rPr>
              <a:t>Diseases of Brinjal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7A19FA-E902-4863-8A0D-589529E86E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en-US" sz="2000">
                <a:latin typeface="Bahnschrift SemiLight" panose="020B0502040204020203" pitchFamily="34" charset="0"/>
              </a:rPr>
              <a:t>Presented By:- Devendra Choudhary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89525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Disease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/>
          <a:lstStyle/>
          <a:p>
            <a:r>
              <a:rPr lang="en-US" b="1" i="1" dirty="0"/>
              <a:t>Primary</a:t>
            </a:r>
            <a:r>
              <a:rPr lang="en-US" dirty="0"/>
              <a:t>: Pathogen is </a:t>
            </a:r>
            <a:r>
              <a:rPr lang="en-US" b="1" dirty="0"/>
              <a:t>seed borne </a:t>
            </a:r>
            <a:r>
              <a:rPr lang="en-US" dirty="0"/>
              <a:t>and also survives in </a:t>
            </a:r>
            <a:r>
              <a:rPr lang="en-US" b="1" dirty="0"/>
              <a:t>plant debris </a:t>
            </a:r>
            <a:r>
              <a:rPr lang="en-US" dirty="0"/>
              <a:t>as </a:t>
            </a:r>
            <a:r>
              <a:rPr lang="en-US" b="1" dirty="0"/>
              <a:t>mycelium </a:t>
            </a:r>
            <a:r>
              <a:rPr lang="en-US" dirty="0"/>
              <a:t>and </a:t>
            </a:r>
            <a:r>
              <a:rPr lang="en-US" b="1" dirty="0"/>
              <a:t>pycnidia</a:t>
            </a:r>
            <a:br>
              <a:rPr lang="en-US" b="1" dirty="0"/>
            </a:br>
            <a:endParaRPr lang="en-US" b="1" dirty="0"/>
          </a:p>
          <a:p>
            <a:r>
              <a:rPr lang="en-US" b="1" i="1" dirty="0"/>
              <a:t>Secondary</a:t>
            </a:r>
            <a:r>
              <a:rPr lang="en-US" dirty="0"/>
              <a:t>: Conidia dispersed through rain splashes, irrigation water, agricultural tools and insects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806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F3E738-8AC2-448D-B7B8-4E2B712A6BF8}"/>
              </a:ext>
            </a:extLst>
          </p:cNvPr>
          <p:cNvSpPr txBox="1"/>
          <p:nvPr/>
        </p:nvSpPr>
        <p:spPr>
          <a:xfrm>
            <a:off x="137885" y="1186150"/>
            <a:ext cx="3091542" cy="10156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Pathogen survive in soil, seeds, crop debris as Pycnidia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C7B784-E958-4668-A80C-2C6E58ABACB5}"/>
              </a:ext>
            </a:extLst>
          </p:cNvPr>
          <p:cNvSpPr txBox="1"/>
          <p:nvPr/>
        </p:nvSpPr>
        <p:spPr>
          <a:xfrm>
            <a:off x="4049485" y="341081"/>
            <a:ext cx="3251200" cy="40011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Infection in leaves and fruits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14855E-BF95-484D-8D34-F3D22FC43AF3}"/>
              </a:ext>
            </a:extLst>
          </p:cNvPr>
          <p:cNvSpPr txBox="1"/>
          <p:nvPr/>
        </p:nvSpPr>
        <p:spPr>
          <a:xfrm>
            <a:off x="8817429" y="2954213"/>
            <a:ext cx="3251200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Production of conidia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0FAD9F-5F5A-45C6-BBC0-DDDCC0AC609A}"/>
              </a:ext>
            </a:extLst>
          </p:cNvPr>
          <p:cNvSpPr txBox="1"/>
          <p:nvPr/>
        </p:nvSpPr>
        <p:spPr>
          <a:xfrm>
            <a:off x="8817429" y="1020017"/>
            <a:ext cx="3251200" cy="40011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Symptom development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C1CAC4-EB22-48D7-A94D-4344643835A5}"/>
              </a:ext>
            </a:extLst>
          </p:cNvPr>
          <p:cNvSpPr txBox="1"/>
          <p:nvPr/>
        </p:nvSpPr>
        <p:spPr>
          <a:xfrm>
            <a:off x="5566229" y="4953722"/>
            <a:ext cx="3251200" cy="1323439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Secondary spread through rain splashes, irrigation water, agricultural tools and insects </a:t>
            </a: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583AEC87-5ADB-472D-8AAC-515631671109}"/>
              </a:ext>
            </a:extLst>
          </p:cNvPr>
          <p:cNvSpPr/>
          <p:nvPr/>
        </p:nvSpPr>
        <p:spPr>
          <a:xfrm>
            <a:off x="6571345" y="2068506"/>
            <a:ext cx="1574793" cy="841605"/>
          </a:xfrm>
          <a:prstGeom prst="wedgeRectCallout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Secondary cycle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1338856-756A-4C40-A0DB-C74412CA5E1A}"/>
              </a:ext>
            </a:extLst>
          </p:cNvPr>
          <p:cNvCxnSpPr/>
          <p:nvPr/>
        </p:nvCxnSpPr>
        <p:spPr>
          <a:xfrm flipV="1">
            <a:off x="2031999" y="525747"/>
            <a:ext cx="1654629" cy="49427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2EC2CDF-52C2-4668-BDEF-A4DC0B6B33A0}"/>
              </a:ext>
            </a:extLst>
          </p:cNvPr>
          <p:cNvCxnSpPr/>
          <p:nvPr/>
        </p:nvCxnSpPr>
        <p:spPr>
          <a:xfrm>
            <a:off x="7532913" y="525747"/>
            <a:ext cx="928915" cy="37413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6024431-A6B7-445C-B483-3821C0A45EEA}"/>
              </a:ext>
            </a:extLst>
          </p:cNvPr>
          <p:cNvCxnSpPr/>
          <p:nvPr/>
        </p:nvCxnSpPr>
        <p:spPr>
          <a:xfrm>
            <a:off x="10443029" y="1647815"/>
            <a:ext cx="0" cy="996573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AE36C09-8DC6-4615-A516-E2E2A4214378}"/>
              </a:ext>
            </a:extLst>
          </p:cNvPr>
          <p:cNvCxnSpPr/>
          <p:nvPr/>
        </p:nvCxnSpPr>
        <p:spPr>
          <a:xfrm flipH="1">
            <a:off x="8940799" y="3588654"/>
            <a:ext cx="1233714" cy="105591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1E0E267-3A1B-48B8-8EA5-4B0059E00AF8}"/>
              </a:ext>
            </a:extLst>
          </p:cNvPr>
          <p:cNvCxnSpPr/>
          <p:nvPr/>
        </p:nvCxnSpPr>
        <p:spPr>
          <a:xfrm flipH="1" flipV="1">
            <a:off x="5566229" y="1020017"/>
            <a:ext cx="210456" cy="3624551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EB5B6FE-568A-453E-BB3B-86CCE9FC8EEB}"/>
              </a:ext>
            </a:extLst>
          </p:cNvPr>
          <p:cNvSpPr/>
          <p:nvPr/>
        </p:nvSpPr>
        <p:spPr>
          <a:xfrm>
            <a:off x="628780" y="2365825"/>
            <a:ext cx="4610876" cy="3572801"/>
          </a:xfrm>
          <a:custGeom>
            <a:avLst/>
            <a:gdLst>
              <a:gd name="connsiteX0" fmla="*/ 4610876 w 4610876"/>
              <a:gd name="connsiteY0" fmla="*/ 3309258 h 3572801"/>
              <a:gd name="connsiteX1" fmla="*/ 503333 w 4610876"/>
              <a:gd name="connsiteY1" fmla="*/ 3236686 h 3572801"/>
              <a:gd name="connsiteX2" fmla="*/ 67905 w 4610876"/>
              <a:gd name="connsiteY2" fmla="*/ 0 h 3572801"/>
              <a:gd name="connsiteX3" fmla="*/ 67905 w 4610876"/>
              <a:gd name="connsiteY3" fmla="*/ 0 h 357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0876" h="3572801">
                <a:moveTo>
                  <a:pt x="4610876" y="3309258"/>
                </a:moveTo>
                <a:cubicBezTo>
                  <a:pt x="2935685" y="3548743"/>
                  <a:pt x="1260495" y="3788229"/>
                  <a:pt x="503333" y="3236686"/>
                </a:cubicBezTo>
                <a:cubicBezTo>
                  <a:pt x="-253829" y="2685143"/>
                  <a:pt x="67905" y="0"/>
                  <a:pt x="67905" y="0"/>
                </a:cubicBezTo>
                <a:lnTo>
                  <a:pt x="67905" y="0"/>
                </a:lnTo>
              </a:path>
            </a:pathLst>
          </a:custGeom>
          <a:noFill/>
          <a:ln w="3810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A62139-1C5B-4977-ADF7-AD2FFBDA96A2}"/>
              </a:ext>
            </a:extLst>
          </p:cNvPr>
          <p:cNvSpPr txBox="1"/>
          <p:nvPr/>
        </p:nvSpPr>
        <p:spPr>
          <a:xfrm>
            <a:off x="2859313" y="6354208"/>
            <a:ext cx="6596525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dobe Garamond Pro Bold" panose="02020702060506020403" pitchFamily="18" charset="0"/>
              </a:rPr>
              <a:t>Disease cycle of Phomopsis Blight</a:t>
            </a:r>
          </a:p>
        </p:txBody>
      </p:sp>
    </p:spTree>
    <p:extLst>
      <p:ext uri="{BB962C8B-B14F-4D97-AF65-F5344CB8AC3E}">
        <p14:creationId xmlns:p14="http://schemas.microsoft.com/office/powerpoint/2010/main" val="1628431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Epidemiology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600" dirty="0"/>
              <a:t>Temp - 29</a:t>
            </a:r>
            <a:r>
              <a:rPr lang="en-US" sz="3600" b="1" dirty="0"/>
              <a:t>°</a:t>
            </a:r>
            <a:r>
              <a:rPr lang="en-US" sz="3600" dirty="0"/>
              <a:t>C (fungal growth)</a:t>
            </a:r>
          </a:p>
          <a:p>
            <a:r>
              <a:rPr lang="en-US" sz="3600" dirty="0"/>
              <a:t>High relative humidity coupled with higher temperatures</a:t>
            </a:r>
          </a:p>
          <a:p>
            <a:r>
              <a:rPr lang="en-US" sz="3600" dirty="0"/>
              <a:t>wet weather conditions </a:t>
            </a:r>
            <a:br>
              <a:rPr lang="en-US" sz="3600" dirty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270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200" dirty="0"/>
              <a:t>Procuring seeds from healthy fruits followed by </a:t>
            </a:r>
          </a:p>
          <a:p>
            <a:r>
              <a:rPr lang="en-US" sz="3200" dirty="0"/>
              <a:t>seed treatment with Mancozeb</a:t>
            </a:r>
          </a:p>
          <a:p>
            <a:r>
              <a:rPr lang="en-US" sz="3200" dirty="0"/>
              <a:t>hot water treatment of seed at 50°C for 30 minutes</a:t>
            </a:r>
          </a:p>
          <a:p>
            <a:r>
              <a:rPr lang="en-US" sz="3200" dirty="0"/>
              <a:t>Practicing crop rotation and summer ploughings helps in reducing initial inoculum</a:t>
            </a:r>
          </a:p>
          <a:p>
            <a:r>
              <a:rPr lang="en-US" sz="3200" dirty="0"/>
              <a:t>Removal and destruction of diseased crop debris</a:t>
            </a:r>
          </a:p>
          <a:p>
            <a:r>
              <a:rPr lang="en-US" sz="3200" dirty="0"/>
              <a:t>Spray twice with carbendazim@0.1% at 20 days interval</a:t>
            </a:r>
          </a:p>
          <a:p>
            <a:r>
              <a:rPr lang="en-US" sz="3200" dirty="0"/>
              <a:t>Resistant variety: Florida Beauty. </a:t>
            </a:r>
          </a:p>
        </p:txBody>
      </p:sp>
    </p:spTree>
    <p:extLst>
      <p:ext uri="{BB962C8B-B14F-4D97-AF65-F5344CB8AC3E}">
        <p14:creationId xmlns:p14="http://schemas.microsoft.com/office/powerpoint/2010/main" val="395782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BRINJAL - Pallishree">
            <a:extLst>
              <a:ext uri="{FF2B5EF4-FFF2-40B4-BE49-F238E27FC236}">
                <a16:creationId xmlns:a16="http://schemas.microsoft.com/office/drawing/2014/main" id="{27036873-A6B9-4875-BF73-A24107CBF72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2" r="13242" b="6067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A7BC7D-6C64-403F-A1BD-15D24DC40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0" y="1122363"/>
            <a:ext cx="5516419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b="1" dirty="0"/>
              <a:t>Sclerotinia blight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5078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Causal organism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600" b="1" i="1" dirty="0"/>
              <a:t>Sclerotinia </a:t>
            </a:r>
            <a:r>
              <a:rPr lang="en-US" sz="3600" b="1" i="1" dirty="0" err="1"/>
              <a:t>sclerotiorum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55673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Symptom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White mold is easily identified by the characteristic </a:t>
            </a:r>
            <a:r>
              <a:rPr lang="en-US" sz="3200" b="1" dirty="0">
                <a:solidFill>
                  <a:srgbClr val="FF0000"/>
                </a:solidFill>
              </a:rPr>
              <a:t>white cottony mycelium </a:t>
            </a:r>
            <a:r>
              <a:rPr lang="en-US" sz="3200" dirty="0"/>
              <a:t>of the pathogen that grows on the surfaces of infected aerial tissues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At later stages, the cottony hyphae of the pathogen aggregate into (typically)</a:t>
            </a:r>
            <a:r>
              <a:rPr lang="en-US" sz="3200" b="1" dirty="0">
                <a:solidFill>
                  <a:srgbClr val="FF0000"/>
                </a:solidFill>
              </a:rPr>
              <a:t> pea-sized clumps </a:t>
            </a:r>
            <a:r>
              <a:rPr lang="en-US" sz="3200" dirty="0"/>
              <a:t>of mycelium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These clumps eventually mature into </a:t>
            </a:r>
            <a:r>
              <a:rPr lang="en-US" sz="3200" b="1" dirty="0"/>
              <a:t>hard black sclerotia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which are most commonly found on the outer surface of the diseased tissue, but sometimes inside of soft host tissues or cavities</a:t>
            </a:r>
          </a:p>
        </p:txBody>
      </p:sp>
    </p:spTree>
    <p:extLst>
      <p:ext uri="{BB962C8B-B14F-4D97-AF65-F5344CB8AC3E}">
        <p14:creationId xmlns:p14="http://schemas.microsoft.com/office/powerpoint/2010/main" val="3904691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Symptom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Ascospores of </a:t>
            </a:r>
            <a:r>
              <a:rPr lang="en-US" sz="3200" i="1" dirty="0"/>
              <a:t>Sclerotinia</a:t>
            </a:r>
            <a:r>
              <a:rPr lang="en-US" sz="3200" dirty="0"/>
              <a:t>  infect upper portions of plants to cause diseases such as </a:t>
            </a:r>
            <a:r>
              <a:rPr lang="en-US" sz="3200" b="1" dirty="0">
                <a:solidFill>
                  <a:srgbClr val="FF0000"/>
                </a:solidFill>
              </a:rPr>
              <a:t>flower blights, stem rots, fruit rots, and head blight</a:t>
            </a:r>
            <a:r>
              <a:rPr lang="en-US" sz="3200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Initially, lesions appear as water-soaked spots that expand irregularly and indeterminately.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As the lesions enlarge, affected stems may be girdled, which causes distal portions of the plant to </a:t>
            </a:r>
            <a:r>
              <a:rPr lang="en-US" sz="3200" b="1" dirty="0">
                <a:solidFill>
                  <a:srgbClr val="FF0000"/>
                </a:solidFill>
              </a:rPr>
              <a:t>wilt </a:t>
            </a:r>
            <a:r>
              <a:rPr lang="en-US" sz="3200" dirty="0"/>
              <a:t>and then become necrotic</a:t>
            </a:r>
          </a:p>
        </p:txBody>
      </p:sp>
    </p:spTree>
    <p:extLst>
      <p:ext uri="{BB962C8B-B14F-4D97-AF65-F5344CB8AC3E}">
        <p14:creationId xmlns:p14="http://schemas.microsoft.com/office/powerpoint/2010/main" val="500639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entoweb.okstate.edu/ddd/IMAGES/Sclerotinia.jpg">
            <a:extLst>
              <a:ext uri="{FF2B5EF4-FFF2-40B4-BE49-F238E27FC236}">
                <a16:creationId xmlns:a16="http://schemas.microsoft.com/office/drawing/2014/main" id="{3A976D2B-3071-4FFA-B19E-FE020BBC91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6" r="27143" b="14841"/>
          <a:stretch/>
        </p:blipFill>
        <p:spPr bwMode="auto">
          <a:xfrm>
            <a:off x="6439581" y="299905"/>
            <a:ext cx="5249182" cy="625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TNAU Agritech Portal :: Crop Protection">
            <a:extLst>
              <a:ext uri="{FF2B5EF4-FFF2-40B4-BE49-F238E27FC236}">
                <a16:creationId xmlns:a16="http://schemas.microsoft.com/office/drawing/2014/main" id="{2DE74A25-A93F-419E-8F84-5C5AC117F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13" y="0"/>
            <a:ext cx="51301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6191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Etiology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200" dirty="0"/>
              <a:t>Mycelium – Septate, branched and hyaline</a:t>
            </a:r>
          </a:p>
          <a:p>
            <a:r>
              <a:rPr lang="en-US" sz="3200" dirty="0"/>
              <a:t>Colony – White</a:t>
            </a:r>
          </a:p>
          <a:p>
            <a:r>
              <a:rPr lang="en-US" sz="3200" dirty="0"/>
              <a:t>Sclerotia – Black, sclerotia give rise to a fruiting body which produces </a:t>
            </a:r>
            <a:r>
              <a:rPr lang="en-US" sz="3200" b="1" dirty="0"/>
              <a:t>Ascospore</a:t>
            </a:r>
          </a:p>
          <a:p>
            <a:endParaRPr lang="en-US" sz="3200" dirty="0"/>
          </a:p>
        </p:txBody>
      </p:sp>
      <p:pic>
        <p:nvPicPr>
          <p:cNvPr id="1028" name="Picture 4" descr="Fig. 1. The colony colors of Sclerotinia sclerotiorum isolates on PDA media, 3 weeks after culturing.(A) beige Pigmentation; (B) brown pigmentation; (c) no pigmentation (white).">
            <a:extLst>
              <a:ext uri="{FF2B5EF4-FFF2-40B4-BE49-F238E27FC236}">
                <a16:creationId xmlns:a16="http://schemas.microsoft.com/office/drawing/2014/main" id="{5A18526D-79B2-4D2D-A917-14421B3AE9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62" b="9842"/>
          <a:stretch/>
        </p:blipFill>
        <p:spPr bwMode="auto">
          <a:xfrm>
            <a:off x="9354004" y="3889828"/>
            <a:ext cx="2837996" cy="269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615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8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9CAF4F6-DFD6-43C1-9569-618C231B4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Contents</a:t>
            </a:r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1FCB64DF-2E91-4735-B4A9-AD630F304D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2664345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85520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Disease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11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www.apsnet.org/edcenter/disandpath/fungalasco/pdlessons/Article%20Images/whiteMolddiscycle.jpg">
            <a:extLst>
              <a:ext uri="{FF2B5EF4-FFF2-40B4-BE49-F238E27FC236}">
                <a16:creationId xmlns:a16="http://schemas.microsoft.com/office/drawing/2014/main" id="{35872A56-15D0-448A-B357-990D3A462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9" y="11430"/>
            <a:ext cx="10406743" cy="673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0B3AB3-FB11-4AAF-9CDE-E142853B8E76}"/>
              </a:ext>
            </a:extLst>
          </p:cNvPr>
          <p:cNvSpPr txBox="1"/>
          <p:nvPr/>
        </p:nvSpPr>
        <p:spPr>
          <a:xfrm>
            <a:off x="108856" y="1020017"/>
            <a:ext cx="3091542" cy="7078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Pathogen survive in soil, crop debris as Sclerotia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6DC28C-E691-49AC-B8B2-79ABB871DFA6}"/>
              </a:ext>
            </a:extLst>
          </p:cNvPr>
          <p:cNvSpPr txBox="1"/>
          <p:nvPr/>
        </p:nvSpPr>
        <p:spPr>
          <a:xfrm>
            <a:off x="2249713" y="114708"/>
            <a:ext cx="3251200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Germination of Sclerotia and production of Ascospore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A6C714-2E0F-404E-A554-C529447D7334}"/>
              </a:ext>
            </a:extLst>
          </p:cNvPr>
          <p:cNvSpPr txBox="1"/>
          <p:nvPr/>
        </p:nvSpPr>
        <p:spPr>
          <a:xfrm>
            <a:off x="8411029" y="5604870"/>
            <a:ext cx="3251200" cy="40011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Symptom development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81538D-68BD-43C3-AFD5-0483A2694091}"/>
              </a:ext>
            </a:extLst>
          </p:cNvPr>
          <p:cNvSpPr txBox="1"/>
          <p:nvPr/>
        </p:nvSpPr>
        <p:spPr>
          <a:xfrm>
            <a:off x="4405084" y="3821270"/>
            <a:ext cx="2286001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Infection in Plant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9E454D-DB6C-4D4A-8952-CCB6291825D3}"/>
              </a:ext>
            </a:extLst>
          </p:cNvPr>
          <p:cNvSpPr txBox="1"/>
          <p:nvPr/>
        </p:nvSpPr>
        <p:spPr>
          <a:xfrm>
            <a:off x="595086" y="5250927"/>
            <a:ext cx="1654627" cy="70788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Sclerotia production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918116-8CC6-4243-A914-DFA2F442FE4C}"/>
              </a:ext>
            </a:extLst>
          </p:cNvPr>
          <p:cNvSpPr txBox="1"/>
          <p:nvPr/>
        </p:nvSpPr>
        <p:spPr>
          <a:xfrm>
            <a:off x="9180283" y="681981"/>
            <a:ext cx="2256972" cy="70788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Ascospore infect </a:t>
            </a:r>
          </a:p>
          <a:p>
            <a:pPr algn="ctr"/>
            <a:r>
              <a:rPr lang="en-US" sz="2000" b="1" dirty="0"/>
              <a:t>aerial parts</a:t>
            </a:r>
          </a:p>
        </p:txBody>
      </p:sp>
    </p:spTree>
    <p:extLst>
      <p:ext uri="{BB962C8B-B14F-4D97-AF65-F5344CB8AC3E}">
        <p14:creationId xmlns:p14="http://schemas.microsoft.com/office/powerpoint/2010/main" val="37957557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Epidemiology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/>
          <a:lstStyle/>
          <a:p>
            <a:r>
              <a:rPr lang="en-US" dirty="0"/>
              <a:t>High soil moisture and soil temperature</a:t>
            </a:r>
          </a:p>
          <a:p>
            <a:r>
              <a:rPr lang="en-US" dirty="0"/>
              <a:t>High relative humidity and warm weather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980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734800" cy="5515429"/>
          </a:xfrm>
        </p:spPr>
        <p:txBody>
          <a:bodyPr>
            <a:normAutofit/>
          </a:bodyPr>
          <a:lstStyle/>
          <a:p>
            <a:r>
              <a:rPr lang="en-US" sz="3200" dirty="0"/>
              <a:t>Selection of healthy seeds</a:t>
            </a:r>
          </a:p>
          <a:p>
            <a:r>
              <a:rPr lang="en-US" sz="3200" dirty="0"/>
              <a:t>Crop rotation</a:t>
            </a:r>
          </a:p>
          <a:p>
            <a:r>
              <a:rPr lang="en-US" sz="3200" dirty="0"/>
              <a:t>Field sanitation by collection and destruction of infected plants and debris</a:t>
            </a:r>
          </a:p>
          <a:p>
            <a:r>
              <a:rPr lang="en-US" sz="3200" dirty="0"/>
              <a:t>Providing good drainage</a:t>
            </a:r>
          </a:p>
          <a:p>
            <a:r>
              <a:rPr lang="en-US" sz="3200" dirty="0"/>
              <a:t>Drenching bases of infected plants with Bordeaux mixture 1%</a:t>
            </a:r>
          </a:p>
          <a:p>
            <a:r>
              <a:rPr lang="en-US" sz="3200" dirty="0"/>
              <a:t>Spraying </a:t>
            </a:r>
            <a:r>
              <a:rPr lang="en-US" sz="3200" dirty="0" err="1"/>
              <a:t>Carbendazinm</a:t>
            </a:r>
            <a:r>
              <a:rPr lang="en-US" sz="3200" dirty="0"/>
              <a:t> 1% on infected and surrounding healthy plants</a:t>
            </a:r>
          </a:p>
          <a:p>
            <a:r>
              <a:rPr lang="en-US" sz="3200" dirty="0"/>
              <a:t>Biocontrol with </a:t>
            </a:r>
            <a:r>
              <a:rPr lang="en-US" sz="3200" i="1" dirty="0" err="1"/>
              <a:t>Trchoderma</a:t>
            </a:r>
            <a:r>
              <a:rPr lang="en-US" sz="3200" i="1" dirty="0"/>
              <a:t> </a:t>
            </a:r>
            <a:r>
              <a:rPr lang="en-US" sz="3200" i="1" dirty="0" err="1"/>
              <a:t>viride</a:t>
            </a:r>
            <a:r>
              <a:rPr lang="en-US" sz="3200" dirty="0"/>
              <a:t> </a:t>
            </a:r>
          </a:p>
          <a:p>
            <a:r>
              <a:rPr lang="en-US" sz="3200" dirty="0"/>
              <a:t>Application of neem cake </a:t>
            </a:r>
          </a:p>
        </p:txBody>
      </p:sp>
    </p:spTree>
    <p:extLst>
      <p:ext uri="{BB962C8B-B14F-4D97-AF65-F5344CB8AC3E}">
        <p14:creationId xmlns:p14="http://schemas.microsoft.com/office/powerpoint/2010/main" val="38550915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BRINJAL - Pallishree">
            <a:extLst>
              <a:ext uri="{FF2B5EF4-FFF2-40B4-BE49-F238E27FC236}">
                <a16:creationId xmlns:a16="http://schemas.microsoft.com/office/drawing/2014/main" id="{27036873-A6B9-4875-BF73-A24107CBF72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2" r="13242" b="6067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A7BC7D-6C64-403F-A1BD-15D24DC40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0" y="1122363"/>
            <a:ext cx="5516419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b="1" dirty="0"/>
              <a:t>Wilt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2602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Causal organism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4000" b="1" i="1" dirty="0"/>
              <a:t>Ralstonia solanacearum </a:t>
            </a:r>
            <a:r>
              <a:rPr lang="en-US" sz="4000" b="1" dirty="0"/>
              <a:t>(Race 1)</a:t>
            </a:r>
            <a:r>
              <a:rPr lang="en-US" sz="4000" dirty="0"/>
              <a:t> </a:t>
            </a:r>
            <a:br>
              <a:rPr lang="en-US" sz="4000" dirty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711437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Symptom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734800" cy="5725886"/>
          </a:xfrm>
        </p:spPr>
        <p:txBody>
          <a:bodyPr>
            <a:normAutofit/>
          </a:bodyPr>
          <a:lstStyle/>
          <a:p>
            <a:r>
              <a:rPr lang="en-US" sz="3600" dirty="0"/>
              <a:t>Sudden wilting and death of infected plants</a:t>
            </a:r>
          </a:p>
          <a:p>
            <a:endParaRPr lang="en-US" sz="3600" dirty="0"/>
          </a:p>
          <a:p>
            <a:r>
              <a:rPr lang="en-US" sz="3600" dirty="0"/>
              <a:t>The petioles of older leaves droop down and the leaves show epinasty symptoms accompanied by yellowing and stunting of whole plant.</a:t>
            </a:r>
          </a:p>
          <a:p>
            <a:endParaRPr lang="en-US" sz="3600" dirty="0"/>
          </a:p>
          <a:p>
            <a:r>
              <a:rPr lang="en-US" sz="3600" dirty="0"/>
              <a:t>Typical browning of vascular tissues of roots and stems can be seen From </a:t>
            </a:r>
            <a:r>
              <a:rPr lang="en-US" sz="3600" b="1" dirty="0">
                <a:solidFill>
                  <a:srgbClr val="FF0000"/>
                </a:solidFill>
              </a:rPr>
              <a:t>cross sections </a:t>
            </a:r>
            <a:r>
              <a:rPr lang="en-US" sz="3600" dirty="0"/>
              <a:t>of infected plants whitish bacterial ooze comes out </a:t>
            </a:r>
          </a:p>
        </p:txBody>
      </p:sp>
    </p:spTree>
    <p:extLst>
      <p:ext uri="{BB962C8B-B14F-4D97-AF65-F5344CB8AC3E}">
        <p14:creationId xmlns:p14="http://schemas.microsoft.com/office/powerpoint/2010/main" val="28057904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iagnose Bacterial Wilt disease through ooze test - YouTube">
            <a:extLst>
              <a:ext uri="{FF2B5EF4-FFF2-40B4-BE49-F238E27FC236}">
                <a16:creationId xmlns:a16="http://schemas.microsoft.com/office/drawing/2014/main" id="{951B1A39-7177-4915-89FD-30D6C86B0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2952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NAU Agritech Portal :: Crop Protection">
            <a:extLst>
              <a:ext uri="{FF2B5EF4-FFF2-40B4-BE49-F238E27FC236}">
                <a16:creationId xmlns:a16="http://schemas.microsoft.com/office/drawing/2014/main" id="{7BEEB6E6-FEAB-4330-955C-56B8B3ECC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743" y="219415"/>
            <a:ext cx="9666514" cy="641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5519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Etiology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DCB33E1-B878-4BD3-B4B8-51443EC8A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600" dirty="0"/>
              <a:t>Gram stain – Negative</a:t>
            </a:r>
          </a:p>
          <a:p>
            <a:r>
              <a:rPr lang="en-US" sz="3600" dirty="0"/>
              <a:t>Cell shape – Rod </a:t>
            </a:r>
          </a:p>
          <a:p>
            <a:r>
              <a:rPr lang="en-US" sz="3600" dirty="0"/>
              <a:t>Flagella – </a:t>
            </a:r>
            <a:r>
              <a:rPr lang="en-US" sz="3600" dirty="0" err="1"/>
              <a:t>Monotrichous</a:t>
            </a:r>
            <a:endParaRPr lang="en-US" sz="3600" dirty="0"/>
          </a:p>
          <a:p>
            <a:r>
              <a:rPr lang="en-US" sz="3600" dirty="0"/>
              <a:t>Colony – Mucoid, pink center in CPG-TTC media</a:t>
            </a:r>
          </a:p>
          <a:p>
            <a:endParaRPr lang="en-US" sz="3600" dirty="0"/>
          </a:p>
        </p:txBody>
      </p:sp>
      <p:pic>
        <p:nvPicPr>
          <p:cNvPr id="5" name="Picture 2" descr="Ralstonia solanacearum">
            <a:extLst>
              <a:ext uri="{FF2B5EF4-FFF2-40B4-BE49-F238E27FC236}">
                <a16:creationId xmlns:a16="http://schemas.microsoft.com/office/drawing/2014/main" id="{6626B678-11C5-4449-9902-C0D13867B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179" y="4057649"/>
            <a:ext cx="3402307" cy="238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F0A375-F397-471A-BE51-96FBAD103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9046" y="0"/>
            <a:ext cx="3438525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56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BRINJAL - Pallishree">
            <a:extLst>
              <a:ext uri="{FF2B5EF4-FFF2-40B4-BE49-F238E27FC236}">
                <a16:creationId xmlns:a16="http://schemas.microsoft.com/office/drawing/2014/main" id="{27036873-A6B9-4875-BF73-A24107CBF72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2" r="13242" b="6067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A7BC7D-6C64-403F-A1BD-15D24DC40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0" y="1122363"/>
            <a:ext cx="5516419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b="1" dirty="0"/>
              <a:t>Phomopsis blight and Fruit rot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98765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Disease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200" b="1" i="1" dirty="0"/>
              <a:t>Primary</a:t>
            </a:r>
            <a:r>
              <a:rPr lang="en-US" sz="3200" dirty="0"/>
              <a:t>: The bacterium (cells) is both seed and soil borne in nature and overwinters in infected plant parts in soil, in wild host plants and weeds </a:t>
            </a:r>
          </a:p>
          <a:p>
            <a:endParaRPr lang="en-US" sz="3200" dirty="0"/>
          </a:p>
          <a:p>
            <a:r>
              <a:rPr lang="en-US" sz="3200" b="1" i="1" dirty="0"/>
              <a:t>Secondary</a:t>
            </a:r>
            <a:r>
              <a:rPr lang="en-US" sz="3200" dirty="0"/>
              <a:t>: Bacterial cells spread through irrigation water or infested soil and agricultural implements </a:t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707218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D88EE41-79E7-4525-90FD-25279A24D6F3}"/>
              </a:ext>
            </a:extLst>
          </p:cNvPr>
          <p:cNvSpPr txBox="1"/>
          <p:nvPr/>
        </p:nvSpPr>
        <p:spPr>
          <a:xfrm>
            <a:off x="203199" y="1566060"/>
            <a:ext cx="3091542" cy="7078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Pathogen survive in soil, seed, crop debris, weeds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4D46D5-8496-47FF-8AEF-ED106497260E}"/>
              </a:ext>
            </a:extLst>
          </p:cNvPr>
          <p:cNvSpPr txBox="1"/>
          <p:nvPr/>
        </p:nvSpPr>
        <p:spPr>
          <a:xfrm>
            <a:off x="4049485" y="341081"/>
            <a:ext cx="3251200" cy="70788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Infection in roots (wounds by Nematode)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25DE8F-308B-4329-84B4-7FAFB5B33A20}"/>
              </a:ext>
            </a:extLst>
          </p:cNvPr>
          <p:cNvSpPr txBox="1"/>
          <p:nvPr/>
        </p:nvSpPr>
        <p:spPr>
          <a:xfrm>
            <a:off x="8817429" y="2954213"/>
            <a:ext cx="3251200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Multiplication of Bacteria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635CB0-13FF-4BEB-8A4C-F0CA818EF1CB}"/>
              </a:ext>
            </a:extLst>
          </p:cNvPr>
          <p:cNvSpPr txBox="1"/>
          <p:nvPr/>
        </p:nvSpPr>
        <p:spPr>
          <a:xfrm>
            <a:off x="8817429" y="1020017"/>
            <a:ext cx="3251200" cy="40011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Symptom development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A3D29E-172E-43EB-B3BE-D3BB7FDCCD3E}"/>
              </a:ext>
            </a:extLst>
          </p:cNvPr>
          <p:cNvSpPr txBox="1"/>
          <p:nvPr/>
        </p:nvSpPr>
        <p:spPr>
          <a:xfrm>
            <a:off x="5566229" y="4953722"/>
            <a:ext cx="3251200" cy="707886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Pathogen spread by Water , intercultural operation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BBF9AE4-9187-47CE-BC3C-D16C16378084}"/>
              </a:ext>
            </a:extLst>
          </p:cNvPr>
          <p:cNvCxnSpPr/>
          <p:nvPr/>
        </p:nvCxnSpPr>
        <p:spPr>
          <a:xfrm flipV="1">
            <a:off x="2031999" y="525747"/>
            <a:ext cx="1654629" cy="49427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77B8C80-5714-4163-AC8A-261F8CDD2452}"/>
              </a:ext>
            </a:extLst>
          </p:cNvPr>
          <p:cNvCxnSpPr/>
          <p:nvPr/>
        </p:nvCxnSpPr>
        <p:spPr>
          <a:xfrm>
            <a:off x="7532913" y="525747"/>
            <a:ext cx="928915" cy="37413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51D47B2-B1A9-405C-BDE8-84589A22B222}"/>
              </a:ext>
            </a:extLst>
          </p:cNvPr>
          <p:cNvCxnSpPr/>
          <p:nvPr/>
        </p:nvCxnSpPr>
        <p:spPr>
          <a:xfrm>
            <a:off x="10443029" y="1647815"/>
            <a:ext cx="0" cy="996573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229DCB4-F097-4297-8685-9CBBC5CDCBF3}"/>
              </a:ext>
            </a:extLst>
          </p:cNvPr>
          <p:cNvCxnSpPr/>
          <p:nvPr/>
        </p:nvCxnSpPr>
        <p:spPr>
          <a:xfrm flipH="1">
            <a:off x="8940799" y="3588654"/>
            <a:ext cx="1233714" cy="105591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112EBE0-2B90-49AF-8365-D360B86C291C}"/>
              </a:ext>
            </a:extLst>
          </p:cNvPr>
          <p:cNvSpPr/>
          <p:nvPr/>
        </p:nvSpPr>
        <p:spPr>
          <a:xfrm>
            <a:off x="653142" y="2791039"/>
            <a:ext cx="4586513" cy="3147587"/>
          </a:xfrm>
          <a:custGeom>
            <a:avLst/>
            <a:gdLst>
              <a:gd name="connsiteX0" fmla="*/ 4610876 w 4610876"/>
              <a:gd name="connsiteY0" fmla="*/ 3309258 h 3572801"/>
              <a:gd name="connsiteX1" fmla="*/ 503333 w 4610876"/>
              <a:gd name="connsiteY1" fmla="*/ 3236686 h 3572801"/>
              <a:gd name="connsiteX2" fmla="*/ 67905 w 4610876"/>
              <a:gd name="connsiteY2" fmla="*/ 0 h 3572801"/>
              <a:gd name="connsiteX3" fmla="*/ 67905 w 4610876"/>
              <a:gd name="connsiteY3" fmla="*/ 0 h 357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0876" h="3572801">
                <a:moveTo>
                  <a:pt x="4610876" y="3309258"/>
                </a:moveTo>
                <a:cubicBezTo>
                  <a:pt x="2935685" y="3548743"/>
                  <a:pt x="1260495" y="3788229"/>
                  <a:pt x="503333" y="3236686"/>
                </a:cubicBezTo>
                <a:cubicBezTo>
                  <a:pt x="-253829" y="2685143"/>
                  <a:pt x="67905" y="0"/>
                  <a:pt x="67905" y="0"/>
                </a:cubicBezTo>
                <a:lnTo>
                  <a:pt x="67905" y="0"/>
                </a:lnTo>
              </a:path>
            </a:pathLst>
          </a:custGeom>
          <a:noFill/>
          <a:ln w="3810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772AED-E3DD-45AA-8B2A-384D10BD404D}"/>
              </a:ext>
            </a:extLst>
          </p:cNvPr>
          <p:cNvSpPr txBox="1"/>
          <p:nvPr/>
        </p:nvSpPr>
        <p:spPr>
          <a:xfrm>
            <a:off x="4241513" y="6255309"/>
            <a:ext cx="3708974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dobe Garamond Pro Bold" panose="02020702060506020403" pitchFamily="18" charset="0"/>
              </a:rPr>
              <a:t>Disease cycle wilt</a:t>
            </a:r>
          </a:p>
        </p:txBody>
      </p:sp>
      <p:sp>
        <p:nvSpPr>
          <p:cNvPr id="15" name="Speech Bubble: Rectangle 14">
            <a:extLst>
              <a:ext uri="{FF2B5EF4-FFF2-40B4-BE49-F238E27FC236}">
                <a16:creationId xmlns:a16="http://schemas.microsoft.com/office/drawing/2014/main" id="{2DC8868F-929C-4F1A-91B9-8360423572F6}"/>
              </a:ext>
            </a:extLst>
          </p:cNvPr>
          <p:cNvSpPr/>
          <p:nvPr/>
        </p:nvSpPr>
        <p:spPr>
          <a:xfrm>
            <a:off x="6571345" y="2068506"/>
            <a:ext cx="1574793" cy="841605"/>
          </a:xfrm>
          <a:prstGeom prst="wedgeRectCallout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Secondary cycle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5DFF95A-DE44-480A-8792-C84B32E1945D}"/>
              </a:ext>
            </a:extLst>
          </p:cNvPr>
          <p:cNvCxnSpPr>
            <a:cxnSpLocks/>
          </p:cNvCxnSpPr>
          <p:nvPr/>
        </p:nvCxnSpPr>
        <p:spPr>
          <a:xfrm flipH="1" flipV="1">
            <a:off x="5602513" y="1540093"/>
            <a:ext cx="174172" cy="310447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80747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Epidemiology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200" dirty="0"/>
              <a:t>Relatively high soil moisture and soil moderate temperature favor the disease development</a:t>
            </a:r>
          </a:p>
          <a:p>
            <a:endParaRPr lang="en-US" sz="3200" dirty="0"/>
          </a:p>
          <a:p>
            <a:r>
              <a:rPr lang="en-US" sz="3200" dirty="0"/>
              <a:t>Continuous cultivation of Solanaceous crops in the same field </a:t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927147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734800" cy="5515429"/>
          </a:xfrm>
        </p:spPr>
        <p:txBody>
          <a:bodyPr>
            <a:normAutofit/>
          </a:bodyPr>
          <a:lstStyle/>
          <a:p>
            <a:r>
              <a:rPr lang="en-US" sz="3600" dirty="0"/>
              <a:t>Growing resistant varieties like </a:t>
            </a:r>
            <a:r>
              <a:rPr lang="en-US" sz="3600" b="1" dirty="0"/>
              <a:t>Pant Samrat, </a:t>
            </a:r>
            <a:r>
              <a:rPr lang="en-US" sz="3600" dirty="0"/>
              <a:t>Arka Nidhi, Arka </a:t>
            </a:r>
            <a:r>
              <a:rPr lang="en-US" sz="3600" dirty="0" err="1"/>
              <a:t>Neelakantha</a:t>
            </a:r>
            <a:r>
              <a:rPr lang="en-US" sz="3600" dirty="0"/>
              <a:t>, Surya</a:t>
            </a:r>
          </a:p>
          <a:p>
            <a:r>
              <a:rPr lang="en-US" sz="3600" dirty="0"/>
              <a:t>Crop rotation with non Solanaceous hosts</a:t>
            </a:r>
          </a:p>
          <a:p>
            <a:r>
              <a:rPr lang="en-US" sz="3600" dirty="0"/>
              <a:t>Green manuring with </a:t>
            </a:r>
            <a:r>
              <a:rPr lang="en-US" sz="3600" b="1" i="1" dirty="0"/>
              <a:t>Brassica </a:t>
            </a:r>
            <a:r>
              <a:rPr lang="en-US" sz="3600" dirty="0"/>
              <a:t>species (</a:t>
            </a:r>
            <a:r>
              <a:rPr lang="en-US" sz="3600" dirty="0" err="1"/>
              <a:t>Biofumigation</a:t>
            </a:r>
            <a:r>
              <a:rPr lang="en-US" sz="3600" dirty="0"/>
              <a:t>)</a:t>
            </a:r>
          </a:p>
          <a:p>
            <a:r>
              <a:rPr lang="en-US" sz="3600" dirty="0"/>
              <a:t>Soil solarization with a transparent polyethylene sheet (125 µm thick) for 8-10 weeks during March-June in nurseries</a:t>
            </a:r>
          </a:p>
          <a:p>
            <a:r>
              <a:rPr lang="en-US" sz="3600" dirty="0"/>
              <a:t>Biological control with </a:t>
            </a:r>
            <a:r>
              <a:rPr lang="en-US" sz="3600" i="1" dirty="0"/>
              <a:t>Pseudomonas fluorescens, P. </a:t>
            </a:r>
            <a:r>
              <a:rPr lang="en-US" sz="3600" i="1" dirty="0" err="1"/>
              <a:t>cepaciae</a:t>
            </a:r>
            <a:r>
              <a:rPr lang="en-US" sz="3600" i="1" dirty="0"/>
              <a:t>, Bacillus sp. </a:t>
            </a:r>
            <a:br>
              <a:rPr lang="en-US" sz="3600" dirty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935375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5555856-9970-4BC3-9AA9-6A917F53A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421721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487851-BFAF-46D8-A1ED-50CAD6E46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A7BC7D-6C64-403F-A1BD-15D24DC40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662" y="4267832"/>
            <a:ext cx="4805996" cy="12971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000" b="1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Little leaf</a:t>
            </a:r>
          </a:p>
        </p:txBody>
      </p:sp>
      <p:sp>
        <p:nvSpPr>
          <p:cNvPr id="14" name="Freeform 50">
            <a:extLst>
              <a:ext uri="{FF2B5EF4-FFF2-40B4-BE49-F238E27FC236}">
                <a16:creationId xmlns:a16="http://schemas.microsoft.com/office/drawing/2014/main" id="{13722DD7-BA73-4776-93A3-94491FEF7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4"/>
                </a:gs>
                <a:gs pos="23000">
                  <a:schemeClr val="accent4"/>
                </a:gs>
                <a:gs pos="83000">
                  <a:schemeClr val="accent2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Leaf">
            <a:extLst>
              <a:ext uri="{FF2B5EF4-FFF2-40B4-BE49-F238E27FC236}">
                <a16:creationId xmlns:a16="http://schemas.microsoft.com/office/drawing/2014/main" id="{8AB449D6-D58C-4E48-9ECB-BE1F6B2D74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915745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Causal organism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4000" b="1" dirty="0"/>
              <a:t>Phytoplasma</a:t>
            </a:r>
            <a:r>
              <a:rPr lang="en-US" sz="4000" dirty="0"/>
              <a:t> </a:t>
            </a:r>
            <a:br>
              <a:rPr lang="en-US" sz="4000" dirty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961619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Symptom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11200"/>
            <a:ext cx="11125200" cy="593634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3600" dirty="0"/>
              <a:t>Infection is initially observed in one branch and later the entire plant shows symptoms</a:t>
            </a:r>
          </a:p>
          <a:p>
            <a:pPr>
              <a:lnSpc>
                <a:spcPct val="150000"/>
              </a:lnSpc>
            </a:pPr>
            <a:r>
              <a:rPr lang="en-US" sz="3600" b="1" dirty="0">
                <a:solidFill>
                  <a:srgbClr val="FF0000"/>
                </a:solidFill>
              </a:rPr>
              <a:t>Reduction in size</a:t>
            </a:r>
            <a:r>
              <a:rPr lang="en-US" sz="3600" dirty="0"/>
              <a:t> of newly formed leaves, internodes and petioles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Numbers of Axillary buds </a:t>
            </a:r>
            <a:r>
              <a:rPr lang="en-US" sz="3600" b="1" dirty="0">
                <a:solidFill>
                  <a:srgbClr val="FF0000"/>
                </a:solidFill>
              </a:rPr>
              <a:t>get increased </a:t>
            </a:r>
            <a:r>
              <a:rPr lang="en-US" sz="3600" dirty="0"/>
              <a:t>but their petioles and leaves also remain shortened giving the plant a bushy appearance </a:t>
            </a:r>
          </a:p>
        </p:txBody>
      </p:sp>
    </p:spTree>
    <p:extLst>
      <p:ext uri="{BB962C8B-B14F-4D97-AF65-F5344CB8AC3E}">
        <p14:creationId xmlns:p14="http://schemas.microsoft.com/office/powerpoint/2010/main" val="1577090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Symptom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/>
              <a:t>Mostly there is </a:t>
            </a:r>
            <a:r>
              <a:rPr lang="en-US" sz="3600" b="1" dirty="0">
                <a:solidFill>
                  <a:srgbClr val="FF0000"/>
                </a:solidFill>
              </a:rPr>
              <a:t>no flowering </a:t>
            </a:r>
            <a:r>
              <a:rPr lang="en-US" sz="3600" dirty="0"/>
              <a:t>but if flowers are formed they remain green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Fruiting is rare, if any fruit is formed, it becomes hard, tough and fails to mature. 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Young fruit turns necrotic, get mummified and cling to the plant </a:t>
            </a:r>
          </a:p>
        </p:txBody>
      </p:sp>
    </p:spTree>
    <p:extLst>
      <p:ext uri="{BB962C8B-B14F-4D97-AF65-F5344CB8AC3E}">
        <p14:creationId xmlns:p14="http://schemas.microsoft.com/office/powerpoint/2010/main" val="13068469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nformation about Littleleaf disease and its precaution">
            <a:extLst>
              <a:ext uri="{FF2B5EF4-FFF2-40B4-BE49-F238E27FC236}">
                <a16:creationId xmlns:a16="http://schemas.microsoft.com/office/drawing/2014/main" id="{67DAD420-4817-4C65-9B6D-C24385DBC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86" y="1199696"/>
            <a:ext cx="762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rinjal - Pesticides for Vegetables - Buy Pesticides Online - Chemical">
            <a:extLst>
              <a:ext uri="{FF2B5EF4-FFF2-40B4-BE49-F238E27FC236}">
                <a16:creationId xmlns:a16="http://schemas.microsoft.com/office/drawing/2014/main" id="{45A42FAC-5161-48F0-8C2C-3962EE0EB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886" y="606878"/>
            <a:ext cx="4995636" cy="499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7723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Etiology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Obligate bacterial </a:t>
            </a:r>
            <a:r>
              <a:rPr lang="en-US" sz="3200" dirty="0">
                <a:hlinkClick r:id="rId2" tooltip="Parasitism"/>
              </a:rPr>
              <a:t>parasites</a:t>
            </a:r>
            <a:r>
              <a:rPr lang="en-US" sz="3200" dirty="0"/>
              <a:t> of plant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Restricted to  </a:t>
            </a:r>
            <a:r>
              <a:rPr lang="en-US" sz="3200" dirty="0">
                <a:hlinkClick r:id="rId3" tooltip="Phloem"/>
              </a:rPr>
              <a:t>phloem</a:t>
            </a:r>
            <a:r>
              <a:rPr lang="en-US" sz="3200" dirty="0"/>
              <a:t> tissue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plant-to-plant transmission by </a:t>
            </a:r>
            <a:r>
              <a:rPr lang="en-US" sz="3200" dirty="0">
                <a:hlinkClick r:id="rId4" tooltip="Insect"/>
              </a:rPr>
              <a:t>insect</a:t>
            </a:r>
            <a:r>
              <a:rPr lang="en-US" sz="3200" dirty="0"/>
              <a:t> </a:t>
            </a:r>
            <a:r>
              <a:rPr lang="en-US" sz="3200" dirty="0">
                <a:hlinkClick r:id="rId5" tooltip="Vector (epidemiology)"/>
              </a:rPr>
              <a:t>vectors</a:t>
            </a:r>
            <a:r>
              <a:rPr lang="en-US" sz="3200" dirty="0"/>
              <a:t> (Leaf hopper)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Triple layer cell membrane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No cell wall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Shapeless (Joker of biology)</a:t>
            </a:r>
          </a:p>
        </p:txBody>
      </p:sp>
    </p:spTree>
    <p:extLst>
      <p:ext uri="{BB962C8B-B14F-4D97-AF65-F5344CB8AC3E}">
        <p14:creationId xmlns:p14="http://schemas.microsoft.com/office/powerpoint/2010/main" val="3812667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Causal organism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4000" i="1" dirty="0"/>
              <a:t>Phomopsis </a:t>
            </a:r>
            <a:r>
              <a:rPr lang="en-US" sz="4000" i="1" dirty="0" err="1"/>
              <a:t>vexans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591724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Disease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600" b="1" i="1" dirty="0"/>
              <a:t>Primary</a:t>
            </a:r>
            <a:r>
              <a:rPr lang="en-US" sz="3600" dirty="0"/>
              <a:t>: The pathogen survives in collateral weed hosts like </a:t>
            </a:r>
            <a:r>
              <a:rPr lang="en-US" sz="3600" b="1" i="1" dirty="0"/>
              <a:t>Datura </a:t>
            </a:r>
            <a:r>
              <a:rPr lang="en-US" sz="3600" b="1" i="1" dirty="0" err="1"/>
              <a:t>fastuosa</a:t>
            </a:r>
            <a:r>
              <a:rPr lang="en-US" sz="3600" b="1" i="1" dirty="0"/>
              <a:t>, D. stramonium, </a:t>
            </a:r>
            <a:r>
              <a:rPr lang="en-US" sz="3600" b="1" i="1" dirty="0" err="1"/>
              <a:t>Catheranthus</a:t>
            </a:r>
            <a:r>
              <a:rPr lang="en-US" sz="3600" b="1" i="1" dirty="0"/>
              <a:t> roseus, Argemone Mexicana</a:t>
            </a:r>
          </a:p>
          <a:p>
            <a:endParaRPr lang="en-US" sz="3600" dirty="0"/>
          </a:p>
          <a:p>
            <a:r>
              <a:rPr lang="en-US" sz="3600" b="1" i="1" dirty="0"/>
              <a:t>Secondary</a:t>
            </a:r>
            <a:r>
              <a:rPr lang="en-US" sz="3600" dirty="0"/>
              <a:t>: Leaf hopper - </a:t>
            </a:r>
            <a:r>
              <a:rPr lang="en-US" sz="3600" b="1" i="1" dirty="0" err="1">
                <a:solidFill>
                  <a:srgbClr val="FF0000"/>
                </a:solidFill>
              </a:rPr>
              <a:t>Hishimonas</a:t>
            </a:r>
            <a:r>
              <a:rPr lang="en-US" sz="3600" b="1" i="1" dirty="0">
                <a:solidFill>
                  <a:srgbClr val="FF0000"/>
                </a:solidFill>
              </a:rPr>
              <a:t> </a:t>
            </a:r>
            <a:r>
              <a:rPr lang="en-US" sz="3600" b="1" i="1" dirty="0" err="1">
                <a:solidFill>
                  <a:srgbClr val="FF0000"/>
                </a:solidFill>
              </a:rPr>
              <a:t>phycitis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br>
              <a:rPr lang="en-US" sz="3600" dirty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586216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26">
            <a:extLst>
              <a:ext uri="{FF2B5EF4-FFF2-40B4-BE49-F238E27FC236}">
                <a16:creationId xmlns:a16="http://schemas.microsoft.com/office/drawing/2014/main" id="{77C4F56D-EEDB-4322-B460-E6A50F724AF6}"/>
              </a:ext>
            </a:extLst>
          </p:cNvPr>
          <p:cNvSpPr txBox="1"/>
          <p:nvPr/>
        </p:nvSpPr>
        <p:spPr>
          <a:xfrm>
            <a:off x="103032" y="1389897"/>
            <a:ext cx="3091542" cy="10156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Phytoplasma survive in Infected leafhopper and weed host</a:t>
            </a:r>
          </a:p>
        </p:txBody>
      </p:sp>
      <p:sp>
        <p:nvSpPr>
          <p:cNvPr id="16" name="TextBox 27">
            <a:extLst>
              <a:ext uri="{FF2B5EF4-FFF2-40B4-BE49-F238E27FC236}">
                <a16:creationId xmlns:a16="http://schemas.microsoft.com/office/drawing/2014/main" id="{27545BE9-5A82-4663-B205-72C8CDD658A7}"/>
              </a:ext>
            </a:extLst>
          </p:cNvPr>
          <p:cNvSpPr txBox="1"/>
          <p:nvPr/>
        </p:nvSpPr>
        <p:spPr>
          <a:xfrm>
            <a:off x="4031570" y="135154"/>
            <a:ext cx="3251200" cy="70788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Infected Insect feed on healthy Plants</a:t>
            </a:r>
          </a:p>
        </p:txBody>
      </p:sp>
      <p:sp>
        <p:nvSpPr>
          <p:cNvPr id="17" name="TextBox 28">
            <a:extLst>
              <a:ext uri="{FF2B5EF4-FFF2-40B4-BE49-F238E27FC236}">
                <a16:creationId xmlns:a16="http://schemas.microsoft.com/office/drawing/2014/main" id="{DADEDDF1-156E-484E-8D99-E90EB187A971}"/>
              </a:ext>
            </a:extLst>
          </p:cNvPr>
          <p:cNvSpPr txBox="1"/>
          <p:nvPr/>
        </p:nvSpPr>
        <p:spPr>
          <a:xfrm>
            <a:off x="9466946" y="3026604"/>
            <a:ext cx="1784151" cy="7078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Symptom development</a:t>
            </a:r>
          </a:p>
        </p:txBody>
      </p:sp>
      <p:sp>
        <p:nvSpPr>
          <p:cNvPr id="18" name="TextBox 29">
            <a:extLst>
              <a:ext uri="{FF2B5EF4-FFF2-40B4-BE49-F238E27FC236}">
                <a16:creationId xmlns:a16="http://schemas.microsoft.com/office/drawing/2014/main" id="{49FF1BFB-2858-488E-AA9F-79150356C07B}"/>
              </a:ext>
            </a:extLst>
          </p:cNvPr>
          <p:cNvSpPr txBox="1"/>
          <p:nvPr/>
        </p:nvSpPr>
        <p:spPr>
          <a:xfrm>
            <a:off x="8729384" y="988828"/>
            <a:ext cx="3251200" cy="101566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Multiplication &amp; systemic movement of Phytoplasma in Plants</a:t>
            </a:r>
          </a:p>
        </p:txBody>
      </p:sp>
      <p:sp>
        <p:nvSpPr>
          <p:cNvPr id="19" name="TextBox 30">
            <a:extLst>
              <a:ext uri="{FF2B5EF4-FFF2-40B4-BE49-F238E27FC236}">
                <a16:creationId xmlns:a16="http://schemas.microsoft.com/office/drawing/2014/main" id="{35432769-8E7C-470E-8B0C-1698C050ED7C}"/>
              </a:ext>
            </a:extLst>
          </p:cNvPr>
          <p:cNvSpPr txBox="1"/>
          <p:nvPr/>
        </p:nvSpPr>
        <p:spPr>
          <a:xfrm>
            <a:off x="958113" y="3609800"/>
            <a:ext cx="3251200" cy="707886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Infected Insect feed on collateral host</a:t>
            </a:r>
          </a:p>
        </p:txBody>
      </p:sp>
      <p:sp>
        <p:nvSpPr>
          <p:cNvPr id="20" name="TextBox 31">
            <a:extLst>
              <a:ext uri="{FF2B5EF4-FFF2-40B4-BE49-F238E27FC236}">
                <a16:creationId xmlns:a16="http://schemas.microsoft.com/office/drawing/2014/main" id="{5AD90237-02A0-42E4-A6C1-5CAA3ABD350A}"/>
              </a:ext>
            </a:extLst>
          </p:cNvPr>
          <p:cNvSpPr txBox="1"/>
          <p:nvPr/>
        </p:nvSpPr>
        <p:spPr>
          <a:xfrm>
            <a:off x="5548314" y="5144879"/>
            <a:ext cx="3251200" cy="1015663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Healthy insect feed on infected plant and become Infected</a:t>
            </a:r>
          </a:p>
        </p:txBody>
      </p:sp>
      <p:sp>
        <p:nvSpPr>
          <p:cNvPr id="21" name="Speech Bubble: Rectangle 20">
            <a:extLst>
              <a:ext uri="{FF2B5EF4-FFF2-40B4-BE49-F238E27FC236}">
                <a16:creationId xmlns:a16="http://schemas.microsoft.com/office/drawing/2014/main" id="{046EB679-38F3-44E9-907D-903C2982EE45}"/>
              </a:ext>
            </a:extLst>
          </p:cNvPr>
          <p:cNvSpPr/>
          <p:nvPr/>
        </p:nvSpPr>
        <p:spPr>
          <a:xfrm>
            <a:off x="6553430" y="2108241"/>
            <a:ext cx="1574793" cy="841605"/>
          </a:xfrm>
          <a:prstGeom prst="wedgeRectCallout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/>
              <a:t>Secondary cycle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A76CD13-AC1D-454F-8464-FD30B30BFDC4}"/>
              </a:ext>
            </a:extLst>
          </p:cNvPr>
          <p:cNvCxnSpPr>
            <a:cxnSpLocks/>
          </p:cNvCxnSpPr>
          <p:nvPr/>
        </p:nvCxnSpPr>
        <p:spPr>
          <a:xfrm flipV="1">
            <a:off x="2720435" y="565482"/>
            <a:ext cx="948278" cy="55531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9780C49-0046-4993-8BCC-0CFB0A01DB9A}"/>
              </a:ext>
            </a:extLst>
          </p:cNvPr>
          <p:cNvCxnSpPr/>
          <p:nvPr/>
        </p:nvCxnSpPr>
        <p:spPr>
          <a:xfrm>
            <a:off x="7514998" y="565482"/>
            <a:ext cx="928915" cy="37413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2D750C2-E9CE-4C69-A7ED-B9E6F313CD59}"/>
              </a:ext>
            </a:extLst>
          </p:cNvPr>
          <p:cNvCxnSpPr>
            <a:cxnSpLocks/>
          </p:cNvCxnSpPr>
          <p:nvPr/>
        </p:nvCxnSpPr>
        <p:spPr>
          <a:xfrm>
            <a:off x="10425114" y="2002910"/>
            <a:ext cx="0" cy="68121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787E63-E643-409E-9ED2-51058202228F}"/>
              </a:ext>
            </a:extLst>
          </p:cNvPr>
          <p:cNvCxnSpPr>
            <a:cxnSpLocks/>
          </p:cNvCxnSpPr>
          <p:nvPr/>
        </p:nvCxnSpPr>
        <p:spPr>
          <a:xfrm flipH="1">
            <a:off x="9141827" y="3943089"/>
            <a:ext cx="1150766" cy="156207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EEB15BA-F8DB-4EE2-9518-BC1B1E097288}"/>
              </a:ext>
            </a:extLst>
          </p:cNvPr>
          <p:cNvCxnSpPr>
            <a:cxnSpLocks/>
          </p:cNvCxnSpPr>
          <p:nvPr/>
        </p:nvCxnSpPr>
        <p:spPr>
          <a:xfrm flipH="1" flipV="1">
            <a:off x="3999309" y="4737681"/>
            <a:ext cx="1295004" cy="57894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080E694-7BBB-45B9-ACC9-4F90F1ACE064}"/>
              </a:ext>
            </a:extLst>
          </p:cNvPr>
          <p:cNvCxnSpPr>
            <a:cxnSpLocks/>
          </p:cNvCxnSpPr>
          <p:nvPr/>
        </p:nvCxnSpPr>
        <p:spPr>
          <a:xfrm flipH="1" flipV="1">
            <a:off x="1585912" y="2420076"/>
            <a:ext cx="713362" cy="90759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339B3FA-20AA-42EE-BEDA-07FC60D7B55E}"/>
              </a:ext>
            </a:extLst>
          </p:cNvPr>
          <p:cNvCxnSpPr>
            <a:cxnSpLocks/>
          </p:cNvCxnSpPr>
          <p:nvPr/>
        </p:nvCxnSpPr>
        <p:spPr>
          <a:xfrm flipH="1" flipV="1">
            <a:off x="5137201" y="2485724"/>
            <a:ext cx="403801" cy="107810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5D3907F-D570-4E21-9250-93310855DD4B}"/>
              </a:ext>
            </a:extLst>
          </p:cNvPr>
          <p:cNvSpPr/>
          <p:nvPr/>
        </p:nvSpPr>
        <p:spPr>
          <a:xfrm>
            <a:off x="610865" y="2405560"/>
            <a:ext cx="4610876" cy="3572801"/>
          </a:xfrm>
          <a:custGeom>
            <a:avLst/>
            <a:gdLst>
              <a:gd name="connsiteX0" fmla="*/ 4610876 w 4610876"/>
              <a:gd name="connsiteY0" fmla="*/ 3309258 h 3572801"/>
              <a:gd name="connsiteX1" fmla="*/ 503333 w 4610876"/>
              <a:gd name="connsiteY1" fmla="*/ 3236686 h 3572801"/>
              <a:gd name="connsiteX2" fmla="*/ 67905 w 4610876"/>
              <a:gd name="connsiteY2" fmla="*/ 0 h 3572801"/>
              <a:gd name="connsiteX3" fmla="*/ 67905 w 4610876"/>
              <a:gd name="connsiteY3" fmla="*/ 0 h 357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0876" h="3572801">
                <a:moveTo>
                  <a:pt x="4610876" y="3309258"/>
                </a:moveTo>
                <a:cubicBezTo>
                  <a:pt x="2935685" y="3548743"/>
                  <a:pt x="1260495" y="3788229"/>
                  <a:pt x="503333" y="3236686"/>
                </a:cubicBezTo>
                <a:cubicBezTo>
                  <a:pt x="-253829" y="2685143"/>
                  <a:pt x="67905" y="0"/>
                  <a:pt x="67905" y="0"/>
                </a:cubicBezTo>
                <a:lnTo>
                  <a:pt x="67905" y="0"/>
                </a:lnTo>
              </a:path>
            </a:pathLst>
          </a:custGeom>
          <a:noFill/>
          <a:ln w="762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 b="1"/>
          </a:p>
        </p:txBody>
      </p:sp>
      <p:sp>
        <p:nvSpPr>
          <p:cNvPr id="30" name="TextBox 41">
            <a:extLst>
              <a:ext uri="{FF2B5EF4-FFF2-40B4-BE49-F238E27FC236}">
                <a16:creationId xmlns:a16="http://schemas.microsoft.com/office/drawing/2014/main" id="{73979776-D08A-42A4-9A8E-E5AAA07EFB5E}"/>
              </a:ext>
            </a:extLst>
          </p:cNvPr>
          <p:cNvSpPr txBox="1"/>
          <p:nvPr/>
        </p:nvSpPr>
        <p:spPr>
          <a:xfrm>
            <a:off x="3784703" y="6295044"/>
            <a:ext cx="4343519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  <a:latin typeface="Adobe Garamond Pro Bold" panose="02020702060506020403" pitchFamily="18" charset="0"/>
              </a:rPr>
              <a:t>Disease cycle</a:t>
            </a:r>
          </a:p>
        </p:txBody>
      </p:sp>
      <p:pic>
        <p:nvPicPr>
          <p:cNvPr id="31" name="Graphic 42" descr="Plant">
            <a:extLst>
              <a:ext uri="{FF2B5EF4-FFF2-40B4-BE49-F238E27FC236}">
                <a16:creationId xmlns:a16="http://schemas.microsoft.com/office/drawing/2014/main" id="{D3BB68E2-5A96-4F7A-94F8-3F1F0265D7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456" y="39735"/>
            <a:ext cx="876893" cy="1413401"/>
          </a:xfrm>
          <a:prstGeom prst="rect">
            <a:avLst/>
          </a:prstGeom>
        </p:spPr>
      </p:pic>
      <p:pic>
        <p:nvPicPr>
          <p:cNvPr id="32" name="Graphic 43" descr="Plant">
            <a:extLst>
              <a:ext uri="{FF2B5EF4-FFF2-40B4-BE49-F238E27FC236}">
                <a16:creationId xmlns:a16="http://schemas.microsoft.com/office/drawing/2014/main" id="{25F2225C-A2C2-4018-8A3F-72042128E9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17420" y="865656"/>
            <a:ext cx="876893" cy="1413401"/>
          </a:xfrm>
          <a:prstGeom prst="rect">
            <a:avLst/>
          </a:prstGeom>
        </p:spPr>
      </p:pic>
      <p:pic>
        <p:nvPicPr>
          <p:cNvPr id="33" name="Graphic 44" descr="Plant">
            <a:extLst>
              <a:ext uri="{FF2B5EF4-FFF2-40B4-BE49-F238E27FC236}">
                <a16:creationId xmlns:a16="http://schemas.microsoft.com/office/drawing/2014/main" id="{CA271B84-BBA2-4C54-8DCB-ACE893203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9651" y="2405560"/>
            <a:ext cx="876893" cy="1413401"/>
          </a:xfrm>
          <a:prstGeom prst="rect">
            <a:avLst/>
          </a:prstGeom>
        </p:spPr>
      </p:pic>
      <p:pic>
        <p:nvPicPr>
          <p:cNvPr id="34" name="Graphic 45" descr="Plant">
            <a:extLst>
              <a:ext uri="{FF2B5EF4-FFF2-40B4-BE49-F238E27FC236}">
                <a16:creationId xmlns:a16="http://schemas.microsoft.com/office/drawing/2014/main" id="{928A0ECE-3D6E-4678-A694-60C65A2D27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54371" y="3786278"/>
            <a:ext cx="876893" cy="1413401"/>
          </a:xfrm>
          <a:prstGeom prst="rect">
            <a:avLst/>
          </a:prstGeom>
        </p:spPr>
      </p:pic>
      <p:pic>
        <p:nvPicPr>
          <p:cNvPr id="35" name="Graphic 46" descr="Beetle">
            <a:extLst>
              <a:ext uri="{FF2B5EF4-FFF2-40B4-BE49-F238E27FC236}">
                <a16:creationId xmlns:a16="http://schemas.microsoft.com/office/drawing/2014/main" id="{BEE7A45A-91FF-4778-8815-B3091F1652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82262" y="295637"/>
            <a:ext cx="1047936" cy="1047936"/>
          </a:xfrm>
          <a:prstGeom prst="rect">
            <a:avLst/>
          </a:prstGeom>
        </p:spPr>
      </p:pic>
      <p:pic>
        <p:nvPicPr>
          <p:cNvPr id="36" name="Graphic 47" descr="Beetle">
            <a:extLst>
              <a:ext uri="{FF2B5EF4-FFF2-40B4-BE49-F238E27FC236}">
                <a16:creationId xmlns:a16="http://schemas.microsoft.com/office/drawing/2014/main" id="{6794A1CA-8DF2-47A7-BE55-4654DBF9C0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4441260">
            <a:off x="8055404" y="3381374"/>
            <a:ext cx="1148187" cy="1148187"/>
          </a:xfrm>
          <a:prstGeom prst="rect">
            <a:avLst/>
          </a:prstGeom>
        </p:spPr>
      </p:pic>
      <p:pic>
        <p:nvPicPr>
          <p:cNvPr id="37" name="Graphic 48" descr="Beetle">
            <a:extLst>
              <a:ext uri="{FF2B5EF4-FFF2-40B4-BE49-F238E27FC236}">
                <a16:creationId xmlns:a16="http://schemas.microsoft.com/office/drawing/2014/main" id="{9A304266-59C1-42F3-8C79-5295E7B6FA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8470438">
            <a:off x="5337575" y="3558745"/>
            <a:ext cx="1047936" cy="1047936"/>
          </a:xfrm>
          <a:prstGeom prst="rect">
            <a:avLst/>
          </a:prstGeom>
        </p:spPr>
      </p:pic>
      <p:sp>
        <p:nvSpPr>
          <p:cNvPr id="38" name="Arrow: Right 37">
            <a:extLst>
              <a:ext uri="{FF2B5EF4-FFF2-40B4-BE49-F238E27FC236}">
                <a16:creationId xmlns:a16="http://schemas.microsoft.com/office/drawing/2014/main" id="{2A29AB15-8A13-4843-B5D1-FF404FD6B643}"/>
              </a:ext>
            </a:extLst>
          </p:cNvPr>
          <p:cNvSpPr/>
          <p:nvPr/>
        </p:nvSpPr>
        <p:spPr>
          <a:xfrm rot="8822199">
            <a:off x="7718522" y="4214944"/>
            <a:ext cx="403650" cy="22540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346D5689-EF33-4DC9-AB49-E22301B9CD7D}"/>
              </a:ext>
            </a:extLst>
          </p:cNvPr>
          <p:cNvSpPr/>
          <p:nvPr/>
        </p:nvSpPr>
        <p:spPr>
          <a:xfrm rot="12684445">
            <a:off x="6283489" y="4358241"/>
            <a:ext cx="403650" cy="22540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5342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Epidemiology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/>
          <a:lstStyle/>
          <a:p>
            <a:r>
              <a:rPr lang="en-US" dirty="0"/>
              <a:t>Presence of Phytoplasma</a:t>
            </a:r>
          </a:p>
          <a:p>
            <a:r>
              <a:rPr lang="en-US" dirty="0"/>
              <a:t>Abundance of insect</a:t>
            </a:r>
          </a:p>
          <a:p>
            <a:r>
              <a:rPr lang="en-US" dirty="0"/>
              <a:t>Cloudy days</a:t>
            </a:r>
          </a:p>
        </p:txBody>
      </p:sp>
    </p:spTree>
    <p:extLst>
      <p:ext uri="{BB962C8B-B14F-4D97-AF65-F5344CB8AC3E}">
        <p14:creationId xmlns:p14="http://schemas.microsoft.com/office/powerpoint/2010/main" val="28258662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200" dirty="0"/>
              <a:t>Tolerant variety: </a:t>
            </a:r>
            <a:r>
              <a:rPr lang="en-US" sz="3200" b="1" dirty="0" err="1"/>
              <a:t>Pusa</a:t>
            </a:r>
            <a:r>
              <a:rPr lang="en-US" sz="3200" b="1" dirty="0"/>
              <a:t> Purple Round, </a:t>
            </a:r>
            <a:r>
              <a:rPr lang="en-US" sz="3200" b="1" dirty="0" err="1"/>
              <a:t>Pusa</a:t>
            </a:r>
            <a:r>
              <a:rPr lang="en-US" sz="3200" b="1" dirty="0"/>
              <a:t> purple cluster </a:t>
            </a:r>
            <a:r>
              <a:rPr lang="en-US" sz="3200" dirty="0"/>
              <a:t>and </a:t>
            </a:r>
            <a:r>
              <a:rPr lang="en-US" sz="3200" b="1" dirty="0"/>
              <a:t>Arka </a:t>
            </a:r>
            <a:r>
              <a:rPr lang="en-US" sz="3200" b="1" dirty="0" err="1"/>
              <a:t>sheel</a:t>
            </a:r>
            <a:endParaRPr lang="en-US" sz="3200" b="1" dirty="0"/>
          </a:p>
          <a:p>
            <a:r>
              <a:rPr lang="en-US" sz="3200" dirty="0"/>
              <a:t>Destruction of affected plants</a:t>
            </a:r>
          </a:p>
          <a:p>
            <a:r>
              <a:rPr lang="en-US" sz="3200" dirty="0"/>
              <a:t>Eradication of Solanaceous weed hosts</a:t>
            </a:r>
          </a:p>
          <a:p>
            <a:r>
              <a:rPr lang="en-US" sz="3200" dirty="0"/>
              <a:t>Spray Imidacloprid  or Dimethoate 2 ml/l </a:t>
            </a:r>
          </a:p>
          <a:p>
            <a:r>
              <a:rPr lang="en-US" sz="3200" dirty="0"/>
              <a:t>Clean cultivation</a:t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534911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B5A8AFA4-5C32-4100-9C6D-839A47E15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6B5F253-7949-47C2-9DBD-1570ECDA2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6857998"/>
          </a:xfrm>
          <a:prstGeom prst="rect">
            <a:avLst/>
          </a:prstGeom>
          <a:solidFill>
            <a:schemeClr val="tx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Nematodes Could Be the Reason Garden Is Unproductive - Alabama Cooperative  Extension System">
            <a:extLst>
              <a:ext uri="{FF2B5EF4-FFF2-40B4-BE49-F238E27FC236}">
                <a16:creationId xmlns:a16="http://schemas.microsoft.com/office/drawing/2014/main" id="{33B396D0-A18C-44C7-8E57-63F02925B05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/>
        </p:blipFill>
        <p:spPr bwMode="auto">
          <a:xfrm>
            <a:off x="20" y="10"/>
            <a:ext cx="1219197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A7BC7D-6C64-403F-A1BD-15D24DC40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2993" y="450592"/>
            <a:ext cx="3669407" cy="108792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b="1" dirty="0">
                <a:latin typeface="Aharoni" panose="02010803020104030203" pitchFamily="2" charset="-79"/>
                <a:cs typeface="Aharoni" panose="02010803020104030203" pitchFamily="2" charset="-79"/>
              </a:rPr>
              <a:t>Root knot</a:t>
            </a:r>
          </a:p>
        </p:txBody>
      </p:sp>
    </p:spTree>
    <p:extLst>
      <p:ext uri="{BB962C8B-B14F-4D97-AF65-F5344CB8AC3E}">
        <p14:creationId xmlns:p14="http://schemas.microsoft.com/office/powerpoint/2010/main" val="32950774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Causal organism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600" b="1" i="1" dirty="0"/>
              <a:t>Meloidogyne incognita</a:t>
            </a:r>
            <a:r>
              <a:rPr lang="en-US" sz="3600" dirty="0"/>
              <a:t> </a:t>
            </a:r>
            <a:br>
              <a:rPr lang="en-US" sz="3600" dirty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56402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Symptom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734800" cy="55154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000" dirty="0"/>
              <a:t>Two symptom – </a:t>
            </a:r>
            <a:r>
              <a:rPr lang="en-US" sz="4000" b="1" dirty="0"/>
              <a:t>Above ground </a:t>
            </a:r>
            <a:r>
              <a:rPr lang="en-US" sz="4000" dirty="0"/>
              <a:t>and </a:t>
            </a:r>
            <a:r>
              <a:rPr lang="en-US" sz="4000" b="1" dirty="0"/>
              <a:t>below ground</a:t>
            </a:r>
          </a:p>
          <a:p>
            <a:pPr>
              <a:lnSpc>
                <a:spcPct val="100000"/>
              </a:lnSpc>
            </a:pPr>
            <a:r>
              <a:rPr lang="en-US" sz="4000" dirty="0"/>
              <a:t>Stunted plants, marginal necrosis and yellowing of leaves </a:t>
            </a:r>
          </a:p>
          <a:p>
            <a:pPr>
              <a:lnSpc>
                <a:spcPct val="100000"/>
              </a:lnSpc>
            </a:pPr>
            <a:r>
              <a:rPr lang="en-US" sz="4000" dirty="0"/>
              <a:t>Wilting of plants </a:t>
            </a:r>
          </a:p>
          <a:p>
            <a:pPr>
              <a:lnSpc>
                <a:spcPct val="100000"/>
              </a:lnSpc>
            </a:pPr>
            <a:r>
              <a:rPr lang="en-US" sz="4000" dirty="0"/>
              <a:t>Finally, Growth and yield of plants affected. </a:t>
            </a:r>
          </a:p>
          <a:p>
            <a:pPr>
              <a:lnSpc>
                <a:spcPct val="100000"/>
              </a:lnSpc>
            </a:pPr>
            <a:r>
              <a:rPr lang="en-US" sz="4000" dirty="0"/>
              <a:t>Infected plants in patches in the field </a:t>
            </a:r>
          </a:p>
        </p:txBody>
      </p:sp>
    </p:spTree>
    <p:extLst>
      <p:ext uri="{BB962C8B-B14F-4D97-AF65-F5344CB8AC3E}">
        <p14:creationId xmlns:p14="http://schemas.microsoft.com/office/powerpoint/2010/main" val="16014895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Symptom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Necrotic lesions</a:t>
            </a:r>
            <a:r>
              <a:rPr lang="en-US" sz="4000" dirty="0"/>
              <a:t> on the root surface. </a:t>
            </a:r>
          </a:p>
          <a:p>
            <a:r>
              <a:rPr lang="en-US" sz="4000" dirty="0"/>
              <a:t>Formation of characteristic </a:t>
            </a:r>
            <a:r>
              <a:rPr lang="en-US" sz="4000" b="1" dirty="0">
                <a:solidFill>
                  <a:srgbClr val="FF0000"/>
                </a:solidFill>
              </a:rPr>
              <a:t>knots or galls </a:t>
            </a:r>
            <a:r>
              <a:rPr lang="en-US" sz="4000" dirty="0"/>
              <a:t>on the roots. </a:t>
            </a:r>
          </a:p>
          <a:p>
            <a:r>
              <a:rPr lang="en-US" sz="4000" dirty="0"/>
              <a:t>In severely infected plants the root system is </a:t>
            </a:r>
            <a:r>
              <a:rPr lang="en-US" sz="4000" b="1" dirty="0">
                <a:solidFill>
                  <a:srgbClr val="FF0000"/>
                </a:solidFill>
              </a:rPr>
              <a:t>reduced</a:t>
            </a:r>
            <a:r>
              <a:rPr lang="en-US" sz="4000" dirty="0"/>
              <a:t> and the rootlets are almost completely absent. </a:t>
            </a:r>
          </a:p>
          <a:p>
            <a:r>
              <a:rPr lang="en-US" sz="4000" dirty="0"/>
              <a:t>The roots are seriously hampered in their function of uptake and transport of water and nutrients </a:t>
            </a:r>
          </a:p>
        </p:txBody>
      </p:sp>
    </p:spTree>
    <p:extLst>
      <p:ext uri="{BB962C8B-B14F-4D97-AF65-F5344CB8AC3E}">
        <p14:creationId xmlns:p14="http://schemas.microsoft.com/office/powerpoint/2010/main" val="79578553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Root-Knot Nematodes - Vegetables | University of Maryland Extension">
            <a:extLst>
              <a:ext uri="{FF2B5EF4-FFF2-40B4-BE49-F238E27FC236}">
                <a16:creationId xmlns:a16="http://schemas.microsoft.com/office/drawing/2014/main" id="{B4FE3E08-DAA4-4586-AA3C-922277A788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4"/>
          <a:stretch/>
        </p:blipFill>
        <p:spPr bwMode="auto">
          <a:xfrm>
            <a:off x="0" y="386183"/>
            <a:ext cx="7751780" cy="582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Plant-Parasitic Nematodes on Grasses | College of Agricultural Sciences |  Oregon State University">
            <a:extLst>
              <a:ext uri="{FF2B5EF4-FFF2-40B4-BE49-F238E27FC236}">
                <a16:creationId xmlns:a16="http://schemas.microsoft.com/office/drawing/2014/main" id="{45CC05DC-CF1F-4734-B11B-47D2D6393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160" y="1335315"/>
            <a:ext cx="5040840" cy="391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4846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Etiology</a:t>
            </a:r>
          </a:p>
        </p:txBody>
      </p:sp>
      <p:pic>
        <p:nvPicPr>
          <p:cNvPr id="4" name="Picture 2" descr="4: Drawing of a Meloidogyne (A) male and (B) female body with... | Download  Scientific Diagram">
            <a:extLst>
              <a:ext uri="{FF2B5EF4-FFF2-40B4-BE49-F238E27FC236}">
                <a16:creationId xmlns:a16="http://schemas.microsoft.com/office/drawing/2014/main" id="{9C1555C6-46C4-4782-9593-74B6EB723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30" y="694082"/>
            <a:ext cx="8096250" cy="561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880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Symptom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600" dirty="0"/>
              <a:t>It is a serious disease of brinjal infecting </a:t>
            </a:r>
            <a:r>
              <a:rPr lang="en-US" sz="3600" b="1" dirty="0">
                <a:solidFill>
                  <a:srgbClr val="FF0000"/>
                </a:solidFill>
              </a:rPr>
              <a:t>foliage and the fruits</a:t>
            </a:r>
            <a:r>
              <a:rPr lang="en-US" sz="3600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3600" dirty="0"/>
              <a:t>The fungus infects the seedlings in the nursery causing </a:t>
            </a:r>
            <a:r>
              <a:rPr lang="en-US" sz="3600" b="1" dirty="0">
                <a:solidFill>
                  <a:srgbClr val="FF0000"/>
                </a:solidFill>
              </a:rPr>
              <a:t>damping off</a:t>
            </a:r>
            <a:r>
              <a:rPr lang="en-US" sz="3600" dirty="0"/>
              <a:t> symptoms. </a:t>
            </a:r>
          </a:p>
          <a:p>
            <a:pPr>
              <a:lnSpc>
                <a:spcPct val="100000"/>
              </a:lnSpc>
            </a:pPr>
            <a:r>
              <a:rPr lang="en-US" sz="3600" dirty="0"/>
              <a:t>In leaves, small circular spots appear which become grey to brown with irregular blackish margins </a:t>
            </a:r>
          </a:p>
          <a:p>
            <a:pPr>
              <a:lnSpc>
                <a:spcPct val="100000"/>
              </a:lnSpc>
            </a:pPr>
            <a:r>
              <a:rPr lang="en-US" sz="3600" dirty="0"/>
              <a:t>Lesions may also develop on petiole and stem, causing </a:t>
            </a:r>
            <a:r>
              <a:rPr lang="en-US" sz="3600" b="1" dirty="0">
                <a:solidFill>
                  <a:srgbClr val="FF0000"/>
                </a:solidFill>
              </a:rPr>
              <a:t>blighting </a:t>
            </a:r>
            <a:r>
              <a:rPr lang="en-US" sz="3600" dirty="0"/>
              <a:t>of affected portion of the plant.</a:t>
            </a:r>
          </a:p>
        </p:txBody>
      </p:sp>
    </p:spTree>
    <p:extLst>
      <p:ext uri="{BB962C8B-B14F-4D97-AF65-F5344CB8AC3E}">
        <p14:creationId xmlns:p14="http://schemas.microsoft.com/office/powerpoint/2010/main" val="25476187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2 Meloidogyne incognita life cycle. M. incognita can be found in the... |  Download Scientific Diagram">
            <a:extLst>
              <a:ext uri="{FF2B5EF4-FFF2-40B4-BE49-F238E27FC236}">
                <a16:creationId xmlns:a16="http://schemas.microsoft.com/office/drawing/2014/main" id="{49D5C3C7-45F9-49F2-BDBA-6905C3C50E9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042" y="1625714"/>
            <a:ext cx="9704354" cy="299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7819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Disease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46628"/>
            <a:ext cx="11125200" cy="5515429"/>
          </a:xfrm>
        </p:spPr>
        <p:txBody>
          <a:bodyPr>
            <a:normAutofit/>
          </a:bodyPr>
          <a:lstStyle/>
          <a:p>
            <a:r>
              <a:rPr lang="en-US" sz="3200" b="1" i="1" dirty="0"/>
              <a:t>Primary</a:t>
            </a:r>
            <a:r>
              <a:rPr lang="en-US" sz="3200" dirty="0"/>
              <a:t>: Cysts and egg masses in infected plant debris and soil or collateral and other hosts </a:t>
            </a:r>
            <a:r>
              <a:rPr lang="en-US" sz="3200" b="1" dirty="0" err="1"/>
              <a:t>Solonaceous</a:t>
            </a:r>
            <a:r>
              <a:rPr lang="en-US" sz="3200" b="1" dirty="0"/>
              <a:t>, </a:t>
            </a:r>
            <a:r>
              <a:rPr lang="en-US" sz="3200" b="1" dirty="0" err="1"/>
              <a:t>Malvaceous</a:t>
            </a:r>
            <a:r>
              <a:rPr lang="en-US" sz="3200" b="1" dirty="0"/>
              <a:t> and </a:t>
            </a:r>
            <a:r>
              <a:rPr lang="en-US" sz="3200" b="1" dirty="0" err="1"/>
              <a:t>Leguminaceous</a:t>
            </a:r>
            <a:r>
              <a:rPr lang="en-US" sz="3200" b="1" dirty="0"/>
              <a:t> </a:t>
            </a:r>
            <a:r>
              <a:rPr lang="en-US" sz="3200" dirty="0"/>
              <a:t>plants act as sources of inoculum</a:t>
            </a:r>
          </a:p>
          <a:p>
            <a:endParaRPr lang="en-US" sz="3200" b="1" i="1" dirty="0"/>
          </a:p>
          <a:p>
            <a:r>
              <a:rPr lang="en-US" sz="3200" b="1" i="1" dirty="0"/>
              <a:t>Secondary</a:t>
            </a:r>
            <a:r>
              <a:rPr lang="en-US" sz="3200" dirty="0"/>
              <a:t>: Autonomous </a:t>
            </a:r>
            <a:r>
              <a:rPr lang="en-US" sz="3200" b="1" dirty="0">
                <a:solidFill>
                  <a:srgbClr val="FF0000"/>
                </a:solidFill>
              </a:rPr>
              <a:t>second (II)</a:t>
            </a:r>
            <a:r>
              <a:rPr lang="en-US" sz="3200" dirty="0"/>
              <a:t> stage juveniles that may also be water dispersed </a:t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56077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oot-Knot Nematode - an overview | ScienceDirect Topics">
            <a:extLst>
              <a:ext uri="{FF2B5EF4-FFF2-40B4-BE49-F238E27FC236}">
                <a16:creationId xmlns:a16="http://schemas.microsoft.com/office/drawing/2014/main" id="{8E1AA9F3-4E9C-45A8-9074-4A57FB85C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356" y="109364"/>
            <a:ext cx="8267473" cy="6639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67109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Epidemiology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600" dirty="0"/>
              <a:t>Cool climate</a:t>
            </a:r>
          </a:p>
          <a:p>
            <a:r>
              <a:rPr lang="en-US" sz="3600" dirty="0"/>
              <a:t>Sufficient soil moisture</a:t>
            </a:r>
          </a:p>
        </p:txBody>
      </p:sp>
    </p:spTree>
    <p:extLst>
      <p:ext uri="{BB962C8B-B14F-4D97-AF65-F5344CB8AC3E}">
        <p14:creationId xmlns:p14="http://schemas.microsoft.com/office/powerpoint/2010/main" val="197429877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200" dirty="0"/>
              <a:t>Crop rotation with </a:t>
            </a:r>
            <a:r>
              <a:rPr lang="en-US" sz="3200" dirty="0" err="1"/>
              <a:t>graminaceous</a:t>
            </a:r>
            <a:r>
              <a:rPr lang="en-US" sz="3200" dirty="0"/>
              <a:t> crops</a:t>
            </a:r>
          </a:p>
          <a:p>
            <a:r>
              <a:rPr lang="en-US" sz="3200" dirty="0"/>
              <a:t>Inclusion of non-preferred hosts like mustard, sesame, maize, wheat, etc., in the  cropping system</a:t>
            </a:r>
          </a:p>
          <a:p>
            <a:r>
              <a:rPr lang="en-US" sz="3200" dirty="0"/>
              <a:t>Intercropping of marigold with tomato reduces nematode population</a:t>
            </a:r>
          </a:p>
          <a:p>
            <a:r>
              <a:rPr lang="en-US" sz="3200" dirty="0"/>
              <a:t>Nursery should be raised in nematode free sites or fumigated or solarized beds</a:t>
            </a:r>
          </a:p>
          <a:p>
            <a:r>
              <a:rPr lang="en-US" sz="3200" dirty="0"/>
              <a:t>Deep ploughing of infested fields during summer. </a:t>
            </a:r>
          </a:p>
          <a:p>
            <a:r>
              <a:rPr lang="en-US" sz="3200" dirty="0"/>
              <a:t>Three summer ploughings at 10 days interval reduces juvenile population</a:t>
            </a:r>
          </a:p>
        </p:txBody>
      </p:sp>
    </p:spTree>
    <p:extLst>
      <p:ext uri="{BB962C8B-B14F-4D97-AF65-F5344CB8AC3E}">
        <p14:creationId xmlns:p14="http://schemas.microsoft.com/office/powerpoint/2010/main" val="9249516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734800" cy="5515429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Flooding the field for prolonged periods</a:t>
            </a:r>
          </a:p>
          <a:p>
            <a:r>
              <a:rPr lang="en-US" sz="3200" dirty="0"/>
              <a:t>Use of biocontrol agents like </a:t>
            </a:r>
            <a:r>
              <a:rPr lang="en-US" sz="3200" i="1" dirty="0" err="1"/>
              <a:t>Paecilomyces</a:t>
            </a:r>
            <a:r>
              <a:rPr lang="en-US" sz="3200" i="1" dirty="0"/>
              <a:t> </a:t>
            </a:r>
            <a:r>
              <a:rPr lang="en-US" sz="3200" i="1" dirty="0" err="1"/>
              <a:t>lilacinus</a:t>
            </a:r>
            <a:r>
              <a:rPr lang="en-US" sz="3200" i="1" dirty="0"/>
              <a:t> </a:t>
            </a:r>
            <a:r>
              <a:rPr lang="en-US" sz="3200" dirty="0"/>
              <a:t>(egg parasite)</a:t>
            </a:r>
          </a:p>
          <a:p>
            <a:r>
              <a:rPr lang="en-US" sz="3200" dirty="0"/>
              <a:t>Nursery bed treatment with </a:t>
            </a:r>
            <a:r>
              <a:rPr lang="en-US" sz="3200" dirty="0" err="1"/>
              <a:t>metham</a:t>
            </a:r>
            <a:r>
              <a:rPr lang="en-US" sz="3200" dirty="0"/>
              <a:t> sodium (</a:t>
            </a:r>
            <a:r>
              <a:rPr lang="en-US" sz="3200" dirty="0" err="1"/>
              <a:t>Vapam</a:t>
            </a:r>
            <a:r>
              <a:rPr lang="en-US" sz="3200" dirty="0"/>
              <a:t>) @ 25ml/m2 or Carbofuran @ 0.39g </a:t>
            </a:r>
            <a:r>
              <a:rPr lang="en-US" sz="3200" dirty="0" err="1"/>
              <a:t>a.i</a:t>
            </a:r>
            <a:r>
              <a:rPr lang="en-US" sz="3200" dirty="0"/>
              <a:t>/m2</a:t>
            </a:r>
          </a:p>
          <a:p>
            <a:r>
              <a:rPr lang="en-US" sz="3200" dirty="0"/>
              <a:t>Bare root dip treatment in EC formulation of systemic insecticides like Dimethoate or</a:t>
            </a:r>
            <a:br>
              <a:rPr lang="en-US" sz="3200" dirty="0"/>
            </a:br>
            <a:r>
              <a:rPr lang="en-US" sz="3200" dirty="0" err="1"/>
              <a:t>Phenemiphos</a:t>
            </a:r>
            <a:r>
              <a:rPr lang="en-US" sz="3200" dirty="0"/>
              <a:t> for 6-8 hours before transplantation</a:t>
            </a:r>
          </a:p>
          <a:p>
            <a:r>
              <a:rPr lang="en-US" sz="3200" dirty="0"/>
              <a:t>Grow resistant varieties like </a:t>
            </a:r>
            <a:r>
              <a:rPr lang="en-US" sz="3200" dirty="0" err="1"/>
              <a:t>Hissar</a:t>
            </a:r>
            <a:r>
              <a:rPr lang="en-US" sz="3200" dirty="0"/>
              <a:t> Lalit, PNR-7, </a:t>
            </a:r>
            <a:r>
              <a:rPr lang="en-US" sz="3200" dirty="0" err="1"/>
              <a:t>Nematex</a:t>
            </a:r>
            <a:r>
              <a:rPr lang="en-US" sz="3200" dirty="0"/>
              <a:t>, NTDR 1 and VFN 8</a:t>
            </a:r>
          </a:p>
          <a:p>
            <a:r>
              <a:rPr lang="en-US" sz="3200" dirty="0"/>
              <a:t>Spot application of carbofuran @1 kg </a:t>
            </a:r>
            <a:r>
              <a:rPr lang="en-US" sz="3200" dirty="0" err="1"/>
              <a:t>a.i</a:t>
            </a:r>
            <a:r>
              <a:rPr lang="en-US" sz="3200" dirty="0"/>
              <a:t>/ha at transplanting stage in the main field </a:t>
            </a:r>
          </a:p>
        </p:txBody>
      </p:sp>
    </p:spTree>
    <p:extLst>
      <p:ext uri="{BB962C8B-B14F-4D97-AF65-F5344CB8AC3E}">
        <p14:creationId xmlns:p14="http://schemas.microsoft.com/office/powerpoint/2010/main" val="17794026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B05A7-57FD-44F2-BA72-F87D3E1FF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42" y="205468"/>
            <a:ext cx="2616200" cy="13255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34881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Symptom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734800" cy="551542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/>
              <a:t>Symptoms on the infected fruits appear as minute, sunken dull and dusky spots which later merge to form rotten areas. 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The flesh of severely infected fruits rots.</a:t>
            </a:r>
          </a:p>
          <a:p>
            <a:pPr>
              <a:lnSpc>
                <a:spcPct val="150000"/>
              </a:lnSpc>
            </a:pPr>
            <a:r>
              <a:rPr lang="en-US" sz="3600" b="1" dirty="0"/>
              <a:t>Several black pycnidia </a:t>
            </a:r>
            <a:r>
              <a:rPr lang="en-US" sz="3600" dirty="0"/>
              <a:t>can be seen on older spots </a:t>
            </a:r>
          </a:p>
        </p:txBody>
      </p:sp>
    </p:spTree>
    <p:extLst>
      <p:ext uri="{BB962C8B-B14F-4D97-AF65-F5344CB8AC3E}">
        <p14:creationId xmlns:p14="http://schemas.microsoft.com/office/powerpoint/2010/main" val="2230215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Brinjal - Vegetables - Pesticides - Organic">
            <a:extLst>
              <a:ext uri="{FF2B5EF4-FFF2-40B4-BE49-F238E27FC236}">
                <a16:creationId xmlns:a16="http://schemas.microsoft.com/office/drawing/2014/main" id="{FE77FE58-5C79-4B56-B131-1731E3213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758371"/>
            <a:ext cx="4781550" cy="478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Eggplant Diseases">
            <a:extLst>
              <a:ext uri="{FF2B5EF4-FFF2-40B4-BE49-F238E27FC236}">
                <a16:creationId xmlns:a16="http://schemas.microsoft.com/office/drawing/2014/main" id="{A624E453-4436-41A1-BDC0-D3213E252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875" y="337458"/>
            <a:ext cx="7682895" cy="576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344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26541-C98F-4E2A-88A3-0757E6857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1301"/>
            <a:ext cx="11440886" cy="1325563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Adobe Caslon Pro" panose="0205050205050A020403" pitchFamily="18" charset="0"/>
              </a:rPr>
              <a:t>Etiology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7B742-5EAB-4EBC-A394-3F4A105D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2114"/>
            <a:ext cx="11125200" cy="5515429"/>
          </a:xfrm>
        </p:spPr>
        <p:txBody>
          <a:bodyPr>
            <a:normAutofit/>
          </a:bodyPr>
          <a:lstStyle/>
          <a:p>
            <a:r>
              <a:rPr lang="en-US" sz="3200" dirty="0"/>
              <a:t>Mycelium – Septate, branched and hyaline</a:t>
            </a:r>
          </a:p>
          <a:p>
            <a:r>
              <a:rPr lang="en-US" sz="3200" dirty="0"/>
              <a:t>Conidiophores - hyaline, simple or branched,</a:t>
            </a:r>
          </a:p>
          <a:p>
            <a:r>
              <a:rPr lang="en-US" sz="3200" dirty="0"/>
              <a:t>Conidia - hyaline, one celled and subcylindrical</a:t>
            </a:r>
          </a:p>
          <a:p>
            <a:r>
              <a:rPr lang="en-US" sz="3200" dirty="0"/>
              <a:t>Pycnidia - with or without beak, brown to black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33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LANT DISEASE">
            <a:extLst>
              <a:ext uri="{FF2B5EF4-FFF2-40B4-BE49-F238E27FC236}">
                <a16:creationId xmlns:a16="http://schemas.microsoft.com/office/drawing/2014/main" id="{C8198062-BC71-4365-BF3D-D854EE675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416" y="395706"/>
            <a:ext cx="6428355" cy="606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020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1238</Words>
  <Application>Microsoft Office PowerPoint</Application>
  <PresentationFormat>Widescreen</PresentationFormat>
  <Paragraphs>195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5" baseType="lpstr">
      <vt:lpstr>Adobe Fan Heiti Std B</vt:lpstr>
      <vt:lpstr>Adobe Caslon Pro</vt:lpstr>
      <vt:lpstr>Adobe Garamond Pro Bold</vt:lpstr>
      <vt:lpstr>Aharoni</vt:lpstr>
      <vt:lpstr>Arial</vt:lpstr>
      <vt:lpstr>Bahnschrift SemiLight</vt:lpstr>
      <vt:lpstr>Calibri</vt:lpstr>
      <vt:lpstr>Calibri Light</vt:lpstr>
      <vt:lpstr>Office Theme</vt:lpstr>
      <vt:lpstr>Diseases of Brinjal</vt:lpstr>
      <vt:lpstr>Contents</vt:lpstr>
      <vt:lpstr>Phomopsis blight and Fruit rot</vt:lpstr>
      <vt:lpstr>Causal organism</vt:lpstr>
      <vt:lpstr>Symptom</vt:lpstr>
      <vt:lpstr>Symptom</vt:lpstr>
      <vt:lpstr>PowerPoint Presentation</vt:lpstr>
      <vt:lpstr>Etiology</vt:lpstr>
      <vt:lpstr>PowerPoint Presentation</vt:lpstr>
      <vt:lpstr>Disease cycle</vt:lpstr>
      <vt:lpstr>PowerPoint Presentation</vt:lpstr>
      <vt:lpstr>Epidemiology</vt:lpstr>
      <vt:lpstr>Management</vt:lpstr>
      <vt:lpstr>Sclerotinia blight</vt:lpstr>
      <vt:lpstr>Causal organism</vt:lpstr>
      <vt:lpstr>Symptom</vt:lpstr>
      <vt:lpstr>Symptom</vt:lpstr>
      <vt:lpstr>PowerPoint Presentation</vt:lpstr>
      <vt:lpstr>Etiology</vt:lpstr>
      <vt:lpstr>Disease cycle</vt:lpstr>
      <vt:lpstr>PowerPoint Presentation</vt:lpstr>
      <vt:lpstr>Epidemiology</vt:lpstr>
      <vt:lpstr>Management</vt:lpstr>
      <vt:lpstr>Wilt</vt:lpstr>
      <vt:lpstr>Causal organism</vt:lpstr>
      <vt:lpstr>Symptom</vt:lpstr>
      <vt:lpstr>PowerPoint Presentation</vt:lpstr>
      <vt:lpstr>PowerPoint Presentation</vt:lpstr>
      <vt:lpstr>Etiology</vt:lpstr>
      <vt:lpstr>Disease cycle</vt:lpstr>
      <vt:lpstr>PowerPoint Presentation</vt:lpstr>
      <vt:lpstr>Epidemiology</vt:lpstr>
      <vt:lpstr>Management</vt:lpstr>
      <vt:lpstr>Little leaf</vt:lpstr>
      <vt:lpstr>Causal organism</vt:lpstr>
      <vt:lpstr>Symptom</vt:lpstr>
      <vt:lpstr>Symptom</vt:lpstr>
      <vt:lpstr>PowerPoint Presentation</vt:lpstr>
      <vt:lpstr>Etiology</vt:lpstr>
      <vt:lpstr>Disease cycle</vt:lpstr>
      <vt:lpstr>PowerPoint Presentation</vt:lpstr>
      <vt:lpstr>Epidemiology</vt:lpstr>
      <vt:lpstr>Management</vt:lpstr>
      <vt:lpstr>Root knot</vt:lpstr>
      <vt:lpstr>Causal organism</vt:lpstr>
      <vt:lpstr>Symptom</vt:lpstr>
      <vt:lpstr>Symptom</vt:lpstr>
      <vt:lpstr>PowerPoint Presentation</vt:lpstr>
      <vt:lpstr>Etiology</vt:lpstr>
      <vt:lpstr>PowerPoint Presentation</vt:lpstr>
      <vt:lpstr>Disease cycle</vt:lpstr>
      <vt:lpstr>PowerPoint Presentation</vt:lpstr>
      <vt:lpstr>Epidemiology</vt:lpstr>
      <vt:lpstr>Management</vt:lpstr>
      <vt:lpstr>Management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Diseases of Brinjal</dc:title>
  <dc:creator>DEVENDRA KUMAR</dc:creator>
  <cp:lastModifiedBy>DEVENDRA KUMAR</cp:lastModifiedBy>
  <cp:revision>29</cp:revision>
  <dcterms:created xsi:type="dcterms:W3CDTF">2020-08-30T01:18:23Z</dcterms:created>
  <dcterms:modified xsi:type="dcterms:W3CDTF">2020-09-16T05:12:06Z</dcterms:modified>
</cp:coreProperties>
</file>