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43"/>
  </p:notesMasterIdLst>
  <p:sldIdLst>
    <p:sldId id="256" r:id="rId5"/>
    <p:sldId id="258" r:id="rId6"/>
    <p:sldId id="259" r:id="rId7"/>
    <p:sldId id="286" r:id="rId8"/>
    <p:sldId id="261" r:id="rId9"/>
    <p:sldId id="262" r:id="rId10"/>
    <p:sldId id="263" r:id="rId11"/>
    <p:sldId id="264" r:id="rId12"/>
    <p:sldId id="287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88" r:id="rId21"/>
    <p:sldId id="272" r:id="rId22"/>
    <p:sldId id="289" r:id="rId23"/>
    <p:sldId id="273" r:id="rId24"/>
    <p:sldId id="290" r:id="rId25"/>
    <p:sldId id="291" r:id="rId26"/>
    <p:sldId id="274" r:id="rId27"/>
    <p:sldId id="275" r:id="rId28"/>
    <p:sldId id="292" r:id="rId29"/>
    <p:sldId id="276" r:id="rId30"/>
    <p:sldId id="293" r:id="rId31"/>
    <p:sldId id="277" r:id="rId32"/>
    <p:sldId id="278" r:id="rId33"/>
    <p:sldId id="279" r:id="rId34"/>
    <p:sldId id="280" r:id="rId35"/>
    <p:sldId id="281" r:id="rId36"/>
    <p:sldId id="282" r:id="rId37"/>
    <p:sldId id="283" r:id="rId38"/>
    <p:sldId id="294" r:id="rId39"/>
    <p:sldId id="295" r:id="rId40"/>
    <p:sldId id="284" r:id="rId41"/>
    <p:sldId id="285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760" autoAdjust="0"/>
    <p:restoredTop sz="96386" autoAdjust="0"/>
  </p:normalViewPr>
  <p:slideViewPr>
    <p:cSldViewPr>
      <p:cViewPr>
        <p:scale>
          <a:sx n="53" d="100"/>
          <a:sy n="53" d="100"/>
        </p:scale>
        <p:origin x="-1848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413B71-7592-4E73-9C24-0471AE3C1DBA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B234B7-293D-4E57-98DF-3194219F599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34B7-293D-4E57-98DF-3194219F599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34B7-293D-4E57-98DF-3194219F599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B234B7-293D-4E57-98DF-3194219F599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EF744B-8914-4569-B494-209C2F860B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4EDFA0-411C-408C-8336-BD326A870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EF744B-8914-4569-B494-209C2F860B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4EDFA0-411C-408C-8336-BD326A870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EF744B-8914-4569-B494-209C2F860B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4EDFA0-411C-408C-8336-BD326A870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  <a:prstGeom prst="rect">
            <a:avLst/>
          </a:prstGeo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  <a:prstGeom prst="rect">
            <a:avLst/>
          </a:prstGeo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/>
          <a:lstStyle/>
          <a:p>
            <a:fld id="{B5EF744B-8914-4569-B494-209C2F860B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/>
          <a:lstStyle/>
          <a:p>
            <a:fld id="{054EDFA0-411C-408C-8336-BD326A870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/>
          <a:lstStyle/>
          <a:p>
            <a:fld id="{B5EF744B-8914-4569-B494-209C2F860B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/>
          <a:lstStyle/>
          <a:p>
            <a:fld id="{054EDFA0-411C-408C-8336-BD326A870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/>
          <a:lstStyle/>
          <a:p>
            <a:fld id="{B5EF744B-8914-4569-B494-209C2F860B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/>
          <a:lstStyle/>
          <a:p>
            <a:fld id="{054EDFA0-411C-408C-8336-BD326A870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/>
          <a:lstStyle/>
          <a:p>
            <a:fld id="{B5EF744B-8914-4569-B494-209C2F860B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/>
          <a:lstStyle/>
          <a:p>
            <a:fld id="{054EDFA0-411C-408C-8336-BD326A870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/>
          <a:lstStyle/>
          <a:p>
            <a:fld id="{B5EF744B-8914-4569-B494-209C2F860B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/>
          <a:lstStyle/>
          <a:p>
            <a:fld id="{054EDFA0-411C-408C-8336-BD326A870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  <a:prstGeom prst="rect">
            <a:avLst/>
          </a:prstGeo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/>
          <a:lstStyle/>
          <a:p>
            <a:fld id="{B5EF744B-8914-4569-B494-209C2F860B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/>
          <a:lstStyle/>
          <a:p>
            <a:fld id="{054EDFA0-411C-408C-8336-BD326A870C2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/>
          <a:lstStyle/>
          <a:p>
            <a:fld id="{B5EF744B-8914-4569-B494-209C2F860B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/>
          <a:lstStyle/>
          <a:p>
            <a:fld id="{054EDFA0-411C-408C-8336-BD326A870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/>
          <a:lstStyle/>
          <a:p>
            <a:fld id="{B5EF744B-8914-4569-B494-209C2F860B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  <a:prstGeom prst="rect">
            <a:avLst/>
          </a:prstGeom>
        </p:spPr>
        <p:txBody>
          <a:bodyPr/>
          <a:lstStyle/>
          <a:p>
            <a:fld id="{054EDFA0-411C-408C-8336-BD326A870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EF744B-8914-4569-B494-209C2F860B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4EDFA0-411C-408C-8336-BD326A870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/>
          <a:lstStyle/>
          <a:p>
            <a:fld id="{B5EF744B-8914-4569-B494-209C2F860B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/>
          <a:lstStyle/>
          <a:p>
            <a:fld id="{054EDFA0-411C-408C-8336-BD326A870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/>
          <a:lstStyle/>
          <a:p>
            <a:fld id="{B5EF744B-8914-4569-B494-209C2F860B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/>
          <a:lstStyle/>
          <a:p>
            <a:fld id="{054EDFA0-411C-408C-8336-BD326A870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/>
          <a:lstStyle/>
          <a:p>
            <a:fld id="{B5EF744B-8914-4569-B494-209C2F860B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/>
          <a:lstStyle/>
          <a:p>
            <a:fld id="{054EDFA0-411C-408C-8336-BD326A870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FAAFF8-3427-4519-B79C-B3A2C61202E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816961-ACA1-4EE6-BD9A-78267B9A6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FAAFF8-3427-4519-B79C-B3A2C61202E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816961-ACA1-4EE6-BD9A-78267B9A6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FAAFF8-3427-4519-B79C-B3A2C61202E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816961-ACA1-4EE6-BD9A-78267B9A6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FAAFF8-3427-4519-B79C-B3A2C61202E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816961-ACA1-4EE6-BD9A-78267B9A6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FAAFF8-3427-4519-B79C-B3A2C61202E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816961-ACA1-4EE6-BD9A-78267B9A6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FAAFF8-3427-4519-B79C-B3A2C61202E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816961-ACA1-4EE6-BD9A-78267B9A6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FAAFF8-3427-4519-B79C-B3A2C61202E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816961-ACA1-4EE6-BD9A-78267B9A6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EF744B-8914-4569-B494-209C2F860B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4EDFA0-411C-408C-8336-BD326A870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FAAFF8-3427-4519-B79C-B3A2C61202E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816961-ACA1-4EE6-BD9A-78267B9A6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FAAFF8-3427-4519-B79C-B3A2C61202E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816961-ACA1-4EE6-BD9A-78267B9A6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FAAFF8-3427-4519-B79C-B3A2C61202E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816961-ACA1-4EE6-BD9A-78267B9A6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2FAAFF8-3427-4519-B79C-B3A2C61202E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816961-ACA1-4EE6-BD9A-78267B9A6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4B4E-C64B-457A-8149-A0879180E187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2D584-5563-442E-A481-2D71AC973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4B4E-C64B-457A-8149-A0879180E187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2D584-5563-442E-A481-2D71AC973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4B4E-C64B-457A-8149-A0879180E187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2D584-5563-442E-A481-2D71AC973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4B4E-C64B-457A-8149-A0879180E187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2D584-5563-442E-A481-2D71AC973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4B4E-C64B-457A-8149-A0879180E187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2D584-5563-442E-A481-2D71AC973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4B4E-C64B-457A-8149-A0879180E187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12D584-5563-442E-A481-2D71AC9739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EF744B-8914-4569-B494-209C2F860B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4EDFA0-411C-408C-8336-BD326A870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4B4E-C64B-457A-8149-A0879180E187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2D584-5563-442E-A481-2D71AC973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4B4E-C64B-457A-8149-A0879180E187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12D584-5563-442E-A481-2D71AC973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443E4B4E-C64B-457A-8149-A0879180E187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2D584-5563-442E-A481-2D71AC973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4B4E-C64B-457A-8149-A0879180E187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2D584-5563-442E-A481-2D71AC973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E4B4E-C64B-457A-8149-A0879180E187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2D584-5563-442E-A481-2D71AC973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EF744B-8914-4569-B494-209C2F860B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4EDFA0-411C-408C-8336-BD326A870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EF744B-8914-4569-B494-209C2F860B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4EDFA0-411C-408C-8336-BD326A870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EF744B-8914-4569-B494-209C2F860B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4EDFA0-411C-408C-8336-BD326A870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EF744B-8914-4569-B494-209C2F860B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4EDFA0-411C-408C-8336-BD326A870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EF744B-8914-4569-B494-209C2F860B54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4EDFA0-411C-408C-8336-BD326A870C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243134"/>
            <a:ext cx="8839200" cy="638175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686800" y="71414"/>
            <a:ext cx="410816" cy="304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52400" y="243134"/>
            <a:ext cx="8839200" cy="638175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686800" y="71414"/>
            <a:ext cx="410816" cy="304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52400" y="243134"/>
            <a:ext cx="8839200" cy="638175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686800" y="71414"/>
            <a:ext cx="410816" cy="304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686800" y="0"/>
            <a:ext cx="410816" cy="304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152400" y="366963"/>
            <a:ext cx="8839200" cy="638175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43E4B4E-C64B-457A-8149-A0879180E187}" type="datetimeFigureOut">
              <a:rPr lang="en-US" smtClean="0"/>
              <a:pPr/>
              <a:t>1/25/2012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12D584-5563-442E-A481-2D71AC9739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42910" y="357166"/>
            <a:ext cx="7696200" cy="164307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BAB 5</a:t>
            </a:r>
            <a:b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</a:b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omic Sans MS" pitchFamily="66" charset="0"/>
                <a:ea typeface="+mj-ea"/>
                <a:cs typeface="Arial" pitchFamily="34" charset="0"/>
              </a:rPr>
              <a:t>Trigonometri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omic Sans MS" pitchFamily="66" charset="0"/>
              <a:ea typeface="+mj-ea"/>
              <a:cs typeface="Arial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14282" y="2214554"/>
            <a:ext cx="8858279" cy="4143404"/>
            <a:chOff x="214282" y="2214554"/>
            <a:chExt cx="8858279" cy="4143404"/>
          </a:xfrm>
        </p:grpSpPr>
        <p:sp>
          <p:nvSpPr>
            <p:cNvPr id="3" name="TextBox 2"/>
            <p:cNvSpPr txBox="1"/>
            <p:nvPr/>
          </p:nvSpPr>
          <p:spPr>
            <a:xfrm>
              <a:off x="214282" y="2214554"/>
              <a:ext cx="25074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 err="1" smtClean="0">
                  <a:latin typeface="Comic Sans MS" pitchFamily="66" charset="0"/>
                  <a:cs typeface="Arial" pitchFamily="34" charset="0"/>
                </a:rPr>
                <a:t>Standar</a:t>
              </a:r>
              <a:r>
                <a:rPr lang="en-US" b="1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b="1" dirty="0" err="1" smtClean="0">
                  <a:latin typeface="Comic Sans MS" pitchFamily="66" charset="0"/>
                  <a:cs typeface="Arial" pitchFamily="34" charset="0"/>
                </a:rPr>
                <a:t>Kompetensi</a:t>
              </a:r>
              <a:r>
                <a:rPr lang="en-US" b="1" dirty="0" smtClean="0">
                  <a:latin typeface="Comic Sans MS" pitchFamily="66" charset="0"/>
                  <a:cs typeface="Arial" pitchFamily="34" charset="0"/>
                </a:rPr>
                <a:t>:</a:t>
              </a:r>
              <a:endParaRPr lang="en-US" b="1" dirty="0">
                <a:latin typeface="Comic Sans MS" pitchFamily="66" charset="0"/>
                <a:cs typeface="Arial" pitchFamily="34" charset="0"/>
              </a:endParaRPr>
            </a:p>
          </p:txBody>
        </p:sp>
        <p:sp>
          <p:nvSpPr>
            <p:cNvPr id="5" name="TextBox 3"/>
            <p:cNvSpPr txBox="1"/>
            <p:nvPr/>
          </p:nvSpPr>
          <p:spPr>
            <a:xfrm>
              <a:off x="214282" y="2646429"/>
              <a:ext cx="8858279" cy="723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1200"/>
                </a:spcBef>
                <a:buFont typeface="Wingdings" pitchFamily="2" charset="2"/>
                <a:buChar char="q"/>
              </a:pP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Menggunakan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perbandingan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,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fungsi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,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persamaan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,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dan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identitas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trigonometri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</a:p>
            <a:p>
              <a:pPr>
                <a:spcBef>
                  <a:spcPts val="600"/>
                </a:spcBef>
              </a:pP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  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dalam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pemecahan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masalah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.</a:t>
              </a:r>
              <a:endParaRPr lang="en-US" dirty="0">
                <a:latin typeface="Comic Sans MS" pitchFamily="66" charset="0"/>
                <a:cs typeface="Arial" pitchFamily="34" charset="0"/>
              </a:endParaRPr>
            </a:p>
          </p:txBody>
        </p:sp>
        <p:sp>
          <p:nvSpPr>
            <p:cNvPr id="6" name="TextBox 4"/>
            <p:cNvSpPr txBox="1"/>
            <p:nvPr/>
          </p:nvSpPr>
          <p:spPr>
            <a:xfrm>
              <a:off x="214282" y="3416858"/>
              <a:ext cx="22605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 err="1" smtClean="0">
                  <a:latin typeface="Comic Sans MS" pitchFamily="66" charset="0"/>
                  <a:cs typeface="Arial" pitchFamily="34" charset="0"/>
                </a:rPr>
                <a:t>Kompetensi</a:t>
              </a:r>
              <a:r>
                <a:rPr lang="en-US" b="1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b="1" dirty="0" err="1" smtClean="0">
                  <a:latin typeface="Comic Sans MS" pitchFamily="66" charset="0"/>
                  <a:cs typeface="Arial" pitchFamily="34" charset="0"/>
                </a:rPr>
                <a:t>Dasar</a:t>
              </a:r>
              <a:r>
                <a:rPr lang="en-US" b="1" dirty="0" smtClean="0">
                  <a:latin typeface="Comic Sans MS" pitchFamily="66" charset="0"/>
                  <a:cs typeface="Arial" pitchFamily="34" charset="0"/>
                </a:rPr>
                <a:t>:</a:t>
              </a:r>
              <a:endParaRPr lang="en-US" b="1" dirty="0">
                <a:latin typeface="Comic Sans MS" pitchFamily="66" charset="0"/>
                <a:cs typeface="Arial" pitchFamily="34" charset="0"/>
              </a:endParaRPr>
            </a:p>
          </p:txBody>
        </p:sp>
        <p:sp>
          <p:nvSpPr>
            <p:cNvPr id="7" name="TextBox 5"/>
            <p:cNvSpPr txBox="1"/>
            <p:nvPr/>
          </p:nvSpPr>
          <p:spPr>
            <a:xfrm>
              <a:off x="214282" y="3864968"/>
              <a:ext cx="8716726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600"/>
                </a:spcBef>
                <a:buFont typeface="Wingdings" pitchFamily="2" charset="2"/>
                <a:buChar char="q"/>
              </a:pP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Melakukan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manipulasi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aljabar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dalam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perhitungan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teknis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yang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berkaitan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dengan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</a:p>
            <a:p>
              <a:pPr>
                <a:spcBef>
                  <a:spcPts val="600"/>
                </a:spcBef>
              </a:pP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  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perbandingan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,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fungsi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,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persamaan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,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dan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identitas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trigonometri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.</a:t>
              </a:r>
            </a:p>
            <a:p>
              <a:pPr>
                <a:spcBef>
                  <a:spcPts val="600"/>
                </a:spcBef>
                <a:buFont typeface="Wingdings" pitchFamily="2" charset="2"/>
                <a:buChar char="q"/>
              </a:pP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Merancang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model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matematika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dari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masalah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yang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berkaitan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dengan</a:t>
              </a:r>
              <a:endParaRPr lang="en-US" dirty="0" smtClean="0">
                <a:latin typeface="Comic Sans MS" pitchFamily="66" charset="0"/>
                <a:cs typeface="Arial" pitchFamily="34" charset="0"/>
              </a:endParaRPr>
            </a:p>
            <a:p>
              <a:pPr>
                <a:spcBef>
                  <a:spcPts val="600"/>
                </a:spcBef>
              </a:pP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  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perbandingan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,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fungsi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,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persamaan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dan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identitas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trigonometri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.</a:t>
              </a:r>
            </a:p>
            <a:p>
              <a:pPr>
                <a:spcBef>
                  <a:spcPts val="600"/>
                </a:spcBef>
                <a:buFont typeface="Wingdings" pitchFamily="2" charset="2"/>
                <a:buChar char="q"/>
              </a:pP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Menyelesaikan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model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matematika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dari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masalah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yang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berkaitan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dengan</a:t>
              </a:r>
              <a:endParaRPr lang="en-US" dirty="0" smtClean="0">
                <a:latin typeface="Comic Sans MS" pitchFamily="66" charset="0"/>
                <a:cs typeface="Arial" pitchFamily="34" charset="0"/>
              </a:endParaRPr>
            </a:p>
            <a:p>
              <a:pPr>
                <a:spcBef>
                  <a:spcPts val="600"/>
                </a:spcBef>
              </a:pP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  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perbandingan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,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fungsi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,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persamaan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dan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identitas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trigonometri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dan</a:t>
              </a:r>
              <a:endParaRPr lang="en-US" dirty="0" smtClean="0">
                <a:latin typeface="Comic Sans MS" pitchFamily="66" charset="0"/>
                <a:cs typeface="Arial" pitchFamily="34" charset="0"/>
              </a:endParaRPr>
            </a:p>
            <a:p>
              <a:pPr>
                <a:spcBef>
                  <a:spcPts val="600"/>
                </a:spcBef>
              </a:pP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    </a:t>
              </a:r>
              <a:r>
                <a:rPr lang="en-US" dirty="0" err="1" smtClean="0">
                  <a:latin typeface="Comic Sans MS" pitchFamily="66" charset="0"/>
                  <a:cs typeface="Arial" pitchFamily="34" charset="0"/>
                </a:rPr>
                <a:t>penafsirannya</a:t>
              </a:r>
              <a:r>
                <a:rPr lang="en-US" dirty="0" smtClean="0">
                  <a:latin typeface="Comic Sans MS" pitchFamily="66" charset="0"/>
                  <a:cs typeface="Arial" pitchFamily="34" charset="0"/>
                </a:rPr>
                <a:t>.</a:t>
              </a:r>
              <a:endParaRPr lang="en-US" dirty="0">
                <a:latin typeface="Comic Sans MS" pitchFamily="66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71480"/>
            <a:ext cx="8584401" cy="4924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2. </a:t>
            </a:r>
            <a:r>
              <a:rPr lang="en-US" sz="26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Nilai</a:t>
            </a:r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Perbandingan</a:t>
            </a:r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Trigonometri</a:t>
            </a:r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untuk</a:t>
            </a:r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Sudut</a:t>
            </a:r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30</a:t>
            </a:r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  <a:sym typeface="Symbol"/>
              </a:rPr>
              <a:t></a:t>
            </a:r>
            <a:endParaRPr lang="en-US" sz="2600" b="1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214810" y="1357298"/>
            <a:ext cx="3682418" cy="1648947"/>
            <a:chOff x="396322" y="857232"/>
            <a:chExt cx="3682418" cy="1648947"/>
          </a:xfrm>
        </p:grpSpPr>
        <p:sp>
          <p:nvSpPr>
            <p:cNvPr id="3" name="TextBox 2"/>
            <p:cNvSpPr txBox="1"/>
            <p:nvPr/>
          </p:nvSpPr>
          <p:spPr>
            <a:xfrm>
              <a:off x="785786" y="857232"/>
              <a:ext cx="24817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smtClean="0">
                  <a:latin typeface="Arial" pitchFamily="34" charset="0"/>
                  <a:cs typeface="Arial" pitchFamily="34" charset="0"/>
                </a:rPr>
                <a:t>(O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P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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)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</a:rPr>
                <a:t>2 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+ (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PP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)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= (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OP)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96322" y="1142984"/>
              <a:ext cx="36824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 	  (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OP</a:t>
              </a:r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)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= (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OP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)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</a:rPr>
                <a:t>2 </a:t>
              </a:r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 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(</a:t>
              </a:r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PP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)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6322" y="1571612"/>
              <a:ext cx="30572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 	  (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OP</a:t>
              </a:r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)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= 1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</a:rPr>
                <a:t>2</a:t>
              </a:r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 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(   )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2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2868246" y="1614644"/>
              <a:ext cx="280384" cy="462907"/>
              <a:chOff x="4836236" y="2922044"/>
              <a:chExt cx="280384" cy="462907"/>
            </a:xfrm>
          </p:grpSpPr>
          <p:sp>
            <p:nvSpPr>
              <p:cNvPr id="6" name="TextBox 5"/>
              <p:cNvSpPr txBox="1"/>
              <p:nvPr/>
            </p:nvSpPr>
            <p:spPr>
              <a:xfrm>
                <a:off x="4836236" y="2922044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1</a:t>
                </a:r>
                <a:endParaRPr lang="en-US" baseline="30000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846994" y="3107952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endParaRPr lang="en-US" baseline="30000" dirty="0"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4857752" y="3071810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3543462" y="1586238"/>
              <a:ext cx="280384" cy="459039"/>
              <a:chOff x="4693360" y="4190280"/>
              <a:chExt cx="280384" cy="459039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4693360" y="4190280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3</a:t>
                </a:r>
                <a:endParaRPr lang="en-US" baseline="30000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704118" y="4372320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4</a:t>
                </a:r>
                <a:endParaRPr lang="en-US" baseline="30000" dirty="0"/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>
                <a:off x="4714876" y="4357694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/>
            <p:cNvSpPr txBox="1"/>
            <p:nvPr/>
          </p:nvSpPr>
          <p:spPr>
            <a:xfrm>
              <a:off x="3264600" y="1582370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=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96322" y="2000240"/>
              <a:ext cx="20890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 	      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OP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=</a:t>
              </a:r>
              <a:endParaRPr lang="en-US" dirty="0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2396586" y="2043272"/>
              <a:ext cx="280384" cy="462907"/>
              <a:chOff x="4836236" y="2922044"/>
              <a:chExt cx="280384" cy="462907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4836236" y="2922044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1</a:t>
                </a:r>
                <a:endParaRPr lang="en-US" baseline="300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846994" y="3107952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endParaRPr lang="en-US" baseline="30000" dirty="0"/>
              </a:p>
            </p:txBody>
          </p:sp>
          <p:cxnSp>
            <p:nvCxnSpPr>
              <p:cNvPr id="21" name="Straight Connector 20"/>
              <p:cNvCxnSpPr/>
              <p:nvPr/>
            </p:nvCxnSpPr>
            <p:spPr>
              <a:xfrm>
                <a:off x="4857752" y="3071810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22"/>
            <p:cNvGrpSpPr/>
            <p:nvPr/>
          </p:nvGrpSpPr>
          <p:grpSpPr>
            <a:xfrm>
              <a:off x="2660822" y="2000240"/>
              <a:ext cx="355127" cy="369332"/>
              <a:chOff x="5464885" y="3000372"/>
              <a:chExt cx="355127" cy="369332"/>
            </a:xfrm>
          </p:grpSpPr>
          <p:sp>
            <p:nvSpPr>
              <p:cNvPr id="17" name="Freeform 16"/>
              <p:cNvSpPr/>
              <p:nvPr/>
            </p:nvSpPr>
            <p:spPr>
              <a:xfrm>
                <a:off x="5464885" y="3065929"/>
                <a:ext cx="279699" cy="215153"/>
              </a:xfrm>
              <a:custGeom>
                <a:avLst/>
                <a:gdLst>
                  <a:gd name="connsiteX0" fmla="*/ 0 w 279699"/>
                  <a:gd name="connsiteY0" fmla="*/ 150607 h 215153"/>
                  <a:gd name="connsiteX1" fmla="*/ 21515 w 279699"/>
                  <a:gd name="connsiteY1" fmla="*/ 96819 h 215153"/>
                  <a:gd name="connsiteX2" fmla="*/ 86061 w 279699"/>
                  <a:gd name="connsiteY2" fmla="*/ 215153 h 215153"/>
                  <a:gd name="connsiteX3" fmla="*/ 107576 w 279699"/>
                  <a:gd name="connsiteY3" fmla="*/ 0 h 215153"/>
                  <a:gd name="connsiteX4" fmla="*/ 279699 w 279699"/>
                  <a:gd name="connsiteY4" fmla="*/ 0 h 215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699" h="215153">
                    <a:moveTo>
                      <a:pt x="0" y="150607"/>
                    </a:moveTo>
                    <a:lnTo>
                      <a:pt x="21515" y="96819"/>
                    </a:lnTo>
                    <a:lnTo>
                      <a:pt x="86061" y="215153"/>
                    </a:lnTo>
                    <a:lnTo>
                      <a:pt x="107576" y="0"/>
                    </a:lnTo>
                    <a:lnTo>
                      <a:pt x="279699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500694" y="3000372"/>
                <a:ext cx="3193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3</a:t>
                </a:r>
                <a:endParaRPr lang="en-US" dirty="0"/>
              </a:p>
            </p:txBody>
          </p:sp>
        </p:grpSp>
      </p:grpSp>
      <p:grpSp>
        <p:nvGrpSpPr>
          <p:cNvPr id="122" name="Group 121"/>
          <p:cNvGrpSpPr/>
          <p:nvPr/>
        </p:nvGrpSpPr>
        <p:grpSpPr>
          <a:xfrm>
            <a:off x="4143372" y="3214686"/>
            <a:ext cx="4732928" cy="498040"/>
            <a:chOff x="696328" y="3214686"/>
            <a:chExt cx="4732928" cy="498040"/>
          </a:xfrm>
        </p:grpSpPr>
        <p:sp>
          <p:nvSpPr>
            <p:cNvPr id="70" name="TextBox 69"/>
            <p:cNvSpPr txBox="1"/>
            <p:nvPr/>
          </p:nvSpPr>
          <p:spPr>
            <a:xfrm>
              <a:off x="696328" y="3214686"/>
              <a:ext cx="40831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OP</a:t>
              </a:r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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menyatakan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absis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titik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P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  <a:sym typeface="Symbol"/>
                </a:rPr>
                <a:t>atau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x 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=</a:t>
              </a:r>
              <a:endParaRPr lang="en-US" dirty="0"/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4673952" y="3233736"/>
              <a:ext cx="755304" cy="478990"/>
              <a:chOff x="4379202" y="3733802"/>
              <a:chExt cx="755304" cy="478990"/>
            </a:xfrm>
          </p:grpSpPr>
          <p:sp>
            <p:nvSpPr>
              <p:cNvPr id="74" name="TextBox 73"/>
              <p:cNvSpPr txBox="1"/>
              <p:nvPr/>
            </p:nvSpPr>
            <p:spPr>
              <a:xfrm>
                <a:off x="4379202" y="3749885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1</a:t>
                </a:r>
                <a:endParaRPr lang="en-US" baseline="30000" dirty="0"/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4389960" y="3935793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endParaRPr lang="en-US" baseline="30000" dirty="0"/>
              </a:p>
            </p:txBody>
          </p:sp>
          <p:cxnSp>
            <p:nvCxnSpPr>
              <p:cNvPr id="76" name="Straight Connector 75"/>
              <p:cNvCxnSpPr/>
              <p:nvPr/>
            </p:nvCxnSpPr>
            <p:spPr>
              <a:xfrm>
                <a:off x="4400718" y="3899651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Freeform 76"/>
              <p:cNvSpPr/>
              <p:nvPr/>
            </p:nvSpPr>
            <p:spPr>
              <a:xfrm>
                <a:off x="4643438" y="3772410"/>
                <a:ext cx="279699" cy="215153"/>
              </a:xfrm>
              <a:custGeom>
                <a:avLst/>
                <a:gdLst>
                  <a:gd name="connsiteX0" fmla="*/ 0 w 279699"/>
                  <a:gd name="connsiteY0" fmla="*/ 150607 h 215153"/>
                  <a:gd name="connsiteX1" fmla="*/ 21515 w 279699"/>
                  <a:gd name="connsiteY1" fmla="*/ 96819 h 215153"/>
                  <a:gd name="connsiteX2" fmla="*/ 86061 w 279699"/>
                  <a:gd name="connsiteY2" fmla="*/ 215153 h 215153"/>
                  <a:gd name="connsiteX3" fmla="*/ 107576 w 279699"/>
                  <a:gd name="connsiteY3" fmla="*/ 0 h 215153"/>
                  <a:gd name="connsiteX4" fmla="*/ 279699 w 279699"/>
                  <a:gd name="connsiteY4" fmla="*/ 0 h 215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699" h="215153">
                    <a:moveTo>
                      <a:pt x="0" y="150607"/>
                    </a:moveTo>
                    <a:lnTo>
                      <a:pt x="21515" y="96819"/>
                    </a:lnTo>
                    <a:lnTo>
                      <a:pt x="86061" y="215153"/>
                    </a:lnTo>
                    <a:lnTo>
                      <a:pt x="107576" y="0"/>
                    </a:lnTo>
                    <a:lnTo>
                      <a:pt x="279699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4693360" y="3733802"/>
                <a:ext cx="4411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3 .</a:t>
                </a:r>
                <a:endParaRPr lang="en-US" dirty="0"/>
              </a:p>
            </p:txBody>
          </p:sp>
        </p:grpSp>
      </p:grpSp>
      <p:grpSp>
        <p:nvGrpSpPr>
          <p:cNvPr id="123" name="Group 122"/>
          <p:cNvGrpSpPr/>
          <p:nvPr/>
        </p:nvGrpSpPr>
        <p:grpSpPr>
          <a:xfrm>
            <a:off x="320430" y="4003132"/>
            <a:ext cx="7951710" cy="2426264"/>
            <a:chOff x="320430" y="3931694"/>
            <a:chExt cx="7951710" cy="2426264"/>
          </a:xfrm>
        </p:grpSpPr>
        <p:grpSp>
          <p:nvGrpSpPr>
            <p:cNvPr id="151" name="Group 150"/>
            <p:cNvGrpSpPr/>
            <p:nvPr/>
          </p:nvGrpSpPr>
          <p:grpSpPr>
            <a:xfrm>
              <a:off x="661339" y="3931694"/>
              <a:ext cx="7610801" cy="504930"/>
              <a:chOff x="380062" y="2786058"/>
              <a:chExt cx="7610801" cy="504930"/>
            </a:xfrm>
          </p:grpSpPr>
          <p:sp>
            <p:nvSpPr>
              <p:cNvPr id="80" name="TextBox 79"/>
              <p:cNvSpPr txBox="1"/>
              <p:nvPr/>
            </p:nvSpPr>
            <p:spPr>
              <a:xfrm>
                <a:off x="380062" y="2786058"/>
                <a:ext cx="76108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err="1" smtClean="0">
                    <a:latin typeface="Arial" pitchFamily="34" charset="0"/>
                    <a:cs typeface="Arial" pitchFamily="34" charset="0"/>
                  </a:rPr>
                  <a:t>Untuk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a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= 30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 </a:t>
                </a:r>
                <a:r>
                  <a:rPr lang="en-US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maka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koordinat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titik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P </a:t>
                </a:r>
                <a:r>
                  <a:rPr lang="en-US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adalah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 (          ), </a:t>
                </a:r>
                <a:r>
                  <a:rPr lang="en-US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sehingga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diperoleh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:</a:t>
                </a:r>
                <a:endParaRPr lang="en-US" dirty="0"/>
              </a:p>
            </p:txBody>
          </p:sp>
          <p:grpSp>
            <p:nvGrpSpPr>
              <p:cNvPr id="81" name="Group 80"/>
              <p:cNvGrpSpPr/>
              <p:nvPr/>
            </p:nvGrpSpPr>
            <p:grpSpPr>
              <a:xfrm>
                <a:off x="4979112" y="2828081"/>
                <a:ext cx="826097" cy="462907"/>
                <a:chOff x="4379202" y="3749885"/>
                <a:chExt cx="826097" cy="462907"/>
              </a:xfrm>
            </p:grpSpPr>
            <p:sp>
              <p:nvSpPr>
                <p:cNvPr id="82" name="TextBox 81"/>
                <p:cNvSpPr txBox="1"/>
                <p:nvPr/>
              </p:nvSpPr>
              <p:spPr>
                <a:xfrm>
                  <a:off x="4379202" y="3749885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1</a:t>
                  </a:r>
                  <a:endParaRPr lang="en-US" baseline="30000" dirty="0"/>
                </a:p>
              </p:txBody>
            </p:sp>
            <p:sp>
              <p:nvSpPr>
                <p:cNvPr id="83" name="TextBox 82"/>
                <p:cNvSpPr txBox="1"/>
                <p:nvPr/>
              </p:nvSpPr>
              <p:spPr>
                <a:xfrm>
                  <a:off x="4389960" y="3935793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2</a:t>
                  </a:r>
                  <a:endParaRPr lang="en-US" baseline="30000" dirty="0"/>
                </a:p>
              </p:txBody>
            </p:sp>
            <p:cxnSp>
              <p:nvCxnSpPr>
                <p:cNvPr id="84" name="Straight Connector 83"/>
                <p:cNvCxnSpPr/>
                <p:nvPr/>
              </p:nvCxnSpPr>
              <p:spPr>
                <a:xfrm>
                  <a:off x="4400718" y="3899651"/>
                  <a:ext cx="214314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5" name="Freeform 84"/>
                <p:cNvSpPr/>
                <p:nvPr/>
              </p:nvSpPr>
              <p:spPr>
                <a:xfrm>
                  <a:off x="4696998" y="3772410"/>
                  <a:ext cx="279699" cy="215153"/>
                </a:xfrm>
                <a:custGeom>
                  <a:avLst/>
                  <a:gdLst>
                    <a:gd name="connsiteX0" fmla="*/ 0 w 279699"/>
                    <a:gd name="connsiteY0" fmla="*/ 150607 h 215153"/>
                    <a:gd name="connsiteX1" fmla="*/ 21515 w 279699"/>
                    <a:gd name="connsiteY1" fmla="*/ 96819 h 215153"/>
                    <a:gd name="connsiteX2" fmla="*/ 86061 w 279699"/>
                    <a:gd name="connsiteY2" fmla="*/ 215153 h 215153"/>
                    <a:gd name="connsiteX3" fmla="*/ 107576 w 279699"/>
                    <a:gd name="connsiteY3" fmla="*/ 0 h 215153"/>
                    <a:gd name="connsiteX4" fmla="*/ 279699 w 279699"/>
                    <a:gd name="connsiteY4" fmla="*/ 0 h 21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9699" h="215153">
                      <a:moveTo>
                        <a:pt x="0" y="150607"/>
                      </a:moveTo>
                      <a:lnTo>
                        <a:pt x="21515" y="96819"/>
                      </a:lnTo>
                      <a:lnTo>
                        <a:pt x="86061" y="215153"/>
                      </a:lnTo>
                      <a:lnTo>
                        <a:pt x="107576" y="0"/>
                      </a:lnTo>
                      <a:lnTo>
                        <a:pt x="279699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>
                <a:xfrm>
                  <a:off x="4764153" y="3752852"/>
                  <a:ext cx="44114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3  </a:t>
                  </a:r>
                  <a:endParaRPr lang="en-US" dirty="0"/>
                </a:p>
              </p:txBody>
            </p:sp>
          </p:grpSp>
        </p:grpSp>
        <p:grpSp>
          <p:nvGrpSpPr>
            <p:cNvPr id="149" name="Group 148"/>
            <p:cNvGrpSpPr/>
            <p:nvPr/>
          </p:nvGrpSpPr>
          <p:grpSpPr>
            <a:xfrm>
              <a:off x="320430" y="4398422"/>
              <a:ext cx="5295469" cy="1959536"/>
              <a:chOff x="39153" y="5074634"/>
              <a:chExt cx="5295469" cy="1959536"/>
            </a:xfrm>
          </p:grpSpPr>
          <p:grpSp>
            <p:nvGrpSpPr>
              <p:cNvPr id="87" name="Group 86"/>
              <p:cNvGrpSpPr/>
              <p:nvPr/>
            </p:nvGrpSpPr>
            <p:grpSpPr>
              <a:xfrm>
                <a:off x="39153" y="5074634"/>
                <a:ext cx="3032649" cy="1795532"/>
                <a:chOff x="516315" y="2681282"/>
                <a:chExt cx="3032649" cy="1795532"/>
              </a:xfrm>
            </p:grpSpPr>
            <p:grpSp>
              <p:nvGrpSpPr>
                <p:cNvPr id="88" name="Group 98"/>
                <p:cNvGrpSpPr/>
                <p:nvPr/>
              </p:nvGrpSpPr>
              <p:grpSpPr>
                <a:xfrm>
                  <a:off x="516315" y="2681282"/>
                  <a:ext cx="2975644" cy="1689149"/>
                  <a:chOff x="385502" y="538142"/>
                  <a:chExt cx="2975644" cy="1689149"/>
                </a:xfrm>
              </p:grpSpPr>
              <p:sp>
                <p:nvSpPr>
                  <p:cNvPr id="100" name="TextBox 99"/>
                  <p:cNvSpPr txBox="1"/>
                  <p:nvPr/>
                </p:nvSpPr>
                <p:spPr>
                  <a:xfrm>
                    <a:off x="394395" y="538142"/>
                    <a:ext cx="123944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342900" indent="-342900">
                      <a:spcBef>
                        <a:spcPts val="1200"/>
                      </a:spcBef>
                    </a:pPr>
                    <a:r>
                      <a:rPr lang="en-US" dirty="0" smtClean="0">
                        <a:latin typeface="Arial" pitchFamily="34" charset="0"/>
                        <a:cs typeface="Arial" pitchFamily="34" charset="0"/>
                      </a:rPr>
                      <a:t>	sin 30</a:t>
                    </a:r>
                    <a:r>
                      <a:rPr lang="en-US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</a:t>
                    </a:r>
                    <a:endParaRPr lang="en-US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1" name="TextBox 100"/>
                  <p:cNvSpPr txBox="1"/>
                  <p:nvPr/>
                </p:nvSpPr>
                <p:spPr>
                  <a:xfrm>
                    <a:off x="385502" y="1181460"/>
                    <a:ext cx="130356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342900" indent="-342900">
                      <a:spcBef>
                        <a:spcPts val="1200"/>
                      </a:spcBef>
                    </a:pPr>
                    <a:r>
                      <a:rPr lang="en-US" dirty="0" smtClean="0">
                        <a:latin typeface="Arial" pitchFamily="34" charset="0"/>
                        <a:cs typeface="Arial" pitchFamily="34" charset="0"/>
                      </a:rPr>
                      <a:t>	</a:t>
                    </a:r>
                    <a:r>
                      <a:rPr lang="en-US" dirty="0" err="1" smtClean="0">
                        <a:latin typeface="Arial" pitchFamily="34" charset="0"/>
                        <a:cs typeface="Arial" pitchFamily="34" charset="0"/>
                      </a:rPr>
                      <a:t>cos</a:t>
                    </a:r>
                    <a:r>
                      <a:rPr lang="en-US" dirty="0" smtClean="0">
                        <a:latin typeface="Arial" pitchFamily="34" charset="0"/>
                        <a:cs typeface="Arial" pitchFamily="34" charset="0"/>
                      </a:rPr>
                      <a:t> 30</a:t>
                    </a:r>
                    <a:r>
                      <a:rPr lang="en-US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</a:t>
                    </a:r>
                    <a:endParaRPr lang="en-US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2" name="TextBox 101"/>
                  <p:cNvSpPr txBox="1"/>
                  <p:nvPr/>
                </p:nvSpPr>
                <p:spPr>
                  <a:xfrm>
                    <a:off x="397377" y="1857959"/>
                    <a:ext cx="116249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342900" indent="-342900">
                      <a:spcBef>
                        <a:spcPts val="1200"/>
                      </a:spcBef>
                    </a:pPr>
                    <a:r>
                      <a:rPr lang="en-US" dirty="0" smtClean="0">
                        <a:latin typeface="Arial" pitchFamily="34" charset="0"/>
                        <a:cs typeface="Arial" pitchFamily="34" charset="0"/>
                      </a:rPr>
                      <a:t>	tan 0</a:t>
                    </a:r>
                    <a:r>
                      <a:rPr lang="en-US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</a:t>
                    </a:r>
                    <a:endParaRPr lang="en-US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3" name="TextBox 12"/>
                  <p:cNvSpPr txBox="1"/>
                  <p:nvPr/>
                </p:nvSpPr>
                <p:spPr>
                  <a:xfrm>
                    <a:off x="3048240" y="1047796"/>
                    <a:ext cx="31290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endParaRPr lang="en-US" dirty="0"/>
                  </a:p>
                </p:txBody>
              </p:sp>
              <p:sp>
                <p:nvSpPr>
                  <p:cNvPr id="104" name="TextBox 103"/>
                  <p:cNvSpPr txBox="1"/>
                  <p:nvPr/>
                </p:nvSpPr>
                <p:spPr>
                  <a:xfrm>
                    <a:off x="1655726" y="573955"/>
                    <a:ext cx="31931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=</a:t>
                    </a:r>
                    <a:endParaRPr lang="en-US" dirty="0"/>
                  </a:p>
                </p:txBody>
              </p:sp>
              <p:sp>
                <p:nvSpPr>
                  <p:cNvPr id="105" name="TextBox 104"/>
                  <p:cNvSpPr txBox="1"/>
                  <p:nvPr/>
                </p:nvSpPr>
                <p:spPr>
                  <a:xfrm>
                    <a:off x="1679476" y="1204834"/>
                    <a:ext cx="31931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=</a:t>
                    </a:r>
                    <a:endParaRPr lang="en-US" dirty="0"/>
                  </a:p>
                </p:txBody>
              </p:sp>
              <p:sp>
                <p:nvSpPr>
                  <p:cNvPr id="106" name="TextBox 105"/>
                  <p:cNvSpPr txBox="1"/>
                  <p:nvPr/>
                </p:nvSpPr>
                <p:spPr>
                  <a:xfrm>
                    <a:off x="1667601" y="1847776"/>
                    <a:ext cx="31931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=</a:t>
                    </a:r>
                    <a:endParaRPr lang="en-US" dirty="0"/>
                  </a:p>
                </p:txBody>
              </p:sp>
            </p:grpSp>
            <p:sp>
              <p:nvSpPr>
                <p:cNvPr id="89" name="TextBox 88"/>
                <p:cNvSpPr txBox="1"/>
                <p:nvPr/>
              </p:nvSpPr>
              <p:spPr>
                <a:xfrm>
                  <a:off x="2339774" y="3821730"/>
                  <a:ext cx="92343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sin 30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</a:t>
                  </a:r>
                  <a:endParaRPr lang="en-US" i="1" dirty="0"/>
                </a:p>
              </p:txBody>
            </p:sp>
            <p:sp>
              <p:nvSpPr>
                <p:cNvPr id="92" name="TextBox 91"/>
                <p:cNvSpPr txBox="1"/>
                <p:nvPr/>
              </p:nvSpPr>
              <p:spPr>
                <a:xfrm>
                  <a:off x="3104922" y="3964691"/>
                  <a:ext cx="31931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i="1" dirty="0" smtClean="0">
                      <a:latin typeface="Arial" pitchFamily="34" charset="0"/>
                      <a:cs typeface="Arial" pitchFamily="34" charset="0"/>
                    </a:rPr>
                    <a:t>=</a:t>
                  </a:r>
                  <a:endParaRPr lang="en-US" dirty="0"/>
                </a:p>
              </p:txBody>
            </p:sp>
            <p:sp>
              <p:nvSpPr>
                <p:cNvPr id="96" name="TextBox 95"/>
                <p:cNvSpPr txBox="1"/>
                <p:nvPr/>
              </p:nvSpPr>
              <p:spPr>
                <a:xfrm>
                  <a:off x="2322126" y="4107482"/>
                  <a:ext cx="122683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dirty="0" err="1" smtClean="0">
                      <a:latin typeface="Arial" pitchFamily="34" charset="0"/>
                      <a:cs typeface="Arial" pitchFamily="34" charset="0"/>
                    </a:rPr>
                    <a:t>cos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 30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</a:t>
                  </a:r>
                  <a:endParaRPr lang="en-US" i="1" dirty="0"/>
                </a:p>
              </p:txBody>
            </p:sp>
          </p:grpSp>
          <p:grpSp>
            <p:nvGrpSpPr>
              <p:cNvPr id="110" name="Group 109"/>
              <p:cNvGrpSpPr/>
              <p:nvPr/>
            </p:nvGrpSpPr>
            <p:grpSpPr>
              <a:xfrm>
                <a:off x="1889630" y="5115106"/>
                <a:ext cx="280384" cy="462907"/>
                <a:chOff x="3703986" y="5600546"/>
                <a:chExt cx="280384" cy="462907"/>
              </a:xfrm>
            </p:grpSpPr>
            <p:sp>
              <p:nvSpPr>
                <p:cNvPr id="107" name="TextBox 106"/>
                <p:cNvSpPr txBox="1"/>
                <p:nvPr/>
              </p:nvSpPr>
              <p:spPr>
                <a:xfrm>
                  <a:off x="3703986" y="5600546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1</a:t>
                  </a:r>
                  <a:endParaRPr lang="en-US" baseline="30000" dirty="0"/>
                </a:p>
              </p:txBody>
            </p:sp>
            <p:sp>
              <p:nvSpPr>
                <p:cNvPr id="108" name="TextBox 107"/>
                <p:cNvSpPr txBox="1"/>
                <p:nvPr/>
              </p:nvSpPr>
              <p:spPr>
                <a:xfrm>
                  <a:off x="3714744" y="5786454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2</a:t>
                  </a:r>
                  <a:endParaRPr lang="en-US" baseline="30000" dirty="0"/>
                </a:p>
              </p:txBody>
            </p:sp>
            <p:cxnSp>
              <p:nvCxnSpPr>
                <p:cNvPr id="109" name="Straight Connector 108"/>
                <p:cNvCxnSpPr/>
                <p:nvPr/>
              </p:nvCxnSpPr>
              <p:spPr>
                <a:xfrm>
                  <a:off x="3725502" y="5750312"/>
                  <a:ext cx="214314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1" name="Group 110"/>
              <p:cNvGrpSpPr/>
              <p:nvPr/>
            </p:nvGrpSpPr>
            <p:grpSpPr>
              <a:xfrm>
                <a:off x="1911146" y="5734066"/>
                <a:ext cx="691184" cy="478990"/>
                <a:chOff x="4379202" y="3733802"/>
                <a:chExt cx="691184" cy="478990"/>
              </a:xfrm>
            </p:grpSpPr>
            <p:sp>
              <p:nvSpPr>
                <p:cNvPr id="112" name="TextBox 111"/>
                <p:cNvSpPr txBox="1"/>
                <p:nvPr/>
              </p:nvSpPr>
              <p:spPr>
                <a:xfrm>
                  <a:off x="4379202" y="3749885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1</a:t>
                  </a:r>
                  <a:endParaRPr lang="en-US" baseline="30000" dirty="0"/>
                </a:p>
              </p:txBody>
            </p:sp>
            <p:sp>
              <p:nvSpPr>
                <p:cNvPr id="113" name="TextBox 112"/>
                <p:cNvSpPr txBox="1"/>
                <p:nvPr/>
              </p:nvSpPr>
              <p:spPr>
                <a:xfrm>
                  <a:off x="4389960" y="3935793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2</a:t>
                  </a:r>
                  <a:endParaRPr lang="en-US" baseline="30000" dirty="0"/>
                </a:p>
              </p:txBody>
            </p:sp>
            <p:cxnSp>
              <p:nvCxnSpPr>
                <p:cNvPr id="114" name="Straight Connector 113"/>
                <p:cNvCxnSpPr/>
                <p:nvPr/>
              </p:nvCxnSpPr>
              <p:spPr>
                <a:xfrm>
                  <a:off x="4400718" y="3899651"/>
                  <a:ext cx="214314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5" name="Freeform 114"/>
                <p:cNvSpPr/>
                <p:nvPr/>
              </p:nvSpPr>
              <p:spPr>
                <a:xfrm>
                  <a:off x="4643438" y="3772410"/>
                  <a:ext cx="279699" cy="215153"/>
                </a:xfrm>
                <a:custGeom>
                  <a:avLst/>
                  <a:gdLst>
                    <a:gd name="connsiteX0" fmla="*/ 0 w 279699"/>
                    <a:gd name="connsiteY0" fmla="*/ 150607 h 215153"/>
                    <a:gd name="connsiteX1" fmla="*/ 21515 w 279699"/>
                    <a:gd name="connsiteY1" fmla="*/ 96819 h 215153"/>
                    <a:gd name="connsiteX2" fmla="*/ 86061 w 279699"/>
                    <a:gd name="connsiteY2" fmla="*/ 215153 h 215153"/>
                    <a:gd name="connsiteX3" fmla="*/ 107576 w 279699"/>
                    <a:gd name="connsiteY3" fmla="*/ 0 h 215153"/>
                    <a:gd name="connsiteX4" fmla="*/ 279699 w 279699"/>
                    <a:gd name="connsiteY4" fmla="*/ 0 h 21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9699" h="215153">
                      <a:moveTo>
                        <a:pt x="0" y="150607"/>
                      </a:moveTo>
                      <a:lnTo>
                        <a:pt x="21515" y="96819"/>
                      </a:lnTo>
                      <a:lnTo>
                        <a:pt x="86061" y="215153"/>
                      </a:lnTo>
                      <a:lnTo>
                        <a:pt x="107576" y="0"/>
                      </a:lnTo>
                      <a:lnTo>
                        <a:pt x="279699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TextBox 115"/>
                <p:cNvSpPr txBox="1"/>
                <p:nvPr/>
              </p:nvSpPr>
              <p:spPr>
                <a:xfrm>
                  <a:off x="4693360" y="3733802"/>
                  <a:ext cx="37702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3 </a:t>
                  </a:r>
                  <a:endParaRPr lang="en-US" dirty="0"/>
                </a:p>
              </p:txBody>
            </p:sp>
          </p:grpSp>
          <p:cxnSp>
            <p:nvCxnSpPr>
              <p:cNvPr id="117" name="Straight Connector 116"/>
              <p:cNvCxnSpPr/>
              <p:nvPr/>
            </p:nvCxnSpPr>
            <p:spPr>
              <a:xfrm>
                <a:off x="1974002" y="6529240"/>
                <a:ext cx="500066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48" name="Group 147"/>
              <p:cNvGrpSpPr/>
              <p:nvPr/>
            </p:nvGrpSpPr>
            <p:grpSpPr>
              <a:xfrm>
                <a:off x="2928926" y="6186676"/>
                <a:ext cx="2405696" cy="847494"/>
                <a:chOff x="5715008" y="5437000"/>
                <a:chExt cx="2405696" cy="847494"/>
              </a:xfrm>
            </p:grpSpPr>
            <p:grpSp>
              <p:nvGrpSpPr>
                <p:cNvPr id="118" name="Group 117"/>
                <p:cNvGrpSpPr/>
                <p:nvPr/>
              </p:nvGrpSpPr>
              <p:grpSpPr>
                <a:xfrm>
                  <a:off x="5894026" y="5437000"/>
                  <a:ext cx="280384" cy="462907"/>
                  <a:chOff x="3703986" y="5600546"/>
                  <a:chExt cx="280384" cy="462907"/>
                </a:xfrm>
              </p:grpSpPr>
              <p:sp>
                <p:nvSpPr>
                  <p:cNvPr id="119" name="TextBox 118"/>
                  <p:cNvSpPr txBox="1"/>
                  <p:nvPr/>
                </p:nvSpPr>
                <p:spPr>
                  <a:xfrm>
                    <a:off x="3703986" y="5600546"/>
                    <a:ext cx="2696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aseline="30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1</a:t>
                    </a:r>
                    <a:endParaRPr lang="en-US" baseline="30000" dirty="0"/>
                  </a:p>
                </p:txBody>
              </p:sp>
              <p:sp>
                <p:nvSpPr>
                  <p:cNvPr id="120" name="TextBox 119"/>
                  <p:cNvSpPr txBox="1"/>
                  <p:nvPr/>
                </p:nvSpPr>
                <p:spPr>
                  <a:xfrm>
                    <a:off x="3714744" y="5786454"/>
                    <a:ext cx="2696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aseline="30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2</a:t>
                    </a:r>
                    <a:endParaRPr lang="en-US" baseline="30000" dirty="0"/>
                  </a:p>
                </p:txBody>
              </p:sp>
              <p:cxnSp>
                <p:nvCxnSpPr>
                  <p:cNvPr id="121" name="Straight Connector 120"/>
                  <p:cNvCxnSpPr/>
                  <p:nvPr/>
                </p:nvCxnSpPr>
                <p:spPr>
                  <a:xfrm>
                    <a:off x="3725502" y="5750312"/>
                    <a:ext cx="214314" cy="15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25" name="Straight Connector 124"/>
                <p:cNvCxnSpPr/>
                <p:nvPr/>
              </p:nvCxnSpPr>
              <p:spPr>
                <a:xfrm>
                  <a:off x="5715008" y="5786454"/>
                  <a:ext cx="642942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26" name="Group 125"/>
                <p:cNvGrpSpPr/>
                <p:nvPr/>
              </p:nvGrpSpPr>
              <p:grpSpPr>
                <a:xfrm>
                  <a:off x="5772666" y="5805504"/>
                  <a:ext cx="691184" cy="478990"/>
                  <a:chOff x="4379202" y="3733802"/>
                  <a:chExt cx="691184" cy="478990"/>
                </a:xfrm>
              </p:grpSpPr>
              <p:sp>
                <p:nvSpPr>
                  <p:cNvPr id="127" name="TextBox 126"/>
                  <p:cNvSpPr txBox="1"/>
                  <p:nvPr/>
                </p:nvSpPr>
                <p:spPr>
                  <a:xfrm>
                    <a:off x="4379202" y="3749885"/>
                    <a:ext cx="2696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aseline="30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1</a:t>
                    </a:r>
                    <a:endParaRPr lang="en-US" baseline="30000" dirty="0"/>
                  </a:p>
                </p:txBody>
              </p:sp>
              <p:sp>
                <p:nvSpPr>
                  <p:cNvPr id="128" name="TextBox 127"/>
                  <p:cNvSpPr txBox="1"/>
                  <p:nvPr/>
                </p:nvSpPr>
                <p:spPr>
                  <a:xfrm>
                    <a:off x="4389960" y="3935793"/>
                    <a:ext cx="2696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aseline="30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2</a:t>
                    </a:r>
                    <a:endParaRPr lang="en-US" baseline="30000" dirty="0"/>
                  </a:p>
                </p:txBody>
              </p:sp>
              <p:cxnSp>
                <p:nvCxnSpPr>
                  <p:cNvPr id="129" name="Straight Connector 128"/>
                  <p:cNvCxnSpPr/>
                  <p:nvPr/>
                </p:nvCxnSpPr>
                <p:spPr>
                  <a:xfrm>
                    <a:off x="4400718" y="3899651"/>
                    <a:ext cx="214314" cy="15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0" name="Freeform 129"/>
                  <p:cNvSpPr/>
                  <p:nvPr/>
                </p:nvSpPr>
                <p:spPr>
                  <a:xfrm>
                    <a:off x="4643438" y="3772410"/>
                    <a:ext cx="279699" cy="215153"/>
                  </a:xfrm>
                  <a:custGeom>
                    <a:avLst/>
                    <a:gdLst>
                      <a:gd name="connsiteX0" fmla="*/ 0 w 279699"/>
                      <a:gd name="connsiteY0" fmla="*/ 150607 h 215153"/>
                      <a:gd name="connsiteX1" fmla="*/ 21515 w 279699"/>
                      <a:gd name="connsiteY1" fmla="*/ 96819 h 215153"/>
                      <a:gd name="connsiteX2" fmla="*/ 86061 w 279699"/>
                      <a:gd name="connsiteY2" fmla="*/ 215153 h 215153"/>
                      <a:gd name="connsiteX3" fmla="*/ 107576 w 279699"/>
                      <a:gd name="connsiteY3" fmla="*/ 0 h 215153"/>
                      <a:gd name="connsiteX4" fmla="*/ 279699 w 279699"/>
                      <a:gd name="connsiteY4" fmla="*/ 0 h 2151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9699" h="215153">
                        <a:moveTo>
                          <a:pt x="0" y="150607"/>
                        </a:moveTo>
                        <a:lnTo>
                          <a:pt x="21515" y="96819"/>
                        </a:lnTo>
                        <a:lnTo>
                          <a:pt x="86061" y="215153"/>
                        </a:lnTo>
                        <a:lnTo>
                          <a:pt x="107576" y="0"/>
                        </a:lnTo>
                        <a:lnTo>
                          <a:pt x="279699" y="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1" name="TextBox 130"/>
                  <p:cNvSpPr txBox="1"/>
                  <p:nvPr/>
                </p:nvSpPr>
                <p:spPr>
                  <a:xfrm>
                    <a:off x="4693360" y="3733802"/>
                    <a:ext cx="37702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dirty="0" smtClean="0">
                        <a:latin typeface="Arial" pitchFamily="34" charset="0"/>
                        <a:cs typeface="Arial" pitchFamily="34" charset="0"/>
                      </a:rPr>
                      <a:t>3 </a:t>
                    </a:r>
                    <a:endParaRPr lang="en-US" dirty="0"/>
                  </a:p>
                </p:txBody>
              </p:sp>
            </p:grpSp>
            <p:sp>
              <p:nvSpPr>
                <p:cNvPr id="132" name="TextBox 131"/>
                <p:cNvSpPr txBox="1"/>
                <p:nvPr/>
              </p:nvSpPr>
              <p:spPr>
                <a:xfrm>
                  <a:off x="6336434" y="5604414"/>
                  <a:ext cx="31931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i="1" dirty="0" smtClean="0">
                      <a:latin typeface="Arial" pitchFamily="34" charset="0"/>
                      <a:cs typeface="Arial" pitchFamily="34" charset="0"/>
                    </a:rPr>
                    <a:t>=</a:t>
                  </a:r>
                  <a:endParaRPr lang="en-US" dirty="0"/>
                </a:p>
              </p:txBody>
            </p:sp>
            <p:cxnSp>
              <p:nvCxnSpPr>
                <p:cNvPr id="134" name="Straight Connector 133"/>
                <p:cNvCxnSpPr/>
                <p:nvPr/>
              </p:nvCxnSpPr>
              <p:spPr>
                <a:xfrm>
                  <a:off x="6715140" y="5786454"/>
                  <a:ext cx="35719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9" name="Group 138"/>
                <p:cNvGrpSpPr/>
                <p:nvPr/>
              </p:nvGrpSpPr>
              <p:grpSpPr>
                <a:xfrm>
                  <a:off x="6715140" y="5797212"/>
                  <a:ext cx="416190" cy="369332"/>
                  <a:chOff x="7676108" y="5929330"/>
                  <a:chExt cx="416190" cy="369332"/>
                </a:xfrm>
              </p:grpSpPr>
              <p:sp>
                <p:nvSpPr>
                  <p:cNvPr id="135" name="TextBox 134"/>
                  <p:cNvSpPr txBox="1"/>
                  <p:nvPr/>
                </p:nvSpPr>
                <p:spPr>
                  <a:xfrm>
                    <a:off x="7715272" y="5929330"/>
                    <a:ext cx="37702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dirty="0" smtClean="0">
                        <a:latin typeface="Arial" pitchFamily="34" charset="0"/>
                        <a:cs typeface="Arial" pitchFamily="34" charset="0"/>
                      </a:rPr>
                      <a:t>3 </a:t>
                    </a:r>
                    <a:endParaRPr lang="en-US" dirty="0"/>
                  </a:p>
                </p:txBody>
              </p:sp>
              <p:sp>
                <p:nvSpPr>
                  <p:cNvPr id="137" name="Freeform 136"/>
                  <p:cNvSpPr/>
                  <p:nvPr/>
                </p:nvSpPr>
                <p:spPr>
                  <a:xfrm>
                    <a:off x="7676108" y="5961604"/>
                    <a:ext cx="279699" cy="215153"/>
                  </a:xfrm>
                  <a:custGeom>
                    <a:avLst/>
                    <a:gdLst>
                      <a:gd name="connsiteX0" fmla="*/ 0 w 279699"/>
                      <a:gd name="connsiteY0" fmla="*/ 150607 h 215153"/>
                      <a:gd name="connsiteX1" fmla="*/ 21515 w 279699"/>
                      <a:gd name="connsiteY1" fmla="*/ 96819 h 215153"/>
                      <a:gd name="connsiteX2" fmla="*/ 86061 w 279699"/>
                      <a:gd name="connsiteY2" fmla="*/ 215153 h 215153"/>
                      <a:gd name="connsiteX3" fmla="*/ 107576 w 279699"/>
                      <a:gd name="connsiteY3" fmla="*/ 0 h 215153"/>
                      <a:gd name="connsiteX4" fmla="*/ 279699 w 279699"/>
                      <a:gd name="connsiteY4" fmla="*/ 0 h 2151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9699" h="215153">
                        <a:moveTo>
                          <a:pt x="0" y="150607"/>
                        </a:moveTo>
                        <a:lnTo>
                          <a:pt x="21515" y="96819"/>
                        </a:lnTo>
                        <a:lnTo>
                          <a:pt x="86061" y="215153"/>
                        </a:lnTo>
                        <a:lnTo>
                          <a:pt x="107576" y="0"/>
                        </a:lnTo>
                        <a:lnTo>
                          <a:pt x="279699" y="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38" name="TextBox 137"/>
                <p:cNvSpPr txBox="1"/>
                <p:nvPr/>
              </p:nvSpPr>
              <p:spPr>
                <a:xfrm>
                  <a:off x="6693624" y="5483054"/>
                  <a:ext cx="3129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1</a:t>
                  </a:r>
                  <a:endParaRPr lang="en-US" dirty="0"/>
                </a:p>
              </p:txBody>
            </p:sp>
            <p:sp>
              <p:nvSpPr>
                <p:cNvPr id="140" name="TextBox 139"/>
                <p:cNvSpPr txBox="1"/>
                <p:nvPr/>
              </p:nvSpPr>
              <p:spPr>
                <a:xfrm>
                  <a:off x="7143768" y="5604414"/>
                  <a:ext cx="31931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i="1" dirty="0" smtClean="0">
                      <a:latin typeface="Arial" pitchFamily="34" charset="0"/>
                      <a:cs typeface="Arial" pitchFamily="34" charset="0"/>
                    </a:rPr>
                    <a:t>=</a:t>
                  </a:r>
                  <a:endParaRPr lang="en-US" dirty="0"/>
                </a:p>
              </p:txBody>
            </p:sp>
            <p:grpSp>
              <p:nvGrpSpPr>
                <p:cNvPr id="141" name="Group 140"/>
                <p:cNvGrpSpPr/>
                <p:nvPr/>
              </p:nvGrpSpPr>
              <p:grpSpPr>
                <a:xfrm>
                  <a:off x="7704514" y="5589788"/>
                  <a:ext cx="416190" cy="369332"/>
                  <a:chOff x="7676108" y="5929330"/>
                  <a:chExt cx="416190" cy="369332"/>
                </a:xfrm>
              </p:grpSpPr>
              <p:sp>
                <p:nvSpPr>
                  <p:cNvPr id="142" name="TextBox 141"/>
                  <p:cNvSpPr txBox="1"/>
                  <p:nvPr/>
                </p:nvSpPr>
                <p:spPr>
                  <a:xfrm>
                    <a:off x="7715272" y="5929330"/>
                    <a:ext cx="37702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dirty="0" smtClean="0">
                        <a:latin typeface="Arial" pitchFamily="34" charset="0"/>
                        <a:cs typeface="Arial" pitchFamily="34" charset="0"/>
                      </a:rPr>
                      <a:t>3 </a:t>
                    </a:r>
                    <a:endParaRPr lang="en-US" dirty="0"/>
                  </a:p>
                </p:txBody>
              </p:sp>
              <p:sp>
                <p:nvSpPr>
                  <p:cNvPr id="143" name="Freeform 142"/>
                  <p:cNvSpPr/>
                  <p:nvPr/>
                </p:nvSpPr>
                <p:spPr>
                  <a:xfrm>
                    <a:off x="7676108" y="5961604"/>
                    <a:ext cx="279699" cy="215153"/>
                  </a:xfrm>
                  <a:custGeom>
                    <a:avLst/>
                    <a:gdLst>
                      <a:gd name="connsiteX0" fmla="*/ 0 w 279699"/>
                      <a:gd name="connsiteY0" fmla="*/ 150607 h 215153"/>
                      <a:gd name="connsiteX1" fmla="*/ 21515 w 279699"/>
                      <a:gd name="connsiteY1" fmla="*/ 96819 h 215153"/>
                      <a:gd name="connsiteX2" fmla="*/ 86061 w 279699"/>
                      <a:gd name="connsiteY2" fmla="*/ 215153 h 215153"/>
                      <a:gd name="connsiteX3" fmla="*/ 107576 w 279699"/>
                      <a:gd name="connsiteY3" fmla="*/ 0 h 215153"/>
                      <a:gd name="connsiteX4" fmla="*/ 279699 w 279699"/>
                      <a:gd name="connsiteY4" fmla="*/ 0 h 2151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9699" h="215153">
                        <a:moveTo>
                          <a:pt x="0" y="150607"/>
                        </a:moveTo>
                        <a:lnTo>
                          <a:pt x="21515" y="96819"/>
                        </a:lnTo>
                        <a:lnTo>
                          <a:pt x="86061" y="215153"/>
                        </a:lnTo>
                        <a:lnTo>
                          <a:pt x="107576" y="0"/>
                        </a:lnTo>
                        <a:lnTo>
                          <a:pt x="279699" y="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44" name="Group 143"/>
                <p:cNvGrpSpPr/>
                <p:nvPr/>
              </p:nvGrpSpPr>
              <p:grpSpPr>
                <a:xfrm>
                  <a:off x="7429520" y="5632820"/>
                  <a:ext cx="280384" cy="462907"/>
                  <a:chOff x="3703986" y="5600546"/>
                  <a:chExt cx="280384" cy="462907"/>
                </a:xfrm>
              </p:grpSpPr>
              <p:sp>
                <p:nvSpPr>
                  <p:cNvPr id="145" name="TextBox 144"/>
                  <p:cNvSpPr txBox="1"/>
                  <p:nvPr/>
                </p:nvSpPr>
                <p:spPr>
                  <a:xfrm>
                    <a:off x="3703986" y="5600546"/>
                    <a:ext cx="2696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aseline="30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1</a:t>
                    </a:r>
                    <a:endParaRPr lang="en-US" baseline="30000" dirty="0"/>
                  </a:p>
                </p:txBody>
              </p:sp>
              <p:sp>
                <p:nvSpPr>
                  <p:cNvPr id="146" name="TextBox 145"/>
                  <p:cNvSpPr txBox="1"/>
                  <p:nvPr/>
                </p:nvSpPr>
                <p:spPr>
                  <a:xfrm>
                    <a:off x="3714744" y="5786454"/>
                    <a:ext cx="2696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aseline="30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3</a:t>
                    </a:r>
                    <a:endParaRPr lang="en-US" baseline="30000" dirty="0"/>
                  </a:p>
                </p:txBody>
              </p:sp>
              <p:cxnSp>
                <p:nvCxnSpPr>
                  <p:cNvPr id="147" name="Straight Connector 146"/>
                  <p:cNvCxnSpPr/>
                  <p:nvPr/>
                </p:nvCxnSpPr>
                <p:spPr>
                  <a:xfrm>
                    <a:off x="3725502" y="5750312"/>
                    <a:ext cx="214314" cy="15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pic>
        <p:nvPicPr>
          <p:cNvPr id="6041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7" y="1196752"/>
            <a:ext cx="2736305" cy="26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395567"/>
            <a:ext cx="7946406" cy="46166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3. </a:t>
            </a:r>
            <a:r>
              <a:rPr lang="en-US" sz="24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Nilai</a:t>
            </a:r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Perbandingan</a:t>
            </a:r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Trigonometri</a:t>
            </a:r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untuk</a:t>
            </a:r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Sudut</a:t>
            </a:r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45</a:t>
            </a:r>
            <a:r>
              <a:rPr lang="en-US" sz="24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  <a:sym typeface="Symbol"/>
              </a:rPr>
              <a:t></a:t>
            </a:r>
            <a:endParaRPr lang="en-US" sz="2400" b="1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4737780" y="1063900"/>
            <a:ext cx="3334390" cy="2101492"/>
            <a:chOff x="785786" y="857232"/>
            <a:chExt cx="3334390" cy="2101492"/>
          </a:xfrm>
        </p:grpSpPr>
        <p:grpSp>
          <p:nvGrpSpPr>
            <p:cNvPr id="3" name="Group 2"/>
            <p:cNvGrpSpPr/>
            <p:nvPr/>
          </p:nvGrpSpPr>
          <p:grpSpPr>
            <a:xfrm>
              <a:off x="785786" y="857232"/>
              <a:ext cx="2871234" cy="2101492"/>
              <a:chOff x="396322" y="857232"/>
              <a:chExt cx="2871234" cy="2101492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785786" y="857232"/>
                <a:ext cx="24817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(O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P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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</a:t>
                </a:r>
                <a:r>
                  <a:rPr lang="en-US" baseline="30000" dirty="0" smtClean="0">
                    <a:latin typeface="Arial" pitchFamily="34" charset="0"/>
                    <a:cs typeface="Arial" pitchFamily="34" charset="0"/>
                  </a:rPr>
                  <a:t>2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+ (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PP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)</a:t>
                </a:r>
                <a:r>
                  <a:rPr lang="en-US" baseline="30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 = (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OP)</a:t>
                </a:r>
                <a:r>
                  <a:rPr lang="en-US" baseline="30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 </a:t>
                </a:r>
                <a:endParaRPr lang="en-US" dirty="0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96322" y="1142984"/>
                <a:ext cx="22910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 	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x</a:t>
                </a:r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 + y</a:t>
                </a:r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  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= 1</a:t>
                </a:r>
                <a:endParaRPr lang="en-US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396322" y="1571612"/>
                <a:ext cx="22990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 	       2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x</a:t>
                </a:r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r>
                  <a:rPr lang="en-US" baseline="30000" dirty="0" smtClean="0">
                    <a:latin typeface="Arial" pitchFamily="34" charset="0"/>
                    <a:cs typeface="Arial" pitchFamily="34" charset="0"/>
                  </a:rPr>
                  <a:t> 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= 1</a:t>
                </a:r>
                <a:endParaRPr lang="en-US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96322" y="2000240"/>
                <a:ext cx="21483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 	          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r>
                  <a:rPr lang="en-US" baseline="30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 =</a:t>
                </a:r>
                <a:endParaRPr lang="en-US" dirty="0"/>
              </a:p>
            </p:txBody>
          </p:sp>
          <p:grpSp>
            <p:nvGrpSpPr>
              <p:cNvPr id="11" name="Group 17"/>
              <p:cNvGrpSpPr/>
              <p:nvPr/>
            </p:nvGrpSpPr>
            <p:grpSpPr>
              <a:xfrm>
                <a:off x="2461134" y="2043272"/>
                <a:ext cx="280384" cy="462907"/>
                <a:chOff x="4900784" y="2922044"/>
                <a:chExt cx="280384" cy="462907"/>
              </a:xfrm>
            </p:grpSpPr>
            <p:sp>
              <p:nvSpPr>
                <p:cNvPr id="15" name="TextBox 14"/>
                <p:cNvSpPr txBox="1"/>
                <p:nvPr/>
              </p:nvSpPr>
              <p:spPr>
                <a:xfrm>
                  <a:off x="4900784" y="2922044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1</a:t>
                  </a:r>
                  <a:endParaRPr lang="en-US" baseline="30000" dirty="0"/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4911542" y="3107952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2</a:t>
                  </a:r>
                  <a:endParaRPr lang="en-US" baseline="30000" dirty="0"/>
                </a:p>
              </p:txBody>
            </p: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4922300" y="3071810"/>
                  <a:ext cx="214314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" name="Group 22"/>
              <p:cNvGrpSpPr/>
              <p:nvPr/>
            </p:nvGrpSpPr>
            <p:grpSpPr>
              <a:xfrm>
                <a:off x="2468024" y="2589392"/>
                <a:ext cx="373108" cy="369332"/>
                <a:chOff x="5272087" y="3589524"/>
                <a:chExt cx="373108" cy="369332"/>
              </a:xfrm>
            </p:grpSpPr>
            <p:sp>
              <p:nvSpPr>
                <p:cNvPr id="13" name="Freeform 12"/>
                <p:cNvSpPr/>
                <p:nvPr/>
              </p:nvSpPr>
              <p:spPr>
                <a:xfrm>
                  <a:off x="5272087" y="3643314"/>
                  <a:ext cx="279699" cy="215153"/>
                </a:xfrm>
                <a:custGeom>
                  <a:avLst/>
                  <a:gdLst>
                    <a:gd name="connsiteX0" fmla="*/ 0 w 279699"/>
                    <a:gd name="connsiteY0" fmla="*/ 150607 h 215153"/>
                    <a:gd name="connsiteX1" fmla="*/ 21515 w 279699"/>
                    <a:gd name="connsiteY1" fmla="*/ 96819 h 215153"/>
                    <a:gd name="connsiteX2" fmla="*/ 86061 w 279699"/>
                    <a:gd name="connsiteY2" fmla="*/ 215153 h 215153"/>
                    <a:gd name="connsiteX3" fmla="*/ 107576 w 279699"/>
                    <a:gd name="connsiteY3" fmla="*/ 0 h 215153"/>
                    <a:gd name="connsiteX4" fmla="*/ 279699 w 279699"/>
                    <a:gd name="connsiteY4" fmla="*/ 0 h 21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9699" h="215153">
                      <a:moveTo>
                        <a:pt x="0" y="150607"/>
                      </a:moveTo>
                      <a:lnTo>
                        <a:pt x="21515" y="96819"/>
                      </a:lnTo>
                      <a:lnTo>
                        <a:pt x="86061" y="215153"/>
                      </a:lnTo>
                      <a:lnTo>
                        <a:pt x="107576" y="0"/>
                      </a:lnTo>
                      <a:lnTo>
                        <a:pt x="279699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5325877" y="3589524"/>
                  <a:ext cx="31931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3</a:t>
                  </a:r>
                  <a:endParaRPr lang="en-US" dirty="0"/>
                </a:p>
              </p:txBody>
            </p:sp>
          </p:grpSp>
          <p:sp>
            <p:nvSpPr>
              <p:cNvPr id="24" name="TextBox 23"/>
              <p:cNvSpPr txBox="1"/>
              <p:nvPr/>
            </p:nvSpPr>
            <p:spPr>
              <a:xfrm>
                <a:off x="396322" y="2428868"/>
                <a:ext cx="21916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 	           </a:t>
                </a:r>
                <a:r>
                  <a:rPr lang="en-US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 =</a:t>
                </a:r>
                <a:endParaRPr lang="en-US" dirty="0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2829082" y="231439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1</a:t>
              </a:r>
              <a:endParaRPr lang="en-US" dirty="0"/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2861356" y="2608972"/>
              <a:ext cx="285752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3171646" y="2425000"/>
              <a:ext cx="3193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=</a:t>
              </a:r>
              <a:endParaRPr lang="en-US" dirty="0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3428992" y="2404330"/>
              <a:ext cx="691184" cy="527455"/>
              <a:chOff x="4000496" y="3578766"/>
              <a:chExt cx="691184" cy="527455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4000496" y="3643314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1</a:t>
                </a:r>
                <a:endParaRPr lang="en-US" baseline="30000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4011254" y="3829222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3</a:t>
                </a:r>
                <a:endParaRPr lang="en-US" baseline="30000" dirty="0"/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>
                <a:off x="4022012" y="3793080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5" name="Group 34"/>
              <p:cNvGrpSpPr/>
              <p:nvPr/>
            </p:nvGrpSpPr>
            <p:grpSpPr>
              <a:xfrm>
                <a:off x="4264732" y="3578766"/>
                <a:ext cx="426948" cy="369332"/>
                <a:chOff x="4275490" y="3589524"/>
                <a:chExt cx="426948" cy="369332"/>
              </a:xfrm>
            </p:grpSpPr>
            <p:sp>
              <p:nvSpPr>
                <p:cNvPr id="33" name="TextBox 32"/>
                <p:cNvSpPr txBox="1"/>
                <p:nvPr/>
              </p:nvSpPr>
              <p:spPr>
                <a:xfrm>
                  <a:off x="4325412" y="3589524"/>
                  <a:ext cx="37702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3 </a:t>
                  </a:r>
                  <a:endParaRPr lang="en-US" dirty="0"/>
                </a:p>
              </p:txBody>
            </p:sp>
            <p:sp>
              <p:nvSpPr>
                <p:cNvPr id="34" name="Freeform 33"/>
                <p:cNvSpPr/>
                <p:nvPr/>
              </p:nvSpPr>
              <p:spPr>
                <a:xfrm>
                  <a:off x="4275490" y="3660962"/>
                  <a:ext cx="279699" cy="215153"/>
                </a:xfrm>
                <a:custGeom>
                  <a:avLst/>
                  <a:gdLst>
                    <a:gd name="connsiteX0" fmla="*/ 0 w 279699"/>
                    <a:gd name="connsiteY0" fmla="*/ 150607 h 215153"/>
                    <a:gd name="connsiteX1" fmla="*/ 21515 w 279699"/>
                    <a:gd name="connsiteY1" fmla="*/ 96819 h 215153"/>
                    <a:gd name="connsiteX2" fmla="*/ 86061 w 279699"/>
                    <a:gd name="connsiteY2" fmla="*/ 215153 h 215153"/>
                    <a:gd name="connsiteX3" fmla="*/ 107576 w 279699"/>
                    <a:gd name="connsiteY3" fmla="*/ 0 h 215153"/>
                    <a:gd name="connsiteX4" fmla="*/ 279699 w 279699"/>
                    <a:gd name="connsiteY4" fmla="*/ 0 h 21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9699" h="215153">
                      <a:moveTo>
                        <a:pt x="0" y="150607"/>
                      </a:moveTo>
                      <a:lnTo>
                        <a:pt x="21515" y="96819"/>
                      </a:lnTo>
                      <a:lnTo>
                        <a:pt x="86061" y="215153"/>
                      </a:lnTo>
                      <a:lnTo>
                        <a:pt x="107576" y="0"/>
                      </a:lnTo>
                      <a:lnTo>
                        <a:pt x="279699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38" name="Group 37"/>
          <p:cNvGrpSpPr/>
          <p:nvPr/>
        </p:nvGrpSpPr>
        <p:grpSpPr>
          <a:xfrm>
            <a:off x="4714876" y="3164011"/>
            <a:ext cx="3429024" cy="614533"/>
            <a:chOff x="380062" y="2395911"/>
            <a:chExt cx="2967288" cy="489802"/>
          </a:xfrm>
        </p:grpSpPr>
        <p:sp>
          <p:nvSpPr>
            <p:cNvPr id="39" name="TextBox 38"/>
            <p:cNvSpPr txBox="1"/>
            <p:nvPr/>
          </p:nvSpPr>
          <p:spPr>
            <a:xfrm>
              <a:off x="380062" y="2428868"/>
              <a:ext cx="26041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Karena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x 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= y, </a:t>
              </a:r>
              <a:r>
                <a:rPr lang="en-US" dirty="0" err="1" smtClean="0">
                  <a:latin typeface="Arial" pitchFamily="34" charset="0"/>
                  <a:cs typeface="Arial" pitchFamily="34" charset="0"/>
                </a:rPr>
                <a:t>maka</a:t>
              </a:r>
              <a:r>
                <a:rPr lang="en-US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y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 =</a:t>
              </a:r>
              <a:endParaRPr lang="en-US" dirty="0"/>
            </a:p>
          </p:txBody>
        </p:sp>
        <p:grpSp>
          <p:nvGrpSpPr>
            <p:cNvPr id="40" name="Group 78"/>
            <p:cNvGrpSpPr/>
            <p:nvPr/>
          </p:nvGrpSpPr>
          <p:grpSpPr>
            <a:xfrm>
              <a:off x="2572293" y="2395911"/>
              <a:ext cx="775057" cy="489802"/>
              <a:chOff x="2593809" y="3681795"/>
              <a:chExt cx="775057" cy="489802"/>
            </a:xfrm>
          </p:grpSpPr>
          <p:sp>
            <p:nvSpPr>
              <p:cNvPr id="41" name="TextBox 40"/>
              <p:cNvSpPr txBox="1"/>
              <p:nvPr/>
            </p:nvSpPr>
            <p:spPr>
              <a:xfrm>
                <a:off x="2593809" y="370869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1</a:t>
                </a:r>
                <a:endParaRPr lang="en-US" baseline="300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2604567" y="3894598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endParaRPr lang="en-US" baseline="30000" dirty="0"/>
              </a:p>
            </p:txBody>
          </p:sp>
          <p:cxnSp>
            <p:nvCxnSpPr>
              <p:cNvPr id="43" name="Straight Connector 42"/>
              <p:cNvCxnSpPr/>
              <p:nvPr/>
            </p:nvCxnSpPr>
            <p:spPr>
              <a:xfrm>
                <a:off x="2615325" y="3858457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Freeform 43"/>
              <p:cNvSpPr/>
              <p:nvPr/>
            </p:nvSpPr>
            <p:spPr>
              <a:xfrm>
                <a:off x="2877797" y="3739452"/>
                <a:ext cx="279699" cy="215153"/>
              </a:xfrm>
              <a:custGeom>
                <a:avLst/>
                <a:gdLst>
                  <a:gd name="connsiteX0" fmla="*/ 0 w 279699"/>
                  <a:gd name="connsiteY0" fmla="*/ 150607 h 215153"/>
                  <a:gd name="connsiteX1" fmla="*/ 21515 w 279699"/>
                  <a:gd name="connsiteY1" fmla="*/ 96819 h 215153"/>
                  <a:gd name="connsiteX2" fmla="*/ 86061 w 279699"/>
                  <a:gd name="connsiteY2" fmla="*/ 215153 h 215153"/>
                  <a:gd name="connsiteX3" fmla="*/ 107576 w 279699"/>
                  <a:gd name="connsiteY3" fmla="*/ 0 h 215153"/>
                  <a:gd name="connsiteX4" fmla="*/ 279699 w 279699"/>
                  <a:gd name="connsiteY4" fmla="*/ 0 h 215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699" h="215153">
                    <a:moveTo>
                      <a:pt x="0" y="150607"/>
                    </a:moveTo>
                    <a:lnTo>
                      <a:pt x="21515" y="96819"/>
                    </a:lnTo>
                    <a:lnTo>
                      <a:pt x="86061" y="215153"/>
                    </a:lnTo>
                    <a:lnTo>
                      <a:pt x="107576" y="0"/>
                    </a:lnTo>
                    <a:lnTo>
                      <a:pt x="279699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2927719" y="3681795"/>
                <a:ext cx="441147" cy="369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2 .</a:t>
                </a:r>
                <a:endParaRPr lang="en-US" dirty="0"/>
              </a:p>
            </p:txBody>
          </p:sp>
        </p:grpSp>
      </p:grpSp>
      <p:grpSp>
        <p:nvGrpSpPr>
          <p:cNvPr id="115" name="Group 114"/>
          <p:cNvGrpSpPr/>
          <p:nvPr/>
        </p:nvGrpSpPr>
        <p:grpSpPr>
          <a:xfrm>
            <a:off x="571472" y="4492924"/>
            <a:ext cx="4448107" cy="2007910"/>
            <a:chOff x="380062" y="4000504"/>
            <a:chExt cx="4448107" cy="2007910"/>
          </a:xfrm>
        </p:grpSpPr>
        <p:grpSp>
          <p:nvGrpSpPr>
            <p:cNvPr id="60" name="Group 59"/>
            <p:cNvGrpSpPr/>
            <p:nvPr/>
          </p:nvGrpSpPr>
          <p:grpSpPr>
            <a:xfrm>
              <a:off x="380062" y="4010778"/>
              <a:ext cx="4448107" cy="1997636"/>
              <a:chOff x="380062" y="5036534"/>
              <a:chExt cx="4448107" cy="1997636"/>
            </a:xfrm>
          </p:grpSpPr>
          <p:grpSp>
            <p:nvGrpSpPr>
              <p:cNvPr id="61" name="Group 86"/>
              <p:cNvGrpSpPr/>
              <p:nvPr/>
            </p:nvGrpSpPr>
            <p:grpSpPr>
              <a:xfrm>
                <a:off x="380062" y="5036534"/>
                <a:ext cx="2691740" cy="1833632"/>
                <a:chOff x="857224" y="2643182"/>
                <a:chExt cx="2691740" cy="1833632"/>
              </a:xfrm>
            </p:grpSpPr>
            <p:grpSp>
              <p:nvGrpSpPr>
                <p:cNvPr id="99" name="Group 98"/>
                <p:cNvGrpSpPr/>
                <p:nvPr/>
              </p:nvGrpSpPr>
              <p:grpSpPr>
                <a:xfrm>
                  <a:off x="857224" y="2643182"/>
                  <a:ext cx="2634735" cy="1689149"/>
                  <a:chOff x="726411" y="500042"/>
                  <a:chExt cx="2634735" cy="1689149"/>
                </a:xfrm>
              </p:grpSpPr>
              <p:sp>
                <p:nvSpPr>
                  <p:cNvPr id="103" name="TextBox 102"/>
                  <p:cNvSpPr txBox="1"/>
                  <p:nvPr/>
                </p:nvSpPr>
                <p:spPr>
                  <a:xfrm>
                    <a:off x="735304" y="500042"/>
                    <a:ext cx="123944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342900" indent="-342900">
                      <a:spcBef>
                        <a:spcPts val="1200"/>
                      </a:spcBef>
                    </a:pPr>
                    <a:r>
                      <a:rPr lang="en-US" dirty="0" smtClean="0">
                        <a:latin typeface="Arial" pitchFamily="34" charset="0"/>
                        <a:cs typeface="Arial" pitchFamily="34" charset="0"/>
                      </a:rPr>
                      <a:t>	sin 45</a:t>
                    </a:r>
                    <a:r>
                      <a:rPr lang="en-US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</a:t>
                    </a:r>
                    <a:endParaRPr lang="en-US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4" name="TextBox 103"/>
                  <p:cNvSpPr txBox="1"/>
                  <p:nvPr/>
                </p:nvSpPr>
                <p:spPr>
                  <a:xfrm>
                    <a:off x="726411" y="1143360"/>
                    <a:ext cx="130356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342900" indent="-342900">
                      <a:spcBef>
                        <a:spcPts val="1200"/>
                      </a:spcBef>
                    </a:pPr>
                    <a:r>
                      <a:rPr lang="en-US" dirty="0" smtClean="0">
                        <a:latin typeface="Arial" pitchFamily="34" charset="0"/>
                        <a:cs typeface="Arial" pitchFamily="34" charset="0"/>
                      </a:rPr>
                      <a:t>	</a:t>
                    </a:r>
                    <a:r>
                      <a:rPr lang="en-US" dirty="0" err="1" smtClean="0">
                        <a:latin typeface="Arial" pitchFamily="34" charset="0"/>
                        <a:cs typeface="Arial" pitchFamily="34" charset="0"/>
                      </a:rPr>
                      <a:t>cos</a:t>
                    </a:r>
                    <a:r>
                      <a:rPr lang="en-US" dirty="0" smtClean="0">
                        <a:latin typeface="Arial" pitchFamily="34" charset="0"/>
                        <a:cs typeface="Arial" pitchFamily="34" charset="0"/>
                      </a:rPr>
                      <a:t> 45</a:t>
                    </a:r>
                    <a:r>
                      <a:rPr lang="en-US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</a:t>
                    </a:r>
                    <a:endParaRPr lang="en-US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5" name="TextBox 104"/>
                  <p:cNvSpPr txBox="1"/>
                  <p:nvPr/>
                </p:nvSpPr>
                <p:spPr>
                  <a:xfrm>
                    <a:off x="738286" y="1819859"/>
                    <a:ext cx="116249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342900" indent="-342900">
                      <a:spcBef>
                        <a:spcPts val="1200"/>
                      </a:spcBef>
                    </a:pPr>
                    <a:r>
                      <a:rPr lang="en-US" dirty="0" smtClean="0">
                        <a:latin typeface="Arial" pitchFamily="34" charset="0"/>
                        <a:cs typeface="Arial" pitchFamily="34" charset="0"/>
                      </a:rPr>
                      <a:t>	tan 0</a:t>
                    </a:r>
                    <a:r>
                      <a:rPr lang="en-US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</a:t>
                    </a:r>
                    <a:endParaRPr lang="en-US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6" name="TextBox 12"/>
                  <p:cNvSpPr txBox="1"/>
                  <p:nvPr/>
                </p:nvSpPr>
                <p:spPr>
                  <a:xfrm>
                    <a:off x="3048240" y="1047796"/>
                    <a:ext cx="31290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endParaRPr lang="en-US" dirty="0"/>
                  </a:p>
                </p:txBody>
              </p:sp>
              <p:sp>
                <p:nvSpPr>
                  <p:cNvPr id="107" name="TextBox 106"/>
                  <p:cNvSpPr txBox="1"/>
                  <p:nvPr/>
                </p:nvSpPr>
                <p:spPr>
                  <a:xfrm>
                    <a:off x="1965735" y="535855"/>
                    <a:ext cx="31931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=</a:t>
                    </a:r>
                    <a:endParaRPr lang="en-US" dirty="0"/>
                  </a:p>
                </p:txBody>
              </p:sp>
              <p:sp>
                <p:nvSpPr>
                  <p:cNvPr id="108" name="TextBox 107"/>
                  <p:cNvSpPr txBox="1"/>
                  <p:nvPr/>
                </p:nvSpPr>
                <p:spPr>
                  <a:xfrm>
                    <a:off x="1989485" y="1166734"/>
                    <a:ext cx="31931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=</a:t>
                    </a:r>
                    <a:endParaRPr lang="en-US" dirty="0"/>
                  </a:p>
                </p:txBody>
              </p:sp>
              <p:sp>
                <p:nvSpPr>
                  <p:cNvPr id="109" name="TextBox 108"/>
                  <p:cNvSpPr txBox="1"/>
                  <p:nvPr/>
                </p:nvSpPr>
                <p:spPr>
                  <a:xfrm>
                    <a:off x="1977610" y="1809676"/>
                    <a:ext cx="319318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i="1" dirty="0" smtClean="0">
                        <a:latin typeface="Arial" pitchFamily="34" charset="0"/>
                        <a:cs typeface="Arial" pitchFamily="34" charset="0"/>
                      </a:rPr>
                      <a:t>=</a:t>
                    </a:r>
                    <a:endParaRPr lang="en-US" dirty="0"/>
                  </a:p>
                </p:txBody>
              </p:sp>
            </p:grpSp>
            <p:sp>
              <p:nvSpPr>
                <p:cNvPr id="100" name="TextBox 99"/>
                <p:cNvSpPr txBox="1"/>
                <p:nvPr/>
              </p:nvSpPr>
              <p:spPr>
                <a:xfrm>
                  <a:off x="2339774" y="3821730"/>
                  <a:ext cx="92343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sin 45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</a:t>
                  </a:r>
                  <a:endParaRPr lang="en-US" i="1" dirty="0"/>
                </a:p>
              </p:txBody>
            </p:sp>
            <p:sp>
              <p:nvSpPr>
                <p:cNvPr id="101" name="TextBox 100"/>
                <p:cNvSpPr txBox="1"/>
                <p:nvPr/>
              </p:nvSpPr>
              <p:spPr>
                <a:xfrm>
                  <a:off x="3104922" y="3964691"/>
                  <a:ext cx="31931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i="1" dirty="0" smtClean="0">
                      <a:latin typeface="Arial" pitchFamily="34" charset="0"/>
                      <a:cs typeface="Arial" pitchFamily="34" charset="0"/>
                    </a:rPr>
                    <a:t>=</a:t>
                  </a:r>
                  <a:endParaRPr lang="en-US" dirty="0"/>
                </a:p>
              </p:txBody>
            </p:sp>
            <p:sp>
              <p:nvSpPr>
                <p:cNvPr id="102" name="TextBox 101"/>
                <p:cNvSpPr txBox="1"/>
                <p:nvPr/>
              </p:nvSpPr>
              <p:spPr>
                <a:xfrm>
                  <a:off x="2322126" y="4107482"/>
                  <a:ext cx="122683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dirty="0" err="1" smtClean="0">
                      <a:latin typeface="Arial" pitchFamily="34" charset="0"/>
                      <a:cs typeface="Arial" pitchFamily="34" charset="0"/>
                    </a:rPr>
                    <a:t>cos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 45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</a:t>
                  </a:r>
                  <a:endParaRPr lang="en-US" i="1" dirty="0"/>
                </a:p>
              </p:txBody>
            </p:sp>
          </p:grpSp>
          <p:grpSp>
            <p:nvGrpSpPr>
              <p:cNvPr id="62" name="Group 109"/>
              <p:cNvGrpSpPr/>
              <p:nvPr/>
            </p:nvGrpSpPr>
            <p:grpSpPr>
              <a:xfrm>
                <a:off x="1889630" y="5115106"/>
                <a:ext cx="280384" cy="462907"/>
                <a:chOff x="3703986" y="5600546"/>
                <a:chExt cx="280384" cy="462907"/>
              </a:xfrm>
            </p:grpSpPr>
            <p:sp>
              <p:nvSpPr>
                <p:cNvPr id="96" name="TextBox 95"/>
                <p:cNvSpPr txBox="1"/>
                <p:nvPr/>
              </p:nvSpPr>
              <p:spPr>
                <a:xfrm>
                  <a:off x="3703986" y="5600546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1</a:t>
                  </a:r>
                  <a:endParaRPr lang="en-US" baseline="30000" dirty="0"/>
                </a:p>
              </p:txBody>
            </p:sp>
            <p:sp>
              <p:nvSpPr>
                <p:cNvPr id="97" name="TextBox 96"/>
                <p:cNvSpPr txBox="1"/>
                <p:nvPr/>
              </p:nvSpPr>
              <p:spPr>
                <a:xfrm>
                  <a:off x="3714744" y="5786454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2</a:t>
                  </a:r>
                  <a:endParaRPr lang="en-US" baseline="30000" dirty="0"/>
                </a:p>
              </p:txBody>
            </p:sp>
            <p:cxnSp>
              <p:nvCxnSpPr>
                <p:cNvPr id="98" name="Straight Connector 97"/>
                <p:cNvCxnSpPr/>
                <p:nvPr/>
              </p:nvCxnSpPr>
              <p:spPr>
                <a:xfrm>
                  <a:off x="3725502" y="5750312"/>
                  <a:ext cx="214314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3" name="Group 110"/>
              <p:cNvGrpSpPr/>
              <p:nvPr/>
            </p:nvGrpSpPr>
            <p:grpSpPr>
              <a:xfrm>
                <a:off x="1911146" y="5715016"/>
                <a:ext cx="1268265" cy="498040"/>
                <a:chOff x="4379202" y="3714752"/>
                <a:chExt cx="1268265" cy="498040"/>
              </a:xfrm>
            </p:grpSpPr>
            <p:sp>
              <p:nvSpPr>
                <p:cNvPr id="91" name="TextBox 90"/>
                <p:cNvSpPr txBox="1"/>
                <p:nvPr/>
              </p:nvSpPr>
              <p:spPr>
                <a:xfrm>
                  <a:off x="4379202" y="3749885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1</a:t>
                  </a:r>
                  <a:endParaRPr lang="en-US" baseline="30000" dirty="0"/>
                </a:p>
              </p:txBody>
            </p:sp>
            <p:sp>
              <p:nvSpPr>
                <p:cNvPr id="92" name="TextBox 91"/>
                <p:cNvSpPr txBox="1"/>
                <p:nvPr/>
              </p:nvSpPr>
              <p:spPr>
                <a:xfrm>
                  <a:off x="4389960" y="3935793"/>
                  <a:ext cx="26962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2</a:t>
                  </a:r>
                  <a:endParaRPr lang="en-US" baseline="30000" dirty="0"/>
                </a:p>
              </p:txBody>
            </p:sp>
            <p:cxnSp>
              <p:nvCxnSpPr>
                <p:cNvPr id="93" name="Straight Connector 92"/>
                <p:cNvCxnSpPr/>
                <p:nvPr/>
              </p:nvCxnSpPr>
              <p:spPr>
                <a:xfrm>
                  <a:off x="4400718" y="3899651"/>
                  <a:ext cx="214314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4" name="Freeform 93"/>
                <p:cNvSpPr/>
                <p:nvPr/>
              </p:nvSpPr>
              <p:spPr>
                <a:xfrm>
                  <a:off x="4643438" y="3772410"/>
                  <a:ext cx="279699" cy="215153"/>
                </a:xfrm>
                <a:custGeom>
                  <a:avLst/>
                  <a:gdLst>
                    <a:gd name="connsiteX0" fmla="*/ 0 w 279699"/>
                    <a:gd name="connsiteY0" fmla="*/ 150607 h 215153"/>
                    <a:gd name="connsiteX1" fmla="*/ 21515 w 279699"/>
                    <a:gd name="connsiteY1" fmla="*/ 96819 h 215153"/>
                    <a:gd name="connsiteX2" fmla="*/ 86061 w 279699"/>
                    <a:gd name="connsiteY2" fmla="*/ 215153 h 215153"/>
                    <a:gd name="connsiteX3" fmla="*/ 107576 w 279699"/>
                    <a:gd name="connsiteY3" fmla="*/ 0 h 215153"/>
                    <a:gd name="connsiteX4" fmla="*/ 279699 w 279699"/>
                    <a:gd name="connsiteY4" fmla="*/ 0 h 21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9699" h="215153">
                      <a:moveTo>
                        <a:pt x="0" y="150607"/>
                      </a:moveTo>
                      <a:lnTo>
                        <a:pt x="21515" y="96819"/>
                      </a:lnTo>
                      <a:lnTo>
                        <a:pt x="86061" y="215153"/>
                      </a:lnTo>
                      <a:lnTo>
                        <a:pt x="107576" y="0"/>
                      </a:lnTo>
                      <a:lnTo>
                        <a:pt x="279699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TextBox 94"/>
                <p:cNvSpPr txBox="1"/>
                <p:nvPr/>
              </p:nvSpPr>
              <p:spPr>
                <a:xfrm>
                  <a:off x="4693360" y="3714752"/>
                  <a:ext cx="95410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2 , </a:t>
                  </a:r>
                  <a:r>
                    <a:rPr lang="en-US" dirty="0" err="1" smtClean="0">
                      <a:latin typeface="Arial" pitchFamily="34" charset="0"/>
                      <a:cs typeface="Arial" pitchFamily="34" charset="0"/>
                    </a:rPr>
                    <a:t>dan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 </a:t>
                  </a:r>
                  <a:endParaRPr lang="en-US" dirty="0"/>
                </a:p>
              </p:txBody>
            </p:sp>
          </p:grpSp>
          <p:cxnSp>
            <p:nvCxnSpPr>
              <p:cNvPr id="64" name="Straight Connector 63"/>
              <p:cNvCxnSpPr/>
              <p:nvPr/>
            </p:nvCxnSpPr>
            <p:spPr>
              <a:xfrm>
                <a:off x="1974002" y="6529240"/>
                <a:ext cx="500066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5" name="Group 147"/>
              <p:cNvGrpSpPr/>
              <p:nvPr/>
            </p:nvGrpSpPr>
            <p:grpSpPr>
              <a:xfrm>
                <a:off x="2928926" y="6186676"/>
                <a:ext cx="1899243" cy="847494"/>
                <a:chOff x="5715008" y="5437000"/>
                <a:chExt cx="1899243" cy="847494"/>
              </a:xfrm>
            </p:grpSpPr>
            <p:grpSp>
              <p:nvGrpSpPr>
                <p:cNvPr id="66" name="Group 117"/>
                <p:cNvGrpSpPr/>
                <p:nvPr/>
              </p:nvGrpSpPr>
              <p:grpSpPr>
                <a:xfrm>
                  <a:off x="5754172" y="5437000"/>
                  <a:ext cx="280384" cy="462907"/>
                  <a:chOff x="3564132" y="5600546"/>
                  <a:chExt cx="280384" cy="462907"/>
                </a:xfrm>
              </p:grpSpPr>
              <p:sp>
                <p:nvSpPr>
                  <p:cNvPr id="88" name="TextBox 87"/>
                  <p:cNvSpPr txBox="1"/>
                  <p:nvPr/>
                </p:nvSpPr>
                <p:spPr>
                  <a:xfrm>
                    <a:off x="3564132" y="5600546"/>
                    <a:ext cx="2696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aseline="30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1</a:t>
                    </a:r>
                    <a:endParaRPr lang="en-US" baseline="30000" dirty="0"/>
                  </a:p>
                </p:txBody>
              </p:sp>
              <p:sp>
                <p:nvSpPr>
                  <p:cNvPr id="89" name="TextBox 88"/>
                  <p:cNvSpPr txBox="1"/>
                  <p:nvPr/>
                </p:nvSpPr>
                <p:spPr>
                  <a:xfrm>
                    <a:off x="3574890" y="5786454"/>
                    <a:ext cx="2696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aseline="30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2</a:t>
                    </a:r>
                    <a:endParaRPr lang="en-US" baseline="30000" dirty="0"/>
                  </a:p>
                </p:txBody>
              </p:sp>
              <p:cxnSp>
                <p:nvCxnSpPr>
                  <p:cNvPr id="90" name="Straight Connector 89"/>
                  <p:cNvCxnSpPr/>
                  <p:nvPr/>
                </p:nvCxnSpPr>
                <p:spPr>
                  <a:xfrm>
                    <a:off x="3585648" y="5750312"/>
                    <a:ext cx="214314" cy="15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7" name="Straight Connector 66"/>
                <p:cNvCxnSpPr/>
                <p:nvPr/>
              </p:nvCxnSpPr>
              <p:spPr>
                <a:xfrm>
                  <a:off x="5715008" y="5786454"/>
                  <a:ext cx="642942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up 125"/>
                <p:cNvGrpSpPr/>
                <p:nvPr/>
              </p:nvGrpSpPr>
              <p:grpSpPr>
                <a:xfrm>
                  <a:off x="5772666" y="5786454"/>
                  <a:ext cx="691184" cy="498040"/>
                  <a:chOff x="4379202" y="3714752"/>
                  <a:chExt cx="691184" cy="498040"/>
                </a:xfrm>
              </p:grpSpPr>
              <p:sp>
                <p:nvSpPr>
                  <p:cNvPr id="83" name="TextBox 82"/>
                  <p:cNvSpPr txBox="1"/>
                  <p:nvPr/>
                </p:nvSpPr>
                <p:spPr>
                  <a:xfrm>
                    <a:off x="4379202" y="3749885"/>
                    <a:ext cx="2696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aseline="30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1</a:t>
                    </a:r>
                    <a:endParaRPr lang="en-US" baseline="30000" dirty="0"/>
                  </a:p>
                </p:txBody>
              </p:sp>
              <p:sp>
                <p:nvSpPr>
                  <p:cNvPr id="84" name="TextBox 83"/>
                  <p:cNvSpPr txBox="1"/>
                  <p:nvPr/>
                </p:nvSpPr>
                <p:spPr>
                  <a:xfrm>
                    <a:off x="4389960" y="3935793"/>
                    <a:ext cx="2696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aseline="30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2</a:t>
                    </a:r>
                    <a:endParaRPr lang="en-US" baseline="30000" dirty="0"/>
                  </a:p>
                </p:txBody>
              </p:sp>
              <p:cxnSp>
                <p:nvCxnSpPr>
                  <p:cNvPr id="85" name="Straight Connector 84"/>
                  <p:cNvCxnSpPr/>
                  <p:nvPr/>
                </p:nvCxnSpPr>
                <p:spPr>
                  <a:xfrm>
                    <a:off x="4400718" y="3899651"/>
                    <a:ext cx="214314" cy="15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Freeform 85"/>
                  <p:cNvSpPr/>
                  <p:nvPr/>
                </p:nvSpPr>
                <p:spPr>
                  <a:xfrm>
                    <a:off x="4643438" y="3772410"/>
                    <a:ext cx="279699" cy="215153"/>
                  </a:xfrm>
                  <a:custGeom>
                    <a:avLst/>
                    <a:gdLst>
                      <a:gd name="connsiteX0" fmla="*/ 0 w 279699"/>
                      <a:gd name="connsiteY0" fmla="*/ 150607 h 215153"/>
                      <a:gd name="connsiteX1" fmla="*/ 21515 w 279699"/>
                      <a:gd name="connsiteY1" fmla="*/ 96819 h 215153"/>
                      <a:gd name="connsiteX2" fmla="*/ 86061 w 279699"/>
                      <a:gd name="connsiteY2" fmla="*/ 215153 h 215153"/>
                      <a:gd name="connsiteX3" fmla="*/ 107576 w 279699"/>
                      <a:gd name="connsiteY3" fmla="*/ 0 h 215153"/>
                      <a:gd name="connsiteX4" fmla="*/ 279699 w 279699"/>
                      <a:gd name="connsiteY4" fmla="*/ 0 h 2151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9699" h="215153">
                        <a:moveTo>
                          <a:pt x="0" y="150607"/>
                        </a:moveTo>
                        <a:lnTo>
                          <a:pt x="21515" y="96819"/>
                        </a:lnTo>
                        <a:lnTo>
                          <a:pt x="86061" y="215153"/>
                        </a:lnTo>
                        <a:lnTo>
                          <a:pt x="107576" y="0"/>
                        </a:lnTo>
                        <a:lnTo>
                          <a:pt x="279699" y="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7" name="TextBox 86"/>
                  <p:cNvSpPr txBox="1"/>
                  <p:nvPr/>
                </p:nvSpPr>
                <p:spPr>
                  <a:xfrm>
                    <a:off x="4693360" y="3714752"/>
                    <a:ext cx="37702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dirty="0" smtClean="0">
                        <a:latin typeface="Arial" pitchFamily="34" charset="0"/>
                        <a:cs typeface="Arial" pitchFamily="34" charset="0"/>
                      </a:rPr>
                      <a:t>3 </a:t>
                    </a:r>
                    <a:endParaRPr lang="en-US" dirty="0"/>
                  </a:p>
                </p:txBody>
              </p:sp>
            </p:grpSp>
            <p:sp>
              <p:nvSpPr>
                <p:cNvPr id="69" name="TextBox 68"/>
                <p:cNvSpPr txBox="1"/>
                <p:nvPr/>
              </p:nvSpPr>
              <p:spPr>
                <a:xfrm>
                  <a:off x="6336434" y="5604414"/>
                  <a:ext cx="31931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i="1" dirty="0" smtClean="0">
                      <a:latin typeface="Arial" pitchFamily="34" charset="0"/>
                      <a:cs typeface="Arial" pitchFamily="34" charset="0"/>
                    </a:rPr>
                    <a:t>=</a:t>
                  </a:r>
                  <a:endParaRPr lang="en-US" dirty="0"/>
                </a:p>
              </p:txBody>
            </p:sp>
            <p:sp>
              <p:nvSpPr>
                <p:cNvPr id="72" name="TextBox 71"/>
                <p:cNvSpPr txBox="1"/>
                <p:nvPr/>
              </p:nvSpPr>
              <p:spPr>
                <a:xfrm>
                  <a:off x="6561506" y="5580116"/>
                  <a:ext cx="3129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1</a:t>
                  </a:r>
                  <a:endParaRPr lang="en-US" dirty="0"/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7429520" y="5632820"/>
                  <a:ext cx="18473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endParaRPr lang="en-US" baseline="30000" dirty="0"/>
                </a:p>
              </p:txBody>
            </p:sp>
          </p:grpSp>
        </p:grpSp>
        <p:sp>
          <p:nvSpPr>
            <p:cNvPr id="110" name="Freeform 109"/>
            <p:cNvSpPr/>
            <p:nvPr/>
          </p:nvSpPr>
          <p:spPr>
            <a:xfrm>
              <a:off x="2153866" y="4032778"/>
              <a:ext cx="282064" cy="269943"/>
            </a:xfrm>
            <a:custGeom>
              <a:avLst/>
              <a:gdLst>
                <a:gd name="connsiteX0" fmla="*/ 0 w 279699"/>
                <a:gd name="connsiteY0" fmla="*/ 150607 h 215153"/>
                <a:gd name="connsiteX1" fmla="*/ 21515 w 279699"/>
                <a:gd name="connsiteY1" fmla="*/ 96819 h 215153"/>
                <a:gd name="connsiteX2" fmla="*/ 86061 w 279699"/>
                <a:gd name="connsiteY2" fmla="*/ 215153 h 215153"/>
                <a:gd name="connsiteX3" fmla="*/ 107576 w 279699"/>
                <a:gd name="connsiteY3" fmla="*/ 0 h 215153"/>
                <a:gd name="connsiteX4" fmla="*/ 279699 w 279699"/>
                <a:gd name="connsiteY4" fmla="*/ 0 h 215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699" h="215153">
                  <a:moveTo>
                    <a:pt x="0" y="150607"/>
                  </a:moveTo>
                  <a:lnTo>
                    <a:pt x="21515" y="96819"/>
                  </a:lnTo>
                  <a:lnTo>
                    <a:pt x="86061" y="215153"/>
                  </a:lnTo>
                  <a:lnTo>
                    <a:pt x="107576" y="0"/>
                  </a:lnTo>
                  <a:lnTo>
                    <a:pt x="279699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2203788" y="4000504"/>
              <a:ext cx="377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smtClean="0">
                  <a:latin typeface="Arial" pitchFamily="34" charset="0"/>
                  <a:cs typeface="Arial" pitchFamily="34" charset="0"/>
                </a:rPr>
                <a:t>2 </a:t>
              </a:r>
              <a:endParaRPr lang="en-US" dirty="0"/>
            </a:p>
          </p:txBody>
        </p:sp>
        <p:grpSp>
          <p:nvGrpSpPr>
            <p:cNvPr id="114" name="Group 113"/>
            <p:cNvGrpSpPr/>
            <p:nvPr/>
          </p:nvGrpSpPr>
          <p:grpSpPr>
            <a:xfrm>
              <a:off x="3214678" y="5154270"/>
              <a:ext cx="426948" cy="369332"/>
              <a:chOff x="3643306" y="4039668"/>
              <a:chExt cx="426948" cy="369332"/>
            </a:xfrm>
          </p:grpSpPr>
          <p:sp>
            <p:nvSpPr>
              <p:cNvPr id="112" name="Freeform 111"/>
              <p:cNvSpPr/>
              <p:nvPr/>
            </p:nvSpPr>
            <p:spPr>
              <a:xfrm>
                <a:off x="3643306" y="4071942"/>
                <a:ext cx="282064" cy="269943"/>
              </a:xfrm>
              <a:custGeom>
                <a:avLst/>
                <a:gdLst>
                  <a:gd name="connsiteX0" fmla="*/ 0 w 279699"/>
                  <a:gd name="connsiteY0" fmla="*/ 150607 h 215153"/>
                  <a:gd name="connsiteX1" fmla="*/ 21515 w 279699"/>
                  <a:gd name="connsiteY1" fmla="*/ 96819 h 215153"/>
                  <a:gd name="connsiteX2" fmla="*/ 86061 w 279699"/>
                  <a:gd name="connsiteY2" fmla="*/ 215153 h 215153"/>
                  <a:gd name="connsiteX3" fmla="*/ 107576 w 279699"/>
                  <a:gd name="connsiteY3" fmla="*/ 0 h 215153"/>
                  <a:gd name="connsiteX4" fmla="*/ 279699 w 279699"/>
                  <a:gd name="connsiteY4" fmla="*/ 0 h 215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699" h="215153">
                    <a:moveTo>
                      <a:pt x="0" y="150607"/>
                    </a:moveTo>
                    <a:lnTo>
                      <a:pt x="21515" y="96819"/>
                    </a:lnTo>
                    <a:lnTo>
                      <a:pt x="86061" y="215153"/>
                    </a:lnTo>
                    <a:lnTo>
                      <a:pt x="107576" y="0"/>
                    </a:lnTo>
                    <a:lnTo>
                      <a:pt x="279699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3693228" y="4039668"/>
                <a:ext cx="3770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smtClean="0">
                    <a:latin typeface="Arial" pitchFamily="34" charset="0"/>
                    <a:cs typeface="Arial" pitchFamily="34" charset="0"/>
                  </a:rPr>
                  <a:t>2 </a:t>
                </a:r>
                <a:endParaRPr lang="en-US" dirty="0"/>
              </a:p>
            </p:txBody>
          </p:sp>
        </p:grpSp>
      </p:grpSp>
      <p:grpSp>
        <p:nvGrpSpPr>
          <p:cNvPr id="157" name="Group 156"/>
          <p:cNvGrpSpPr/>
          <p:nvPr/>
        </p:nvGrpSpPr>
        <p:grpSpPr>
          <a:xfrm>
            <a:off x="928662" y="1000108"/>
            <a:ext cx="3000396" cy="2500330"/>
            <a:chOff x="5929322" y="785794"/>
            <a:chExt cx="2693678" cy="2312452"/>
          </a:xfrm>
        </p:grpSpPr>
        <p:grpSp>
          <p:nvGrpSpPr>
            <p:cNvPr id="116" name="Group 115"/>
            <p:cNvGrpSpPr/>
            <p:nvPr/>
          </p:nvGrpSpPr>
          <p:grpSpPr>
            <a:xfrm>
              <a:off x="5929322" y="785794"/>
              <a:ext cx="2693678" cy="2312452"/>
              <a:chOff x="6289146" y="376784"/>
              <a:chExt cx="2693678" cy="2312452"/>
            </a:xfrm>
          </p:grpSpPr>
          <p:sp>
            <p:nvSpPr>
              <p:cNvPr id="117" name="Oval 116"/>
              <p:cNvSpPr/>
              <p:nvPr/>
            </p:nvSpPr>
            <p:spPr>
              <a:xfrm>
                <a:off x="6672954" y="874880"/>
                <a:ext cx="1714512" cy="164307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8" name="Straight Arrow Connector 117"/>
              <p:cNvCxnSpPr/>
              <p:nvPr/>
            </p:nvCxnSpPr>
            <p:spPr>
              <a:xfrm>
                <a:off x="6289146" y="1638918"/>
                <a:ext cx="250033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9" name="TextBox 118"/>
              <p:cNvSpPr txBox="1"/>
              <p:nvPr/>
            </p:nvSpPr>
            <p:spPr>
              <a:xfrm>
                <a:off x="8682742" y="161498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x</a:t>
                </a:r>
                <a:endParaRPr lang="en-US" i="1" dirty="0"/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7265857" y="376784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y</a:t>
                </a:r>
                <a:endParaRPr lang="en-US" i="1" dirty="0"/>
              </a:p>
            </p:txBody>
          </p:sp>
          <p:cxnSp>
            <p:nvCxnSpPr>
              <p:cNvPr id="121" name="Straight Arrow Connector 120"/>
              <p:cNvCxnSpPr/>
              <p:nvPr/>
            </p:nvCxnSpPr>
            <p:spPr>
              <a:xfrm rot="5400000" flipH="1" flipV="1">
                <a:off x="6422869" y="1581153"/>
                <a:ext cx="2214578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TextBox 121"/>
              <p:cNvSpPr txBox="1"/>
              <p:nvPr/>
            </p:nvSpPr>
            <p:spPr>
              <a:xfrm>
                <a:off x="7390356" y="1446384"/>
                <a:ext cx="2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</a:t>
                </a:r>
                <a:endParaRPr lang="en-US" dirty="0"/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7932220" y="859202"/>
                <a:ext cx="2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</a:t>
                </a:r>
                <a:endParaRPr lang="en-US" dirty="0"/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7575030" y="1019726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1</a:t>
                </a:r>
                <a:endParaRPr lang="en-US" dirty="0"/>
              </a:p>
            </p:txBody>
          </p:sp>
          <p:sp>
            <p:nvSpPr>
              <p:cNvPr id="128" name="TextBox 127"/>
              <p:cNvSpPr txBox="1"/>
              <p:nvPr/>
            </p:nvSpPr>
            <p:spPr>
              <a:xfrm>
                <a:off x="7215206" y="1643050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0</a:t>
                </a:r>
                <a:endParaRPr lang="en-US" i="1" dirty="0"/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7581726" y="1506012"/>
                <a:ext cx="41549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45</a:t>
                </a:r>
                <a:r>
                  <a:rPr lang="en-US" i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</a:t>
                </a:r>
                <a:endParaRPr lang="en-US" i="1" baseline="30000" dirty="0"/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8017438" y="852312"/>
                <a:ext cx="5870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P</a:t>
                </a:r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(</a:t>
                </a:r>
                <a:r>
                  <a:rPr lang="en-US" i="1" baseline="30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x</a:t>
                </a:r>
                <a:r>
                  <a:rPr lang="en-US" baseline="30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,</a:t>
                </a:r>
                <a:r>
                  <a:rPr lang="en-US" i="1" baseline="30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y</a:t>
                </a:r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)</a:t>
                </a:r>
                <a:endParaRPr lang="en-US" i="1" baseline="30000" dirty="0"/>
              </a:p>
            </p:txBody>
          </p:sp>
          <p:sp>
            <p:nvSpPr>
              <p:cNvPr id="134" name="TextBox 133"/>
              <p:cNvSpPr txBox="1"/>
              <p:nvPr/>
            </p:nvSpPr>
            <p:spPr>
              <a:xfrm>
                <a:off x="8001024" y="1428736"/>
                <a:ext cx="1847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>
                <a:off x="8053580" y="1320104"/>
                <a:ext cx="2616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y</a:t>
                </a:r>
                <a:endParaRPr lang="en-US" i="1" baseline="30000" dirty="0"/>
              </a:p>
            </p:txBody>
          </p:sp>
          <p:sp>
            <p:nvSpPr>
              <p:cNvPr id="139" name="Freeform 138"/>
              <p:cNvSpPr/>
              <p:nvPr/>
            </p:nvSpPr>
            <p:spPr>
              <a:xfrm>
                <a:off x="7986398" y="1538286"/>
                <a:ext cx="71438" cy="71438"/>
              </a:xfrm>
              <a:custGeom>
                <a:avLst/>
                <a:gdLst>
                  <a:gd name="connsiteX0" fmla="*/ 161365 w 172122"/>
                  <a:gd name="connsiteY0" fmla="*/ 0 h 193637"/>
                  <a:gd name="connsiteX1" fmla="*/ 172122 w 172122"/>
                  <a:gd name="connsiteY1" fmla="*/ 193637 h 193637"/>
                  <a:gd name="connsiteX2" fmla="*/ 0 w 172122"/>
                  <a:gd name="connsiteY2" fmla="*/ 193637 h 193637"/>
                  <a:gd name="connsiteX3" fmla="*/ 0 w 172122"/>
                  <a:gd name="connsiteY3" fmla="*/ 193637 h 193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2122" h="193637">
                    <a:moveTo>
                      <a:pt x="161365" y="0"/>
                    </a:moveTo>
                    <a:lnTo>
                      <a:pt x="172122" y="193637"/>
                    </a:lnTo>
                    <a:lnTo>
                      <a:pt x="0" y="193637"/>
                    </a:lnTo>
                    <a:lnTo>
                      <a:pt x="0" y="193637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7717906" y="1662668"/>
                <a:ext cx="2616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x</a:t>
                </a:r>
                <a:endParaRPr lang="en-US" i="1" baseline="30000" dirty="0"/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7971384" y="1433728"/>
                <a:ext cx="2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</a:t>
                </a:r>
                <a:endParaRPr lang="en-US" dirty="0"/>
              </a:p>
            </p:txBody>
          </p:sp>
        </p:grpSp>
        <p:cxnSp>
          <p:nvCxnSpPr>
            <p:cNvPr id="146" name="Straight Connector 145"/>
            <p:cNvCxnSpPr/>
            <p:nvPr/>
          </p:nvCxnSpPr>
          <p:spPr>
            <a:xfrm rot="5400000">
              <a:off x="7144737" y="1514377"/>
              <a:ext cx="571504" cy="50006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 rot="5400000">
              <a:off x="7451830" y="1763616"/>
              <a:ext cx="571504" cy="158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Arc 151"/>
            <p:cNvSpPr/>
            <p:nvPr/>
          </p:nvSpPr>
          <p:spPr>
            <a:xfrm rot="1442900">
              <a:off x="7154410" y="1708310"/>
              <a:ext cx="425394" cy="493446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7590044" y="2110842"/>
              <a:ext cx="3257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P</a:t>
              </a:r>
              <a:r>
                <a:rPr lang="en-US" baseline="30000" dirty="0" smtClean="0">
                  <a:latin typeface="Arial" pitchFamily="34" charset="0"/>
                  <a:cs typeface="Arial" pitchFamily="34" charset="0"/>
                  <a:sym typeface="Symbol"/>
                </a:rPr>
                <a:t></a:t>
              </a:r>
              <a:endParaRPr lang="en-US" i="1" baseline="30000" dirty="0"/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571472" y="3859410"/>
            <a:ext cx="8425127" cy="640825"/>
            <a:chOff x="571472" y="3859410"/>
            <a:chExt cx="8425127" cy="640825"/>
          </a:xfrm>
        </p:grpSpPr>
        <p:grpSp>
          <p:nvGrpSpPr>
            <p:cNvPr id="124" name="Group 123"/>
            <p:cNvGrpSpPr/>
            <p:nvPr/>
          </p:nvGrpSpPr>
          <p:grpSpPr>
            <a:xfrm>
              <a:off x="571472" y="3859410"/>
              <a:ext cx="8425127" cy="640825"/>
              <a:chOff x="571472" y="3859410"/>
              <a:chExt cx="8425127" cy="640825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571472" y="3859410"/>
                <a:ext cx="8425127" cy="633514"/>
                <a:chOff x="380062" y="2786058"/>
                <a:chExt cx="8354471" cy="504930"/>
              </a:xfrm>
            </p:grpSpPr>
            <p:sp>
              <p:nvSpPr>
                <p:cNvPr id="47" name="TextBox 46"/>
                <p:cNvSpPr txBox="1"/>
                <p:nvPr/>
              </p:nvSpPr>
              <p:spPr>
                <a:xfrm>
                  <a:off x="380062" y="2786058"/>
                  <a:ext cx="8354471" cy="29436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dirty="0" err="1" smtClean="0">
                      <a:latin typeface="Arial" pitchFamily="34" charset="0"/>
                      <a:cs typeface="Arial" pitchFamily="34" charset="0"/>
                    </a:rPr>
                    <a:t>Untuk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    </a:t>
                  </a:r>
                  <a:r>
                    <a:rPr lang="en-US" i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</a:t>
                  </a:r>
                  <a:r>
                    <a:rPr lang="en-US" i="1" dirty="0" smtClean="0"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= 45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 </a:t>
                  </a:r>
                  <a:r>
                    <a:rPr lang="en-US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maka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 </a:t>
                  </a:r>
                  <a:r>
                    <a:rPr lang="en-US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koordinat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 </a:t>
                  </a:r>
                  <a:r>
                    <a:rPr lang="en-US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titik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 </a:t>
                  </a:r>
                  <a:r>
                    <a:rPr lang="en-US" i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P </a:t>
                  </a:r>
                  <a:r>
                    <a:rPr lang="en-US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adalah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 (                    ), </a:t>
                  </a:r>
                  <a:r>
                    <a:rPr lang="en-US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sehingga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 </a:t>
                  </a:r>
                  <a:r>
                    <a:rPr lang="en-US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diperoleh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:</a:t>
                  </a:r>
                  <a:endParaRPr lang="en-US" dirty="0"/>
                </a:p>
              </p:txBody>
            </p:sp>
            <p:grpSp>
              <p:nvGrpSpPr>
                <p:cNvPr id="48" name="Group 80"/>
                <p:cNvGrpSpPr/>
                <p:nvPr/>
              </p:nvGrpSpPr>
              <p:grpSpPr>
                <a:xfrm>
                  <a:off x="4979112" y="2792948"/>
                  <a:ext cx="1451011" cy="498040"/>
                  <a:chOff x="4379202" y="3714752"/>
                  <a:chExt cx="1451011" cy="498040"/>
                </a:xfrm>
              </p:grpSpPr>
              <p:sp>
                <p:nvSpPr>
                  <p:cNvPr id="49" name="TextBox 48"/>
                  <p:cNvSpPr txBox="1"/>
                  <p:nvPr/>
                </p:nvSpPr>
                <p:spPr>
                  <a:xfrm>
                    <a:off x="4379202" y="3749885"/>
                    <a:ext cx="2696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aseline="30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1</a:t>
                    </a:r>
                    <a:endParaRPr lang="en-US" baseline="30000" dirty="0"/>
                  </a:p>
                </p:txBody>
              </p:sp>
              <p:sp>
                <p:nvSpPr>
                  <p:cNvPr id="50" name="TextBox 49"/>
                  <p:cNvSpPr txBox="1"/>
                  <p:nvPr/>
                </p:nvSpPr>
                <p:spPr>
                  <a:xfrm>
                    <a:off x="4389960" y="3935793"/>
                    <a:ext cx="26962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baseline="30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2</a:t>
                    </a:r>
                    <a:endParaRPr lang="en-US" baseline="30000" dirty="0"/>
                  </a:p>
                </p:txBody>
              </p:sp>
              <p:cxnSp>
                <p:nvCxnSpPr>
                  <p:cNvPr id="51" name="Straight Connector 50"/>
                  <p:cNvCxnSpPr/>
                  <p:nvPr/>
                </p:nvCxnSpPr>
                <p:spPr>
                  <a:xfrm>
                    <a:off x="4400718" y="3899651"/>
                    <a:ext cx="214314" cy="15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2" name="Freeform 51"/>
                  <p:cNvSpPr/>
                  <p:nvPr/>
                </p:nvSpPr>
                <p:spPr>
                  <a:xfrm>
                    <a:off x="4643438" y="3772410"/>
                    <a:ext cx="279699" cy="215153"/>
                  </a:xfrm>
                  <a:custGeom>
                    <a:avLst/>
                    <a:gdLst>
                      <a:gd name="connsiteX0" fmla="*/ 0 w 279699"/>
                      <a:gd name="connsiteY0" fmla="*/ 150607 h 215153"/>
                      <a:gd name="connsiteX1" fmla="*/ 21515 w 279699"/>
                      <a:gd name="connsiteY1" fmla="*/ 96819 h 215153"/>
                      <a:gd name="connsiteX2" fmla="*/ 86061 w 279699"/>
                      <a:gd name="connsiteY2" fmla="*/ 215153 h 215153"/>
                      <a:gd name="connsiteX3" fmla="*/ 107576 w 279699"/>
                      <a:gd name="connsiteY3" fmla="*/ 0 h 215153"/>
                      <a:gd name="connsiteX4" fmla="*/ 279699 w 279699"/>
                      <a:gd name="connsiteY4" fmla="*/ 0 h 2151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9699" h="215153">
                        <a:moveTo>
                          <a:pt x="0" y="150607"/>
                        </a:moveTo>
                        <a:lnTo>
                          <a:pt x="21515" y="96819"/>
                        </a:lnTo>
                        <a:lnTo>
                          <a:pt x="86061" y="215153"/>
                        </a:lnTo>
                        <a:lnTo>
                          <a:pt x="107576" y="0"/>
                        </a:lnTo>
                        <a:lnTo>
                          <a:pt x="279699" y="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" name="TextBox 52"/>
                  <p:cNvSpPr txBox="1"/>
                  <p:nvPr/>
                </p:nvSpPr>
                <p:spPr>
                  <a:xfrm>
                    <a:off x="4693360" y="3714752"/>
                    <a:ext cx="1136853" cy="29436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dirty="0" smtClean="0">
                        <a:latin typeface="Arial" pitchFamily="34" charset="0"/>
                        <a:cs typeface="Arial" pitchFamily="34" charset="0"/>
                      </a:rPr>
                      <a:t>2 ,           </a:t>
                    </a:r>
                    <a:endParaRPr lang="en-US" dirty="0"/>
                  </a:p>
                </p:txBody>
              </p:sp>
            </p:grpSp>
          </p:grpSp>
          <p:grpSp>
            <p:nvGrpSpPr>
              <p:cNvPr id="59" name="Group 58"/>
              <p:cNvGrpSpPr/>
              <p:nvPr/>
            </p:nvGrpSpPr>
            <p:grpSpPr>
              <a:xfrm>
                <a:off x="5845738" y="3875366"/>
                <a:ext cx="1142682" cy="624869"/>
                <a:chOff x="6358276" y="4518643"/>
                <a:chExt cx="1142682" cy="624869"/>
              </a:xfrm>
            </p:grpSpPr>
            <p:sp>
              <p:nvSpPr>
                <p:cNvPr id="54" name="TextBox 53"/>
                <p:cNvSpPr txBox="1"/>
                <p:nvPr/>
              </p:nvSpPr>
              <p:spPr>
                <a:xfrm>
                  <a:off x="6358276" y="4562723"/>
                  <a:ext cx="271906" cy="3475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1</a:t>
                  </a:r>
                  <a:endParaRPr lang="en-US" baseline="30000" dirty="0"/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>
                  <a:off x="6369125" y="4795973"/>
                  <a:ext cx="271906" cy="3475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2</a:t>
                  </a:r>
                  <a:endParaRPr lang="en-US" baseline="30000" dirty="0"/>
                </a:p>
              </p:txBody>
            </p:sp>
            <p:cxnSp>
              <p:nvCxnSpPr>
                <p:cNvPr id="56" name="Straight Connector 55"/>
                <p:cNvCxnSpPr/>
                <p:nvPr/>
              </p:nvCxnSpPr>
              <p:spPr>
                <a:xfrm>
                  <a:off x="6379974" y="4750628"/>
                  <a:ext cx="216126" cy="199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7" name="TextBox 56"/>
                <p:cNvSpPr txBox="1"/>
                <p:nvPr/>
              </p:nvSpPr>
              <p:spPr>
                <a:xfrm>
                  <a:off x="6675091" y="4518643"/>
                  <a:ext cx="82586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2        </a:t>
                  </a:r>
                  <a:endParaRPr lang="en-US" dirty="0"/>
                </a:p>
              </p:txBody>
            </p:sp>
            <p:sp>
              <p:nvSpPr>
                <p:cNvPr id="58" name="Freeform 57"/>
                <p:cNvSpPr/>
                <p:nvPr/>
              </p:nvSpPr>
              <p:spPr>
                <a:xfrm>
                  <a:off x="6632944" y="4539734"/>
                  <a:ext cx="282064" cy="269943"/>
                </a:xfrm>
                <a:custGeom>
                  <a:avLst/>
                  <a:gdLst>
                    <a:gd name="connsiteX0" fmla="*/ 0 w 279699"/>
                    <a:gd name="connsiteY0" fmla="*/ 150607 h 215153"/>
                    <a:gd name="connsiteX1" fmla="*/ 21515 w 279699"/>
                    <a:gd name="connsiteY1" fmla="*/ 96819 h 215153"/>
                    <a:gd name="connsiteX2" fmla="*/ 86061 w 279699"/>
                    <a:gd name="connsiteY2" fmla="*/ 215153 h 215153"/>
                    <a:gd name="connsiteX3" fmla="*/ 107576 w 279699"/>
                    <a:gd name="connsiteY3" fmla="*/ 0 h 215153"/>
                    <a:gd name="connsiteX4" fmla="*/ 279699 w 279699"/>
                    <a:gd name="connsiteY4" fmla="*/ 0 h 21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9699" h="215153">
                      <a:moveTo>
                        <a:pt x="0" y="150607"/>
                      </a:moveTo>
                      <a:lnTo>
                        <a:pt x="21515" y="96819"/>
                      </a:lnTo>
                      <a:lnTo>
                        <a:pt x="86061" y="215153"/>
                      </a:lnTo>
                      <a:lnTo>
                        <a:pt x="107576" y="0"/>
                      </a:lnTo>
                      <a:lnTo>
                        <a:pt x="279699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aphicFrame>
          <p:nvGraphicFramePr>
            <p:cNvPr id="125" name="Object 124"/>
            <p:cNvGraphicFramePr>
              <a:graphicFrameLocks noChangeAspect="1"/>
            </p:cNvGraphicFramePr>
            <p:nvPr/>
          </p:nvGraphicFramePr>
          <p:xfrm>
            <a:off x="1327074" y="3948116"/>
            <a:ext cx="296918" cy="222689"/>
          </p:xfrm>
          <a:graphic>
            <a:graphicData uri="http://schemas.openxmlformats.org/presentationml/2006/ole">
              <p:oleObj spid="_x0000_s2050" name="Equation" r:id="rId3" imgW="152280" imgH="13968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38443"/>
            <a:ext cx="8572560" cy="4924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4. </a:t>
            </a:r>
            <a:r>
              <a:rPr lang="en-US" sz="26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Nilai</a:t>
            </a:r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Perbandingan</a:t>
            </a:r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Trigonometri</a:t>
            </a:r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untuk</a:t>
            </a:r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Sudut</a:t>
            </a:r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60</a:t>
            </a:r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  <a:sym typeface="Symbol"/>
              </a:rPr>
              <a:t></a:t>
            </a:r>
            <a:endParaRPr lang="en-US" sz="2600" b="1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3071802" y="4214818"/>
            <a:ext cx="4448107" cy="2286016"/>
            <a:chOff x="380062" y="4000504"/>
            <a:chExt cx="4448107" cy="2286016"/>
          </a:xfrm>
        </p:grpSpPr>
        <p:grpSp>
          <p:nvGrpSpPr>
            <p:cNvPr id="69" name="Group 59"/>
            <p:cNvGrpSpPr/>
            <p:nvPr/>
          </p:nvGrpSpPr>
          <p:grpSpPr>
            <a:xfrm>
              <a:off x="380062" y="4010778"/>
              <a:ext cx="4448107" cy="2275742"/>
              <a:chOff x="380062" y="5036534"/>
              <a:chExt cx="4448107" cy="2275742"/>
            </a:xfrm>
          </p:grpSpPr>
          <p:grpSp>
            <p:nvGrpSpPr>
              <p:cNvPr id="75" name="Group 86"/>
              <p:cNvGrpSpPr/>
              <p:nvPr/>
            </p:nvGrpSpPr>
            <p:grpSpPr>
              <a:xfrm>
                <a:off x="380062" y="5036534"/>
                <a:ext cx="2789426" cy="1909555"/>
                <a:chOff x="857224" y="2643182"/>
                <a:chExt cx="2789426" cy="1909555"/>
              </a:xfrm>
            </p:grpSpPr>
            <p:grpSp>
              <p:nvGrpSpPr>
                <p:cNvPr id="102" name="Group 98"/>
                <p:cNvGrpSpPr/>
                <p:nvPr/>
              </p:nvGrpSpPr>
              <p:grpSpPr>
                <a:xfrm>
                  <a:off x="857224" y="2643182"/>
                  <a:ext cx="2634735" cy="1719927"/>
                  <a:chOff x="726411" y="500042"/>
                  <a:chExt cx="2634735" cy="1719927"/>
                </a:xfrm>
              </p:grpSpPr>
              <p:sp>
                <p:nvSpPr>
                  <p:cNvPr id="106" name="TextBox 105"/>
                  <p:cNvSpPr txBox="1"/>
                  <p:nvPr/>
                </p:nvSpPr>
                <p:spPr>
                  <a:xfrm>
                    <a:off x="735304" y="500042"/>
                    <a:ext cx="1317990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342900" indent="-342900">
                      <a:spcBef>
                        <a:spcPts val="1200"/>
                      </a:spcBef>
                    </a:pPr>
                    <a:r>
                      <a:rPr lang="en-US" sz="2000" dirty="0" smtClean="0">
                        <a:latin typeface="Arial" pitchFamily="34" charset="0"/>
                        <a:cs typeface="Arial" pitchFamily="34" charset="0"/>
                      </a:rPr>
                      <a:t>	sin 60</a:t>
                    </a:r>
                    <a:r>
                      <a:rPr lang="en-US" sz="2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</a:t>
                    </a:r>
                    <a:endParaRPr lang="en-US" sz="2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7" name="TextBox 106"/>
                  <p:cNvSpPr txBox="1"/>
                  <p:nvPr/>
                </p:nvSpPr>
                <p:spPr>
                  <a:xfrm>
                    <a:off x="726411" y="1143360"/>
                    <a:ext cx="1388522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342900" indent="-342900">
                      <a:spcBef>
                        <a:spcPts val="1200"/>
                      </a:spcBef>
                    </a:pPr>
                    <a:r>
                      <a:rPr lang="en-US" sz="2000" dirty="0" smtClean="0">
                        <a:latin typeface="Arial" pitchFamily="34" charset="0"/>
                        <a:cs typeface="Arial" pitchFamily="34" charset="0"/>
                      </a:rPr>
                      <a:t>	</a:t>
                    </a:r>
                    <a:r>
                      <a:rPr lang="en-US" sz="2000" dirty="0" err="1" smtClean="0">
                        <a:latin typeface="Arial" pitchFamily="34" charset="0"/>
                        <a:cs typeface="Arial" pitchFamily="34" charset="0"/>
                      </a:rPr>
                      <a:t>cos</a:t>
                    </a:r>
                    <a:r>
                      <a:rPr lang="en-US" sz="2000" dirty="0" smtClean="0">
                        <a:latin typeface="Arial" pitchFamily="34" charset="0"/>
                        <a:cs typeface="Arial" pitchFamily="34" charset="0"/>
                      </a:rPr>
                      <a:t> 60</a:t>
                    </a:r>
                    <a:r>
                      <a:rPr lang="en-US" sz="2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</a:t>
                    </a:r>
                    <a:endParaRPr lang="en-US" sz="2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8" name="TextBox 107"/>
                  <p:cNvSpPr txBox="1"/>
                  <p:nvPr/>
                </p:nvSpPr>
                <p:spPr>
                  <a:xfrm>
                    <a:off x="738286" y="1819859"/>
                    <a:ext cx="1345240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342900" indent="-342900">
                      <a:spcBef>
                        <a:spcPts val="1200"/>
                      </a:spcBef>
                    </a:pPr>
                    <a:r>
                      <a:rPr lang="en-US" sz="2000" dirty="0" smtClean="0">
                        <a:latin typeface="Arial" pitchFamily="34" charset="0"/>
                        <a:cs typeface="Arial" pitchFamily="34" charset="0"/>
                      </a:rPr>
                      <a:t>	tan 60</a:t>
                    </a:r>
                    <a:r>
                      <a:rPr lang="en-US" sz="2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</a:t>
                    </a:r>
                    <a:endParaRPr lang="en-US" sz="2000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09" name="TextBox 12"/>
                  <p:cNvSpPr txBox="1"/>
                  <p:nvPr/>
                </p:nvSpPr>
                <p:spPr>
                  <a:xfrm>
                    <a:off x="3048240" y="1047796"/>
                    <a:ext cx="312906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endParaRPr lang="en-US" sz="2000" dirty="0"/>
                  </a:p>
                </p:txBody>
              </p:sp>
              <p:sp>
                <p:nvSpPr>
                  <p:cNvPr id="110" name="TextBox 109"/>
                  <p:cNvSpPr txBox="1"/>
                  <p:nvPr/>
                </p:nvSpPr>
                <p:spPr>
                  <a:xfrm>
                    <a:off x="1965735" y="535855"/>
                    <a:ext cx="333746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sz="2000" i="1" dirty="0" smtClean="0">
                        <a:latin typeface="Arial" pitchFamily="34" charset="0"/>
                        <a:cs typeface="Arial" pitchFamily="34" charset="0"/>
                      </a:rPr>
                      <a:t>=</a:t>
                    </a:r>
                    <a:endParaRPr lang="en-US" sz="2000" dirty="0"/>
                  </a:p>
                </p:txBody>
              </p:sp>
              <p:sp>
                <p:nvSpPr>
                  <p:cNvPr id="111" name="TextBox 110"/>
                  <p:cNvSpPr txBox="1"/>
                  <p:nvPr/>
                </p:nvSpPr>
                <p:spPr>
                  <a:xfrm>
                    <a:off x="1989485" y="1166734"/>
                    <a:ext cx="333746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sz="2000" i="1" dirty="0" smtClean="0">
                        <a:latin typeface="Arial" pitchFamily="34" charset="0"/>
                        <a:cs typeface="Arial" pitchFamily="34" charset="0"/>
                      </a:rPr>
                      <a:t>=</a:t>
                    </a:r>
                    <a:endParaRPr lang="en-US" sz="2000" dirty="0"/>
                  </a:p>
                </p:txBody>
              </p:sp>
              <p:sp>
                <p:nvSpPr>
                  <p:cNvPr id="112" name="TextBox 111"/>
                  <p:cNvSpPr txBox="1"/>
                  <p:nvPr/>
                </p:nvSpPr>
                <p:spPr>
                  <a:xfrm>
                    <a:off x="1977610" y="1809676"/>
                    <a:ext cx="333746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sz="2000" i="1" dirty="0" smtClean="0">
                        <a:latin typeface="Arial" pitchFamily="34" charset="0"/>
                        <a:cs typeface="Arial" pitchFamily="34" charset="0"/>
                      </a:rPr>
                      <a:t>=</a:t>
                    </a:r>
                    <a:endParaRPr lang="en-US" sz="2000" dirty="0"/>
                  </a:p>
                </p:txBody>
              </p:sp>
            </p:grpSp>
            <p:sp>
              <p:nvSpPr>
                <p:cNvPr id="103" name="TextBox 102"/>
                <p:cNvSpPr txBox="1"/>
                <p:nvPr/>
              </p:nvSpPr>
              <p:spPr>
                <a:xfrm>
                  <a:off x="2339774" y="3821730"/>
                  <a:ext cx="101778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dirty="0" smtClean="0">
                      <a:latin typeface="Arial" pitchFamily="34" charset="0"/>
                      <a:cs typeface="Arial" pitchFamily="34" charset="0"/>
                    </a:rPr>
                    <a:t>sin 60</a:t>
                  </a:r>
                  <a:r>
                    <a:rPr lang="en-US" sz="2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</a:t>
                  </a:r>
                  <a:endParaRPr lang="en-US" sz="2000" i="1" dirty="0"/>
                </a:p>
              </p:txBody>
            </p:sp>
            <p:sp>
              <p:nvSpPr>
                <p:cNvPr id="104" name="TextBox 103"/>
                <p:cNvSpPr txBox="1"/>
                <p:nvPr/>
              </p:nvSpPr>
              <p:spPr>
                <a:xfrm>
                  <a:off x="3327332" y="3964691"/>
                  <a:ext cx="31931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i="1" dirty="0" smtClean="0">
                      <a:latin typeface="Arial" pitchFamily="34" charset="0"/>
                      <a:cs typeface="Arial" pitchFamily="34" charset="0"/>
                    </a:rPr>
                    <a:t>=</a:t>
                  </a:r>
                  <a:endParaRPr lang="en-US" sz="2000" dirty="0"/>
                </a:p>
              </p:txBody>
            </p:sp>
            <p:sp>
              <p:nvSpPr>
                <p:cNvPr id="105" name="TextBox 104"/>
                <p:cNvSpPr txBox="1"/>
                <p:nvPr/>
              </p:nvSpPr>
              <p:spPr>
                <a:xfrm>
                  <a:off x="2322126" y="4152627"/>
                  <a:ext cx="122683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dirty="0" err="1" smtClean="0">
                      <a:latin typeface="Arial" pitchFamily="34" charset="0"/>
                      <a:cs typeface="Arial" pitchFamily="34" charset="0"/>
                    </a:rPr>
                    <a:t>cos</a:t>
                  </a:r>
                  <a:r>
                    <a:rPr lang="en-US" sz="2000" dirty="0" smtClean="0">
                      <a:latin typeface="Arial" pitchFamily="34" charset="0"/>
                      <a:cs typeface="Arial" pitchFamily="34" charset="0"/>
                    </a:rPr>
                    <a:t> 60</a:t>
                  </a:r>
                  <a:r>
                    <a:rPr lang="en-US" sz="2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</a:t>
                  </a:r>
                  <a:endParaRPr lang="en-US" sz="2000" i="1" dirty="0"/>
                </a:p>
              </p:txBody>
            </p:sp>
          </p:grpSp>
          <p:grpSp>
            <p:nvGrpSpPr>
              <p:cNvPr id="76" name="Group 109"/>
              <p:cNvGrpSpPr/>
              <p:nvPr/>
            </p:nvGrpSpPr>
            <p:grpSpPr>
              <a:xfrm>
                <a:off x="1954054" y="5115106"/>
                <a:ext cx="290002" cy="554096"/>
                <a:chOff x="3768410" y="5600546"/>
                <a:chExt cx="290002" cy="554096"/>
              </a:xfrm>
            </p:grpSpPr>
            <p:sp>
              <p:nvSpPr>
                <p:cNvPr id="99" name="TextBox 98"/>
                <p:cNvSpPr txBox="1"/>
                <p:nvPr/>
              </p:nvSpPr>
              <p:spPr>
                <a:xfrm>
                  <a:off x="3768410" y="5600546"/>
                  <a:ext cx="279244" cy="2975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1</a:t>
                  </a:r>
                  <a:endParaRPr lang="en-US" sz="2000" baseline="30000" dirty="0"/>
                </a:p>
              </p:txBody>
            </p:sp>
            <p:sp>
              <p:nvSpPr>
                <p:cNvPr id="100" name="TextBox 99"/>
                <p:cNvSpPr txBox="1"/>
                <p:nvPr/>
              </p:nvSpPr>
              <p:spPr>
                <a:xfrm>
                  <a:off x="3779168" y="5857125"/>
                  <a:ext cx="279244" cy="2975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2</a:t>
                  </a:r>
                  <a:endParaRPr lang="en-US" sz="2000" baseline="30000" dirty="0"/>
                </a:p>
              </p:txBody>
            </p:sp>
            <p:cxnSp>
              <p:nvCxnSpPr>
                <p:cNvPr id="101" name="Straight Connector 100"/>
                <p:cNvCxnSpPr/>
                <p:nvPr/>
              </p:nvCxnSpPr>
              <p:spPr>
                <a:xfrm>
                  <a:off x="3800899" y="5795864"/>
                  <a:ext cx="214314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7" name="Group 110"/>
              <p:cNvGrpSpPr/>
              <p:nvPr/>
            </p:nvGrpSpPr>
            <p:grpSpPr>
              <a:xfrm>
                <a:off x="1911146" y="5692952"/>
                <a:ext cx="290002" cy="583567"/>
                <a:chOff x="4379202" y="3692688"/>
                <a:chExt cx="290002" cy="583567"/>
              </a:xfrm>
            </p:grpSpPr>
            <p:sp>
              <p:nvSpPr>
                <p:cNvPr id="94" name="TextBox 93"/>
                <p:cNvSpPr txBox="1"/>
                <p:nvPr/>
              </p:nvSpPr>
              <p:spPr>
                <a:xfrm>
                  <a:off x="4379202" y="3692688"/>
                  <a:ext cx="279244" cy="2975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1</a:t>
                  </a:r>
                  <a:endParaRPr lang="en-US" sz="2000" baseline="30000" dirty="0"/>
                </a:p>
              </p:txBody>
            </p:sp>
            <p:sp>
              <p:nvSpPr>
                <p:cNvPr id="95" name="TextBox 94"/>
                <p:cNvSpPr txBox="1"/>
                <p:nvPr/>
              </p:nvSpPr>
              <p:spPr>
                <a:xfrm>
                  <a:off x="4389960" y="3978738"/>
                  <a:ext cx="279244" cy="2975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2</a:t>
                  </a:r>
                  <a:endParaRPr lang="en-US" sz="2000" baseline="30000" dirty="0"/>
                </a:p>
              </p:txBody>
            </p:sp>
            <p:cxnSp>
              <p:nvCxnSpPr>
                <p:cNvPr id="96" name="Straight Connector 95"/>
                <p:cNvCxnSpPr/>
                <p:nvPr/>
              </p:nvCxnSpPr>
              <p:spPr>
                <a:xfrm>
                  <a:off x="4436343" y="3923401"/>
                  <a:ext cx="214314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8" name="Straight Connector 77"/>
              <p:cNvCxnSpPr/>
              <p:nvPr/>
            </p:nvCxnSpPr>
            <p:spPr>
              <a:xfrm>
                <a:off x="1950252" y="6596308"/>
                <a:ext cx="7635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9" name="Group 147"/>
              <p:cNvGrpSpPr/>
              <p:nvPr/>
            </p:nvGrpSpPr>
            <p:grpSpPr>
              <a:xfrm>
                <a:off x="3151336" y="6186676"/>
                <a:ext cx="1676833" cy="1125600"/>
                <a:chOff x="5937418" y="5437000"/>
                <a:chExt cx="1676833" cy="1125600"/>
              </a:xfrm>
            </p:grpSpPr>
            <p:grpSp>
              <p:nvGrpSpPr>
                <p:cNvPr id="80" name="Group 117"/>
                <p:cNvGrpSpPr/>
                <p:nvPr/>
              </p:nvGrpSpPr>
              <p:grpSpPr>
                <a:xfrm>
                  <a:off x="5964101" y="5437000"/>
                  <a:ext cx="291725" cy="483425"/>
                  <a:chOff x="3774061" y="5600546"/>
                  <a:chExt cx="291725" cy="483425"/>
                </a:xfrm>
              </p:grpSpPr>
              <p:sp>
                <p:nvSpPr>
                  <p:cNvPr id="91" name="TextBox 90"/>
                  <p:cNvSpPr txBox="1"/>
                  <p:nvPr/>
                </p:nvSpPr>
                <p:spPr>
                  <a:xfrm>
                    <a:off x="3786542" y="5600546"/>
                    <a:ext cx="279244" cy="29751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000" baseline="30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1</a:t>
                    </a:r>
                    <a:endParaRPr lang="en-US" sz="2000" baseline="30000" dirty="0"/>
                  </a:p>
                </p:txBody>
              </p:sp>
              <p:sp>
                <p:nvSpPr>
                  <p:cNvPr id="92" name="TextBox 91"/>
                  <p:cNvSpPr txBox="1"/>
                  <p:nvPr/>
                </p:nvSpPr>
                <p:spPr>
                  <a:xfrm>
                    <a:off x="3774061" y="5786454"/>
                    <a:ext cx="279244" cy="29751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000" baseline="30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2</a:t>
                    </a:r>
                    <a:endParaRPr lang="en-US" sz="2000" baseline="30000" dirty="0"/>
                  </a:p>
                </p:txBody>
              </p:sp>
              <p:cxnSp>
                <p:nvCxnSpPr>
                  <p:cNvPr id="93" name="Straight Connector 92"/>
                  <p:cNvCxnSpPr/>
                  <p:nvPr/>
                </p:nvCxnSpPr>
                <p:spPr>
                  <a:xfrm>
                    <a:off x="3808058" y="5750312"/>
                    <a:ext cx="214314" cy="15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81" name="Straight Connector 80"/>
                <p:cNvCxnSpPr/>
                <p:nvPr/>
              </p:nvCxnSpPr>
              <p:spPr>
                <a:xfrm>
                  <a:off x="5937418" y="5870772"/>
                  <a:ext cx="642942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2" name="Group 125"/>
                <p:cNvGrpSpPr/>
                <p:nvPr/>
              </p:nvGrpSpPr>
              <p:grpSpPr>
                <a:xfrm>
                  <a:off x="6118852" y="5587060"/>
                  <a:ext cx="1230602" cy="975540"/>
                  <a:chOff x="4725388" y="3515358"/>
                  <a:chExt cx="1230602" cy="975540"/>
                </a:xfrm>
              </p:grpSpPr>
              <p:sp>
                <p:nvSpPr>
                  <p:cNvPr id="86" name="TextBox 85"/>
                  <p:cNvSpPr txBox="1"/>
                  <p:nvPr/>
                </p:nvSpPr>
                <p:spPr>
                  <a:xfrm>
                    <a:off x="4730708" y="3907629"/>
                    <a:ext cx="279244" cy="29751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000" baseline="30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1</a:t>
                    </a:r>
                    <a:endParaRPr lang="en-US" sz="2000" baseline="30000" dirty="0"/>
                  </a:p>
                </p:txBody>
              </p:sp>
              <p:sp>
                <p:nvSpPr>
                  <p:cNvPr id="87" name="TextBox 86"/>
                  <p:cNvSpPr txBox="1"/>
                  <p:nvPr/>
                </p:nvSpPr>
                <p:spPr>
                  <a:xfrm>
                    <a:off x="4725388" y="4193381"/>
                    <a:ext cx="279244" cy="29751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000" baseline="30000" dirty="0" smtClean="0">
                        <a:latin typeface="Arial" pitchFamily="34" charset="0"/>
                        <a:cs typeface="Arial" pitchFamily="34" charset="0"/>
                        <a:sym typeface="Symbol"/>
                      </a:rPr>
                      <a:t>2</a:t>
                    </a:r>
                    <a:endParaRPr lang="en-US" sz="2000" baseline="30000" dirty="0"/>
                  </a:p>
                </p:txBody>
              </p:sp>
              <p:cxnSp>
                <p:nvCxnSpPr>
                  <p:cNvPr id="88" name="Straight Connector 87"/>
                  <p:cNvCxnSpPr/>
                  <p:nvPr/>
                </p:nvCxnSpPr>
                <p:spPr>
                  <a:xfrm>
                    <a:off x="4773076" y="4093802"/>
                    <a:ext cx="214314" cy="15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9" name="Freeform 88"/>
                  <p:cNvSpPr/>
                  <p:nvPr/>
                </p:nvSpPr>
                <p:spPr>
                  <a:xfrm>
                    <a:off x="5493509" y="3557250"/>
                    <a:ext cx="279699" cy="215153"/>
                  </a:xfrm>
                  <a:custGeom>
                    <a:avLst/>
                    <a:gdLst>
                      <a:gd name="connsiteX0" fmla="*/ 0 w 279699"/>
                      <a:gd name="connsiteY0" fmla="*/ 150607 h 215153"/>
                      <a:gd name="connsiteX1" fmla="*/ 21515 w 279699"/>
                      <a:gd name="connsiteY1" fmla="*/ 96819 h 215153"/>
                      <a:gd name="connsiteX2" fmla="*/ 86061 w 279699"/>
                      <a:gd name="connsiteY2" fmla="*/ 215153 h 215153"/>
                      <a:gd name="connsiteX3" fmla="*/ 107576 w 279699"/>
                      <a:gd name="connsiteY3" fmla="*/ 0 h 215153"/>
                      <a:gd name="connsiteX4" fmla="*/ 279699 w 279699"/>
                      <a:gd name="connsiteY4" fmla="*/ 0 h 2151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9699" h="215153">
                        <a:moveTo>
                          <a:pt x="0" y="150607"/>
                        </a:moveTo>
                        <a:lnTo>
                          <a:pt x="21515" y="96819"/>
                        </a:lnTo>
                        <a:lnTo>
                          <a:pt x="86061" y="215153"/>
                        </a:lnTo>
                        <a:lnTo>
                          <a:pt x="107576" y="0"/>
                        </a:lnTo>
                        <a:lnTo>
                          <a:pt x="279699" y="0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2000"/>
                  </a:p>
                </p:txBody>
              </p:sp>
              <p:sp>
                <p:nvSpPr>
                  <p:cNvPr id="90" name="TextBox 89"/>
                  <p:cNvSpPr txBox="1"/>
                  <p:nvPr/>
                </p:nvSpPr>
                <p:spPr>
                  <a:xfrm>
                    <a:off x="5558124" y="3515358"/>
                    <a:ext cx="397866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sz="2000" dirty="0" smtClean="0">
                        <a:latin typeface="Arial" pitchFamily="34" charset="0"/>
                        <a:cs typeface="Arial" pitchFamily="34" charset="0"/>
                      </a:rPr>
                      <a:t>3 </a:t>
                    </a:r>
                    <a:endParaRPr lang="en-US" sz="2000" dirty="0"/>
                  </a:p>
                </p:txBody>
              </p:sp>
            </p:grpSp>
            <p:sp>
              <p:nvSpPr>
                <p:cNvPr id="83" name="TextBox 82"/>
                <p:cNvSpPr txBox="1"/>
                <p:nvPr/>
              </p:nvSpPr>
              <p:spPr>
                <a:xfrm>
                  <a:off x="6558844" y="5604414"/>
                  <a:ext cx="31931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i="1" dirty="0" smtClean="0">
                      <a:latin typeface="Arial" pitchFamily="34" charset="0"/>
                      <a:cs typeface="Arial" pitchFamily="34" charset="0"/>
                    </a:rPr>
                    <a:t>=</a:t>
                  </a:r>
                  <a:endParaRPr lang="en-US" sz="2000" dirty="0"/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>
                  <a:off x="7429520" y="5632820"/>
                  <a:ext cx="184731" cy="2975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endParaRPr lang="en-US" sz="2000" baseline="30000" dirty="0"/>
                </a:p>
              </p:txBody>
            </p:sp>
          </p:grpSp>
        </p:grpSp>
        <p:sp>
          <p:nvSpPr>
            <p:cNvPr id="70" name="Freeform 69"/>
            <p:cNvSpPr/>
            <p:nvPr/>
          </p:nvSpPr>
          <p:spPr>
            <a:xfrm>
              <a:off x="2229263" y="4032778"/>
              <a:ext cx="282064" cy="269943"/>
            </a:xfrm>
            <a:custGeom>
              <a:avLst/>
              <a:gdLst>
                <a:gd name="connsiteX0" fmla="*/ 0 w 279699"/>
                <a:gd name="connsiteY0" fmla="*/ 150607 h 215153"/>
                <a:gd name="connsiteX1" fmla="*/ 21515 w 279699"/>
                <a:gd name="connsiteY1" fmla="*/ 96819 h 215153"/>
                <a:gd name="connsiteX2" fmla="*/ 86061 w 279699"/>
                <a:gd name="connsiteY2" fmla="*/ 215153 h 215153"/>
                <a:gd name="connsiteX3" fmla="*/ 107576 w 279699"/>
                <a:gd name="connsiteY3" fmla="*/ 0 h 215153"/>
                <a:gd name="connsiteX4" fmla="*/ 279699 w 279699"/>
                <a:gd name="connsiteY4" fmla="*/ 0 h 215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699" h="215153">
                  <a:moveTo>
                    <a:pt x="0" y="150607"/>
                  </a:moveTo>
                  <a:lnTo>
                    <a:pt x="21515" y="96819"/>
                  </a:lnTo>
                  <a:lnTo>
                    <a:pt x="86061" y="215153"/>
                  </a:lnTo>
                  <a:lnTo>
                    <a:pt x="107576" y="0"/>
                  </a:lnTo>
                  <a:lnTo>
                    <a:pt x="279699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268212" y="4000504"/>
              <a:ext cx="3978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3 </a:t>
              </a:r>
              <a:endParaRPr lang="en-US" sz="2000" dirty="0"/>
            </a:p>
          </p:txBody>
        </p:sp>
        <p:grpSp>
          <p:nvGrpSpPr>
            <p:cNvPr id="72" name="Group 113"/>
            <p:cNvGrpSpPr/>
            <p:nvPr/>
          </p:nvGrpSpPr>
          <p:grpSpPr>
            <a:xfrm>
              <a:off x="3451896" y="5172030"/>
              <a:ext cx="428628" cy="400110"/>
              <a:chOff x="3880524" y="4057428"/>
              <a:chExt cx="428628" cy="400110"/>
            </a:xfrm>
          </p:grpSpPr>
          <p:sp>
            <p:nvSpPr>
              <p:cNvPr id="73" name="Freeform 72"/>
              <p:cNvSpPr/>
              <p:nvPr/>
            </p:nvSpPr>
            <p:spPr>
              <a:xfrm>
                <a:off x="3880524" y="4100348"/>
                <a:ext cx="282064" cy="269943"/>
              </a:xfrm>
              <a:custGeom>
                <a:avLst/>
                <a:gdLst>
                  <a:gd name="connsiteX0" fmla="*/ 0 w 279699"/>
                  <a:gd name="connsiteY0" fmla="*/ 150607 h 215153"/>
                  <a:gd name="connsiteX1" fmla="*/ 21515 w 279699"/>
                  <a:gd name="connsiteY1" fmla="*/ 96819 h 215153"/>
                  <a:gd name="connsiteX2" fmla="*/ 86061 w 279699"/>
                  <a:gd name="connsiteY2" fmla="*/ 215153 h 215153"/>
                  <a:gd name="connsiteX3" fmla="*/ 107576 w 279699"/>
                  <a:gd name="connsiteY3" fmla="*/ 0 h 215153"/>
                  <a:gd name="connsiteX4" fmla="*/ 279699 w 279699"/>
                  <a:gd name="connsiteY4" fmla="*/ 0 h 215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9699" h="215153">
                    <a:moveTo>
                      <a:pt x="0" y="150607"/>
                    </a:moveTo>
                    <a:lnTo>
                      <a:pt x="21515" y="96819"/>
                    </a:lnTo>
                    <a:lnTo>
                      <a:pt x="86061" y="215153"/>
                    </a:lnTo>
                    <a:lnTo>
                      <a:pt x="107576" y="0"/>
                    </a:lnTo>
                    <a:lnTo>
                      <a:pt x="279699" y="0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00"/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3932126" y="4057428"/>
                <a:ext cx="37702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3 </a:t>
                </a:r>
                <a:endParaRPr lang="en-US" sz="2000" dirty="0"/>
              </a:p>
            </p:txBody>
          </p:sp>
        </p:grpSp>
      </p:grpSp>
      <p:grpSp>
        <p:nvGrpSpPr>
          <p:cNvPr id="120" name="Group 119"/>
          <p:cNvGrpSpPr/>
          <p:nvPr/>
        </p:nvGrpSpPr>
        <p:grpSpPr>
          <a:xfrm>
            <a:off x="3428992" y="1738342"/>
            <a:ext cx="1782282" cy="690526"/>
            <a:chOff x="928662" y="917912"/>
            <a:chExt cx="1782282" cy="690526"/>
          </a:xfrm>
        </p:grpSpPr>
        <p:sp>
          <p:nvSpPr>
            <p:cNvPr id="15" name="TextBox 14"/>
            <p:cNvSpPr txBox="1"/>
            <p:nvPr/>
          </p:nvSpPr>
          <p:spPr>
            <a:xfrm>
              <a:off x="928662" y="928670"/>
              <a:ext cx="16337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OP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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=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OP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 = </a:t>
              </a:r>
              <a:endParaRPr lang="en-US" sz="2000" dirty="0"/>
            </a:p>
          </p:txBody>
        </p:sp>
        <p:grpSp>
          <p:nvGrpSpPr>
            <p:cNvPr id="114" name="Group 113"/>
            <p:cNvGrpSpPr/>
            <p:nvPr/>
          </p:nvGrpSpPr>
          <p:grpSpPr>
            <a:xfrm>
              <a:off x="2412464" y="917912"/>
              <a:ext cx="298480" cy="690526"/>
              <a:chOff x="5140619" y="3419715"/>
              <a:chExt cx="298480" cy="690526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5140619" y="3419715"/>
                <a:ext cx="279244" cy="2975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1</a:t>
                </a:r>
                <a:endParaRPr lang="en-US" sz="2000" baseline="30000" dirty="0"/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5140619" y="3771687"/>
                <a:ext cx="29848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endParaRPr lang="en-US" sz="2400" baseline="30000" dirty="0"/>
              </a:p>
            </p:txBody>
          </p:sp>
          <p:cxnSp>
            <p:nvCxnSpPr>
              <p:cNvPr id="117" name="Straight Connector 116"/>
              <p:cNvCxnSpPr/>
              <p:nvPr/>
            </p:nvCxnSpPr>
            <p:spPr>
              <a:xfrm>
                <a:off x="5189449" y="3645720"/>
                <a:ext cx="216126" cy="199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1" name="Group 160"/>
          <p:cNvGrpSpPr/>
          <p:nvPr/>
        </p:nvGrpSpPr>
        <p:grpSpPr>
          <a:xfrm>
            <a:off x="222456" y="1214422"/>
            <a:ext cx="3206536" cy="2857520"/>
            <a:chOff x="5929322" y="2453284"/>
            <a:chExt cx="2706502" cy="2312452"/>
          </a:xfrm>
        </p:grpSpPr>
        <p:grpSp>
          <p:nvGrpSpPr>
            <p:cNvPr id="122" name="Group 121"/>
            <p:cNvGrpSpPr/>
            <p:nvPr/>
          </p:nvGrpSpPr>
          <p:grpSpPr>
            <a:xfrm>
              <a:off x="5929322" y="2453284"/>
              <a:ext cx="2706502" cy="2312452"/>
              <a:chOff x="5929322" y="785794"/>
              <a:chExt cx="2706502" cy="2312452"/>
            </a:xfrm>
          </p:grpSpPr>
          <p:grpSp>
            <p:nvGrpSpPr>
              <p:cNvPr id="123" name="Group 115"/>
              <p:cNvGrpSpPr/>
              <p:nvPr/>
            </p:nvGrpSpPr>
            <p:grpSpPr>
              <a:xfrm>
                <a:off x="5929322" y="785794"/>
                <a:ext cx="2706502" cy="2312452"/>
                <a:chOff x="6289146" y="376784"/>
                <a:chExt cx="2706502" cy="2312452"/>
              </a:xfrm>
            </p:grpSpPr>
            <p:sp>
              <p:nvSpPr>
                <p:cNvPr id="128" name="Oval 127"/>
                <p:cNvSpPr/>
                <p:nvPr/>
              </p:nvSpPr>
              <p:spPr>
                <a:xfrm>
                  <a:off x="6672954" y="874880"/>
                  <a:ext cx="1714512" cy="164307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000"/>
                </a:p>
              </p:txBody>
            </p:sp>
            <p:cxnSp>
              <p:nvCxnSpPr>
                <p:cNvPr id="129" name="Straight Arrow Connector 128"/>
                <p:cNvCxnSpPr/>
                <p:nvPr/>
              </p:nvCxnSpPr>
              <p:spPr>
                <a:xfrm>
                  <a:off x="6289146" y="1638918"/>
                  <a:ext cx="2500330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0" name="TextBox 129"/>
                <p:cNvSpPr txBox="1"/>
                <p:nvPr/>
              </p:nvSpPr>
              <p:spPr>
                <a:xfrm>
                  <a:off x="8682742" y="1614980"/>
                  <a:ext cx="31290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i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x</a:t>
                  </a:r>
                  <a:endParaRPr lang="en-US" sz="2000" i="1" dirty="0"/>
                </a:p>
              </p:txBody>
            </p:sp>
            <p:sp>
              <p:nvSpPr>
                <p:cNvPr id="131" name="TextBox 130"/>
                <p:cNvSpPr txBox="1"/>
                <p:nvPr/>
              </p:nvSpPr>
              <p:spPr>
                <a:xfrm>
                  <a:off x="7265857" y="376784"/>
                  <a:ext cx="31290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i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y</a:t>
                  </a:r>
                  <a:endParaRPr lang="en-US" sz="2000" i="1" dirty="0"/>
                </a:p>
              </p:txBody>
            </p:sp>
            <p:cxnSp>
              <p:nvCxnSpPr>
                <p:cNvPr id="132" name="Straight Arrow Connector 131"/>
                <p:cNvCxnSpPr/>
                <p:nvPr/>
              </p:nvCxnSpPr>
              <p:spPr>
                <a:xfrm rot="5400000" flipH="1" flipV="1">
                  <a:off x="6422869" y="1581153"/>
                  <a:ext cx="2214578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3" name="TextBox 132"/>
                <p:cNvSpPr txBox="1"/>
                <p:nvPr/>
              </p:nvSpPr>
              <p:spPr>
                <a:xfrm>
                  <a:off x="7390356" y="1446384"/>
                  <a:ext cx="30328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</a:t>
                  </a:r>
                  <a:endParaRPr lang="en-US" sz="2000" dirty="0"/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7767828" y="770238"/>
                  <a:ext cx="30328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</a:t>
                  </a:r>
                  <a:endParaRPr lang="en-US" sz="2000" dirty="0"/>
                </a:p>
              </p:txBody>
            </p:sp>
            <p:sp>
              <p:nvSpPr>
                <p:cNvPr id="135" name="TextBox 134"/>
                <p:cNvSpPr txBox="1"/>
                <p:nvPr/>
              </p:nvSpPr>
              <p:spPr>
                <a:xfrm>
                  <a:off x="7460560" y="995310"/>
                  <a:ext cx="32733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1</a:t>
                  </a:r>
                  <a:endParaRPr lang="en-US" sz="2000" dirty="0"/>
                </a:p>
              </p:txBody>
            </p:sp>
            <p:sp>
              <p:nvSpPr>
                <p:cNvPr id="136" name="TextBox 135"/>
                <p:cNvSpPr txBox="1"/>
                <p:nvPr/>
              </p:nvSpPr>
              <p:spPr>
                <a:xfrm>
                  <a:off x="7215206" y="1643050"/>
                  <a:ext cx="32733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i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0</a:t>
                  </a:r>
                  <a:endParaRPr lang="en-US" sz="2000" i="1" dirty="0"/>
                </a:p>
              </p:txBody>
            </p:sp>
            <p:sp>
              <p:nvSpPr>
                <p:cNvPr id="137" name="TextBox 136"/>
                <p:cNvSpPr txBox="1"/>
                <p:nvPr/>
              </p:nvSpPr>
              <p:spPr>
                <a:xfrm>
                  <a:off x="7503592" y="1495376"/>
                  <a:ext cx="442750" cy="2975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60</a:t>
                  </a:r>
                  <a:r>
                    <a:rPr lang="en-US" sz="2000" i="1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</a:t>
                  </a:r>
                  <a:endParaRPr lang="en-US" sz="2000" i="1" baseline="30000" dirty="0"/>
                </a:p>
              </p:txBody>
            </p:sp>
            <p:sp>
              <p:nvSpPr>
                <p:cNvPr id="138" name="TextBox 137"/>
                <p:cNvSpPr txBox="1"/>
                <p:nvPr/>
              </p:nvSpPr>
              <p:spPr>
                <a:xfrm>
                  <a:off x="7793212" y="756458"/>
                  <a:ext cx="651140" cy="2975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1" i="1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P</a:t>
                  </a:r>
                  <a:r>
                    <a:rPr lang="en-US" sz="2000" b="1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(</a:t>
                  </a:r>
                  <a:r>
                    <a:rPr lang="en-US" sz="2000" b="1" i="1" baseline="30000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x</a:t>
                  </a:r>
                  <a:r>
                    <a:rPr lang="en-US" sz="2000" b="1" baseline="30000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,</a:t>
                  </a:r>
                  <a:r>
                    <a:rPr lang="en-US" sz="2000" b="1" i="1" baseline="30000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y</a:t>
                  </a:r>
                  <a:r>
                    <a:rPr lang="en-US" sz="2000" b="1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)</a:t>
                  </a:r>
                  <a:endParaRPr lang="en-US" sz="2000" b="1" i="1" baseline="30000" dirty="0"/>
                </a:p>
              </p:txBody>
            </p:sp>
            <p:sp>
              <p:nvSpPr>
                <p:cNvPr id="139" name="TextBox 138"/>
                <p:cNvSpPr txBox="1"/>
                <p:nvPr/>
              </p:nvSpPr>
              <p:spPr>
                <a:xfrm>
                  <a:off x="8001024" y="1428736"/>
                  <a:ext cx="184731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endParaRPr lang="en-US" sz="2000" dirty="0"/>
                </a:p>
              </p:txBody>
            </p:sp>
            <p:sp>
              <p:nvSpPr>
                <p:cNvPr id="140" name="TextBox 139"/>
                <p:cNvSpPr txBox="1"/>
                <p:nvPr/>
              </p:nvSpPr>
              <p:spPr>
                <a:xfrm>
                  <a:off x="7932220" y="1302578"/>
                  <a:ext cx="269626" cy="2975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i="1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y</a:t>
                  </a:r>
                  <a:endParaRPr lang="en-US" sz="2000" i="1" baseline="30000" dirty="0"/>
                </a:p>
              </p:txBody>
            </p:sp>
            <p:sp>
              <p:nvSpPr>
                <p:cNvPr id="142" name="TextBox 141"/>
                <p:cNvSpPr txBox="1"/>
                <p:nvPr/>
              </p:nvSpPr>
              <p:spPr>
                <a:xfrm>
                  <a:off x="7589656" y="1659768"/>
                  <a:ext cx="269626" cy="2975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i="1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x</a:t>
                  </a:r>
                  <a:endParaRPr lang="en-US" sz="2000" i="1" baseline="30000" dirty="0"/>
                </a:p>
              </p:txBody>
            </p:sp>
            <p:sp>
              <p:nvSpPr>
                <p:cNvPr id="143" name="TextBox 142"/>
                <p:cNvSpPr txBox="1"/>
                <p:nvPr/>
              </p:nvSpPr>
              <p:spPr>
                <a:xfrm>
                  <a:off x="7839266" y="1430828"/>
                  <a:ext cx="30328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</a:t>
                  </a:r>
                  <a:endParaRPr lang="en-US" sz="2000" dirty="0"/>
                </a:p>
              </p:txBody>
            </p:sp>
            <p:sp>
              <p:nvSpPr>
                <p:cNvPr id="159" name="TextBox 158"/>
                <p:cNvSpPr txBox="1"/>
                <p:nvPr/>
              </p:nvSpPr>
              <p:spPr>
                <a:xfrm>
                  <a:off x="8217972" y="1441586"/>
                  <a:ext cx="303288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</a:t>
                  </a:r>
                  <a:endParaRPr lang="en-US" sz="2000" dirty="0"/>
                </a:p>
              </p:txBody>
            </p:sp>
            <p:sp>
              <p:nvSpPr>
                <p:cNvPr id="160" name="TextBox 159"/>
                <p:cNvSpPr txBox="1"/>
                <p:nvPr/>
              </p:nvSpPr>
              <p:spPr>
                <a:xfrm>
                  <a:off x="8317816" y="1449322"/>
                  <a:ext cx="670376" cy="2975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="1" i="1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Q</a:t>
                  </a:r>
                  <a:r>
                    <a:rPr lang="en-US" sz="2000" b="1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(1,0)</a:t>
                  </a:r>
                  <a:endParaRPr lang="en-US" sz="2000" b="1" baseline="30000" dirty="0"/>
                </a:p>
              </p:txBody>
            </p:sp>
          </p:grpSp>
          <p:sp>
            <p:nvSpPr>
              <p:cNvPr id="127" name="TextBox 126"/>
              <p:cNvSpPr txBox="1"/>
              <p:nvPr/>
            </p:nvSpPr>
            <p:spPr>
              <a:xfrm>
                <a:off x="7494068" y="2090294"/>
                <a:ext cx="340158" cy="2975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i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P</a:t>
                </a:r>
                <a:r>
                  <a:rPr lang="en-US" sz="2000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</a:t>
                </a:r>
                <a:endParaRPr lang="en-US" sz="2000" i="1" baseline="30000" dirty="0"/>
              </a:p>
            </p:txBody>
          </p:sp>
        </p:grpSp>
        <p:cxnSp>
          <p:nvCxnSpPr>
            <p:cNvPr id="147" name="Straight Connector 146"/>
            <p:cNvCxnSpPr/>
            <p:nvPr/>
          </p:nvCxnSpPr>
          <p:spPr>
            <a:xfrm rot="5400000">
              <a:off x="7031082" y="3167471"/>
              <a:ext cx="649202" cy="37181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 rot="16200000" flipH="1">
              <a:off x="7417192" y="3140950"/>
              <a:ext cx="701107" cy="45524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 rot="16200000" flipH="1">
              <a:off x="7249966" y="3334929"/>
              <a:ext cx="633481" cy="68804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Arc 157"/>
            <p:cNvSpPr/>
            <p:nvPr/>
          </p:nvSpPr>
          <p:spPr>
            <a:xfrm rot="323026">
              <a:off x="7099303" y="3397493"/>
              <a:ext cx="420506" cy="594732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3428992" y="2910321"/>
            <a:ext cx="5606016" cy="1090183"/>
            <a:chOff x="3500430" y="2643182"/>
            <a:chExt cx="5606016" cy="1090183"/>
          </a:xfrm>
        </p:grpSpPr>
        <p:grpSp>
          <p:nvGrpSpPr>
            <p:cNvPr id="31" name="Group 30"/>
            <p:cNvGrpSpPr/>
            <p:nvPr/>
          </p:nvGrpSpPr>
          <p:grpSpPr>
            <a:xfrm>
              <a:off x="3672817" y="3143248"/>
              <a:ext cx="290093" cy="530767"/>
              <a:chOff x="5018007" y="3419715"/>
              <a:chExt cx="290093" cy="530767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5018007" y="3419715"/>
                <a:ext cx="279244" cy="2975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1</a:t>
                </a:r>
                <a:endParaRPr lang="en-US" sz="2000" baseline="30000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028856" y="3652965"/>
                <a:ext cx="279244" cy="2975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endParaRPr lang="en-US" sz="2000" baseline="30000" dirty="0"/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>
                <a:off x="5039705" y="3607620"/>
                <a:ext cx="216126" cy="199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Group 38"/>
            <p:cNvGrpSpPr/>
            <p:nvPr/>
          </p:nvGrpSpPr>
          <p:grpSpPr>
            <a:xfrm>
              <a:off x="4097384" y="3143248"/>
              <a:ext cx="722782" cy="530767"/>
              <a:chOff x="6000760" y="2714620"/>
              <a:chExt cx="722782" cy="530767"/>
            </a:xfrm>
          </p:grpSpPr>
          <p:grpSp>
            <p:nvGrpSpPr>
              <p:cNvPr id="32" name="Group 31"/>
              <p:cNvGrpSpPr/>
              <p:nvPr/>
            </p:nvGrpSpPr>
            <p:grpSpPr>
              <a:xfrm>
                <a:off x="6000760" y="2714620"/>
                <a:ext cx="290093" cy="530767"/>
                <a:chOff x="5018007" y="3419715"/>
                <a:chExt cx="290093" cy="530767"/>
              </a:xfrm>
            </p:grpSpPr>
            <p:sp>
              <p:nvSpPr>
                <p:cNvPr id="33" name="TextBox 32"/>
                <p:cNvSpPr txBox="1"/>
                <p:nvPr/>
              </p:nvSpPr>
              <p:spPr>
                <a:xfrm>
                  <a:off x="5018007" y="3419715"/>
                  <a:ext cx="279244" cy="2975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1</a:t>
                  </a:r>
                  <a:endParaRPr lang="en-US" sz="2000" baseline="30000" dirty="0"/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5028856" y="3652965"/>
                  <a:ext cx="279244" cy="2975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2</a:t>
                  </a:r>
                  <a:endParaRPr lang="en-US" sz="2000" baseline="30000" dirty="0"/>
                </a:p>
              </p:txBody>
            </p: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5039705" y="3607620"/>
                  <a:ext cx="216126" cy="199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" name="Group 35"/>
              <p:cNvGrpSpPr/>
              <p:nvPr/>
            </p:nvGrpSpPr>
            <p:grpSpPr>
              <a:xfrm>
                <a:off x="6264996" y="2714620"/>
                <a:ext cx="458546" cy="400110"/>
                <a:chOff x="5857884" y="5589788"/>
                <a:chExt cx="458546" cy="400110"/>
              </a:xfrm>
            </p:grpSpPr>
            <p:sp>
              <p:nvSpPr>
                <p:cNvPr id="37" name="Freeform 36"/>
                <p:cNvSpPr/>
                <p:nvPr/>
              </p:nvSpPr>
              <p:spPr>
                <a:xfrm>
                  <a:off x="5857884" y="5643578"/>
                  <a:ext cx="279699" cy="215153"/>
                </a:xfrm>
                <a:custGeom>
                  <a:avLst/>
                  <a:gdLst>
                    <a:gd name="connsiteX0" fmla="*/ 0 w 279699"/>
                    <a:gd name="connsiteY0" fmla="*/ 150607 h 215153"/>
                    <a:gd name="connsiteX1" fmla="*/ 21515 w 279699"/>
                    <a:gd name="connsiteY1" fmla="*/ 96819 h 215153"/>
                    <a:gd name="connsiteX2" fmla="*/ 86061 w 279699"/>
                    <a:gd name="connsiteY2" fmla="*/ 215153 h 215153"/>
                    <a:gd name="connsiteX3" fmla="*/ 107576 w 279699"/>
                    <a:gd name="connsiteY3" fmla="*/ 0 h 215153"/>
                    <a:gd name="connsiteX4" fmla="*/ 279699 w 279699"/>
                    <a:gd name="connsiteY4" fmla="*/ 0 h 21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9699" h="215153">
                      <a:moveTo>
                        <a:pt x="0" y="150607"/>
                      </a:moveTo>
                      <a:lnTo>
                        <a:pt x="21515" y="96819"/>
                      </a:lnTo>
                      <a:lnTo>
                        <a:pt x="86061" y="215153"/>
                      </a:lnTo>
                      <a:lnTo>
                        <a:pt x="107576" y="0"/>
                      </a:lnTo>
                      <a:lnTo>
                        <a:pt x="279699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 sz="2000"/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5918564" y="5589788"/>
                  <a:ext cx="39786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dirty="0" smtClean="0">
                      <a:latin typeface="Arial" pitchFamily="34" charset="0"/>
                      <a:cs typeface="Arial" pitchFamily="34" charset="0"/>
                    </a:rPr>
                    <a:t>3 </a:t>
                  </a:r>
                  <a:endParaRPr lang="en-US" sz="2000" dirty="0"/>
                </a:p>
              </p:txBody>
            </p:sp>
          </p:grpSp>
        </p:grpSp>
        <p:grpSp>
          <p:nvGrpSpPr>
            <p:cNvPr id="121" name="Group 120"/>
            <p:cNvGrpSpPr/>
            <p:nvPr/>
          </p:nvGrpSpPr>
          <p:grpSpPr>
            <a:xfrm>
              <a:off x="6015504" y="3143248"/>
              <a:ext cx="3090942" cy="590117"/>
              <a:chOff x="380062" y="2206818"/>
              <a:chExt cx="3090942" cy="590117"/>
            </a:xfrm>
          </p:grpSpPr>
          <p:sp>
            <p:nvSpPr>
              <p:cNvPr id="64" name="TextBox 63"/>
              <p:cNvSpPr txBox="1"/>
              <p:nvPr/>
            </p:nvSpPr>
            <p:spPr>
              <a:xfrm>
                <a:off x="571472" y="2206818"/>
                <a:ext cx="25519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,</a:t>
                </a:r>
                <a:endParaRPr lang="en-US" sz="2000" dirty="0"/>
              </a:p>
            </p:txBody>
          </p:sp>
          <p:grpSp>
            <p:nvGrpSpPr>
              <p:cNvPr id="119" name="Group 118"/>
              <p:cNvGrpSpPr/>
              <p:nvPr/>
            </p:nvGrpSpPr>
            <p:grpSpPr>
              <a:xfrm>
                <a:off x="380062" y="2251542"/>
                <a:ext cx="3090942" cy="545393"/>
                <a:chOff x="714348" y="1853496"/>
                <a:chExt cx="3090942" cy="545393"/>
              </a:xfrm>
            </p:grpSpPr>
            <p:sp>
              <p:nvSpPr>
                <p:cNvPr id="65" name="TextBox 64"/>
                <p:cNvSpPr txBox="1"/>
                <p:nvPr/>
              </p:nvSpPr>
              <p:spPr>
                <a:xfrm>
                  <a:off x="1660690" y="1875012"/>
                  <a:ext cx="333746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i="1" dirty="0" smtClean="0">
                      <a:latin typeface="Arial" pitchFamily="34" charset="0"/>
                      <a:cs typeface="Arial" pitchFamily="34" charset="0"/>
                    </a:rPr>
                    <a:t>=</a:t>
                  </a:r>
                  <a:endParaRPr lang="en-US" sz="2000" dirty="0"/>
                </a:p>
              </p:txBody>
            </p:sp>
            <p:grpSp>
              <p:nvGrpSpPr>
                <p:cNvPr id="67" name="Group 66"/>
                <p:cNvGrpSpPr/>
                <p:nvPr/>
              </p:nvGrpSpPr>
              <p:grpSpPr>
                <a:xfrm>
                  <a:off x="714348" y="1853496"/>
                  <a:ext cx="3090942" cy="545393"/>
                  <a:chOff x="714348" y="1853496"/>
                  <a:chExt cx="3090942" cy="545393"/>
                </a:xfrm>
              </p:grpSpPr>
              <p:grpSp>
                <p:nvGrpSpPr>
                  <p:cNvPr id="40" name="Group 39"/>
                  <p:cNvGrpSpPr/>
                  <p:nvPr/>
                </p:nvGrpSpPr>
                <p:grpSpPr>
                  <a:xfrm>
                    <a:off x="714348" y="1857364"/>
                    <a:ext cx="290093" cy="530767"/>
                    <a:chOff x="5018007" y="3419715"/>
                    <a:chExt cx="290093" cy="530767"/>
                  </a:xfrm>
                </p:grpSpPr>
                <p:sp>
                  <p:nvSpPr>
                    <p:cNvPr id="41" name="TextBox 40"/>
                    <p:cNvSpPr txBox="1"/>
                    <p:nvPr/>
                  </p:nvSpPr>
                  <p:spPr>
                    <a:xfrm>
                      <a:off x="5018007" y="3419715"/>
                      <a:ext cx="279244" cy="29751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2000" baseline="30000" dirty="0" smtClean="0">
                          <a:latin typeface="Arial" pitchFamily="34" charset="0"/>
                          <a:cs typeface="Arial" pitchFamily="34" charset="0"/>
                          <a:sym typeface="Symbol"/>
                        </a:rPr>
                        <a:t>1</a:t>
                      </a:r>
                      <a:endParaRPr lang="en-US" sz="2000" baseline="30000" dirty="0"/>
                    </a:p>
                  </p:txBody>
                </p:sp>
                <p:sp>
                  <p:nvSpPr>
                    <p:cNvPr id="42" name="TextBox 41"/>
                    <p:cNvSpPr txBox="1"/>
                    <p:nvPr/>
                  </p:nvSpPr>
                  <p:spPr>
                    <a:xfrm>
                      <a:off x="5028856" y="3652965"/>
                      <a:ext cx="279244" cy="29751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2000" baseline="30000" dirty="0" smtClean="0">
                          <a:latin typeface="Arial" pitchFamily="34" charset="0"/>
                          <a:cs typeface="Arial" pitchFamily="34" charset="0"/>
                          <a:sym typeface="Symbol"/>
                        </a:rPr>
                        <a:t>2</a:t>
                      </a:r>
                      <a:endParaRPr lang="en-US" sz="2000" baseline="30000" dirty="0"/>
                    </a:p>
                  </p:txBody>
                </p:sp>
                <p:cxnSp>
                  <p:nvCxnSpPr>
                    <p:cNvPr id="43" name="Straight Connector 42"/>
                    <p:cNvCxnSpPr/>
                    <p:nvPr/>
                  </p:nvCxnSpPr>
                  <p:spPr>
                    <a:xfrm>
                      <a:off x="5039705" y="3607620"/>
                      <a:ext cx="216126" cy="1992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56" name="Group 55"/>
                  <p:cNvGrpSpPr/>
                  <p:nvPr/>
                </p:nvGrpSpPr>
                <p:grpSpPr>
                  <a:xfrm>
                    <a:off x="1106834" y="1868122"/>
                    <a:ext cx="722782" cy="530767"/>
                    <a:chOff x="6000760" y="2714620"/>
                    <a:chExt cx="722782" cy="530767"/>
                  </a:xfrm>
                </p:grpSpPr>
                <p:grpSp>
                  <p:nvGrpSpPr>
                    <p:cNvPr id="57" name="Group 56"/>
                    <p:cNvGrpSpPr/>
                    <p:nvPr/>
                  </p:nvGrpSpPr>
                  <p:grpSpPr>
                    <a:xfrm>
                      <a:off x="6000760" y="2714620"/>
                      <a:ext cx="290093" cy="530767"/>
                      <a:chOff x="5018007" y="3419715"/>
                      <a:chExt cx="290093" cy="530767"/>
                    </a:xfrm>
                  </p:grpSpPr>
                  <p:sp>
                    <p:nvSpPr>
                      <p:cNvPr id="61" name="TextBox 60"/>
                      <p:cNvSpPr txBox="1"/>
                      <p:nvPr/>
                    </p:nvSpPr>
                    <p:spPr>
                      <a:xfrm>
                        <a:off x="5018007" y="3419715"/>
                        <a:ext cx="279244" cy="29751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2000" baseline="30000" dirty="0" smtClean="0">
                            <a:latin typeface="Arial" pitchFamily="34" charset="0"/>
                            <a:cs typeface="Arial" pitchFamily="34" charset="0"/>
                            <a:sym typeface="Symbol"/>
                          </a:rPr>
                          <a:t>1</a:t>
                        </a:r>
                        <a:endParaRPr lang="en-US" sz="2000" baseline="30000" dirty="0"/>
                      </a:p>
                    </p:txBody>
                  </p:sp>
                  <p:sp>
                    <p:nvSpPr>
                      <p:cNvPr id="62" name="TextBox 61"/>
                      <p:cNvSpPr txBox="1"/>
                      <p:nvPr/>
                    </p:nvSpPr>
                    <p:spPr>
                      <a:xfrm>
                        <a:off x="5028856" y="3652965"/>
                        <a:ext cx="279244" cy="29751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2000" baseline="30000" dirty="0" smtClean="0">
                            <a:latin typeface="Arial" pitchFamily="34" charset="0"/>
                            <a:cs typeface="Arial" pitchFamily="34" charset="0"/>
                            <a:sym typeface="Symbol"/>
                          </a:rPr>
                          <a:t>2</a:t>
                        </a:r>
                        <a:endParaRPr lang="en-US" sz="2000" baseline="30000" dirty="0"/>
                      </a:p>
                    </p:txBody>
                  </p:sp>
                  <p:cxnSp>
                    <p:nvCxnSpPr>
                      <p:cNvPr id="63" name="Straight Connector 62"/>
                      <p:cNvCxnSpPr/>
                      <p:nvPr/>
                    </p:nvCxnSpPr>
                    <p:spPr>
                      <a:xfrm>
                        <a:off x="5039705" y="3607620"/>
                        <a:ext cx="216126" cy="1992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58" name="Group 57"/>
                    <p:cNvGrpSpPr/>
                    <p:nvPr/>
                  </p:nvGrpSpPr>
                  <p:grpSpPr>
                    <a:xfrm>
                      <a:off x="6264996" y="2714620"/>
                      <a:ext cx="458546" cy="400110"/>
                      <a:chOff x="5857884" y="5589788"/>
                      <a:chExt cx="458546" cy="400110"/>
                    </a:xfrm>
                  </p:grpSpPr>
                  <p:sp>
                    <p:nvSpPr>
                      <p:cNvPr id="59" name="Freeform 58"/>
                      <p:cNvSpPr/>
                      <p:nvPr/>
                    </p:nvSpPr>
                    <p:spPr>
                      <a:xfrm>
                        <a:off x="5857884" y="5643578"/>
                        <a:ext cx="279699" cy="215153"/>
                      </a:xfrm>
                      <a:custGeom>
                        <a:avLst/>
                        <a:gdLst>
                          <a:gd name="connsiteX0" fmla="*/ 0 w 279699"/>
                          <a:gd name="connsiteY0" fmla="*/ 150607 h 215153"/>
                          <a:gd name="connsiteX1" fmla="*/ 21515 w 279699"/>
                          <a:gd name="connsiteY1" fmla="*/ 96819 h 215153"/>
                          <a:gd name="connsiteX2" fmla="*/ 86061 w 279699"/>
                          <a:gd name="connsiteY2" fmla="*/ 215153 h 215153"/>
                          <a:gd name="connsiteX3" fmla="*/ 107576 w 279699"/>
                          <a:gd name="connsiteY3" fmla="*/ 0 h 215153"/>
                          <a:gd name="connsiteX4" fmla="*/ 279699 w 279699"/>
                          <a:gd name="connsiteY4" fmla="*/ 0 h 21515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79699" h="215153">
                            <a:moveTo>
                              <a:pt x="0" y="150607"/>
                            </a:moveTo>
                            <a:lnTo>
                              <a:pt x="21515" y="96819"/>
                            </a:lnTo>
                            <a:lnTo>
                              <a:pt x="86061" y="215153"/>
                            </a:lnTo>
                            <a:lnTo>
                              <a:pt x="107576" y="0"/>
                            </a:lnTo>
                            <a:lnTo>
                              <a:pt x="279699" y="0"/>
                            </a:lnTo>
                          </a:path>
                        </a:pathLst>
                      </a:cu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2000"/>
                      </a:p>
                    </p:txBody>
                  </p:sp>
                  <p:sp>
                    <p:nvSpPr>
                      <p:cNvPr id="60" name="TextBox 59"/>
                      <p:cNvSpPr txBox="1"/>
                      <p:nvPr/>
                    </p:nvSpPr>
                    <p:spPr>
                      <a:xfrm>
                        <a:off x="5918564" y="5589788"/>
                        <a:ext cx="397866" cy="40011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>
                          <a:spcBef>
                            <a:spcPts val="1200"/>
                          </a:spcBef>
                        </a:pPr>
                        <a:r>
                          <a:rPr lang="en-US" sz="2000" dirty="0" smtClean="0">
                            <a:latin typeface="Arial" pitchFamily="34" charset="0"/>
                            <a:cs typeface="Arial" pitchFamily="34" charset="0"/>
                          </a:rPr>
                          <a:t>3 </a:t>
                        </a:r>
                        <a:endParaRPr lang="en-US" sz="2000" dirty="0"/>
                      </a:p>
                    </p:txBody>
                  </p:sp>
                </p:grpSp>
              </p:grpSp>
              <p:sp>
                <p:nvSpPr>
                  <p:cNvPr id="66" name="TextBox 65"/>
                  <p:cNvSpPr txBox="1"/>
                  <p:nvPr/>
                </p:nvSpPr>
                <p:spPr>
                  <a:xfrm>
                    <a:off x="1864246" y="1853496"/>
                    <a:ext cx="1941044" cy="4001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sz="2000" dirty="0" smtClean="0"/>
                      <a:t>(</a:t>
                    </a:r>
                    <a:r>
                      <a:rPr lang="en-US" sz="2000" dirty="0" err="1" smtClean="0"/>
                      <a:t>cos</a:t>
                    </a:r>
                    <a:r>
                      <a:rPr lang="en-US" sz="2000" dirty="0" smtClean="0"/>
                      <a:t> 60</a:t>
                    </a:r>
                    <a:r>
                      <a:rPr lang="en-US" sz="2000" dirty="0" smtClean="0">
                        <a:sym typeface="Symbol"/>
                      </a:rPr>
                      <a:t>, sin 60)</a:t>
                    </a:r>
                    <a:endParaRPr lang="en-US" sz="2000" dirty="0"/>
                  </a:p>
                </p:txBody>
              </p:sp>
            </p:grpSp>
          </p:grpSp>
        </p:grpSp>
        <p:sp>
          <p:nvSpPr>
            <p:cNvPr id="27" name="TextBox 26"/>
            <p:cNvSpPr txBox="1"/>
            <p:nvPr/>
          </p:nvSpPr>
          <p:spPr>
            <a:xfrm>
              <a:off x="3500430" y="2643182"/>
              <a:ext cx="5410584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Untuk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  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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= 60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maka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koordinat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titik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P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adalah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</a:p>
            <a:p>
              <a:pPr>
                <a:spcBef>
                  <a:spcPts val="12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(     ,         ),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  <a:sym typeface="Symbol"/>
                </a:rPr>
                <a:t>sehingga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endParaRPr lang="en-US" sz="2000" dirty="0"/>
            </a:p>
          </p:txBody>
        </p:sp>
        <p:graphicFrame>
          <p:nvGraphicFramePr>
            <p:cNvPr id="113" name="Object 112"/>
            <p:cNvGraphicFramePr>
              <a:graphicFrameLocks noChangeAspect="1"/>
            </p:cNvGraphicFramePr>
            <p:nvPr/>
          </p:nvGraphicFramePr>
          <p:xfrm>
            <a:off x="4290361" y="2733290"/>
            <a:ext cx="359981" cy="269986"/>
          </p:xfrm>
          <a:graphic>
            <a:graphicData uri="http://schemas.openxmlformats.org/presentationml/2006/ole">
              <p:oleObj spid="_x0000_s3074" name="Equation" r:id="rId3" imgW="152280" imgH="13968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670" y="407090"/>
            <a:ext cx="8584401" cy="49244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5. </a:t>
            </a:r>
            <a:r>
              <a:rPr lang="en-US" sz="26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Nilai</a:t>
            </a:r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Perbandingan</a:t>
            </a:r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Trigonometri</a:t>
            </a:r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untuk</a:t>
            </a:r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Sudut</a:t>
            </a:r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90</a:t>
            </a:r>
            <a:r>
              <a:rPr lang="en-US" sz="2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  <a:sym typeface="Symbol"/>
              </a:rPr>
              <a:t></a:t>
            </a:r>
            <a:endParaRPr lang="en-US" sz="2600" b="1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grpSp>
        <p:nvGrpSpPr>
          <p:cNvPr id="85" name="Group 84"/>
          <p:cNvGrpSpPr/>
          <p:nvPr/>
        </p:nvGrpSpPr>
        <p:grpSpPr>
          <a:xfrm>
            <a:off x="161926" y="1071546"/>
            <a:ext cx="3714744" cy="3071834"/>
            <a:chOff x="1857356" y="4000504"/>
            <a:chExt cx="2693678" cy="2312452"/>
          </a:xfrm>
        </p:grpSpPr>
        <p:grpSp>
          <p:nvGrpSpPr>
            <p:cNvPr id="56" name="Group 115"/>
            <p:cNvGrpSpPr/>
            <p:nvPr/>
          </p:nvGrpSpPr>
          <p:grpSpPr>
            <a:xfrm>
              <a:off x="1857356" y="4000504"/>
              <a:ext cx="2693678" cy="2312452"/>
              <a:chOff x="6289146" y="376784"/>
              <a:chExt cx="2693678" cy="2312452"/>
            </a:xfrm>
          </p:grpSpPr>
          <p:sp>
            <p:nvSpPr>
              <p:cNvPr id="58" name="Oval 57"/>
              <p:cNvSpPr/>
              <p:nvPr/>
            </p:nvSpPr>
            <p:spPr>
              <a:xfrm>
                <a:off x="6672954" y="874880"/>
                <a:ext cx="1714512" cy="164307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9" name="Straight Arrow Connector 58"/>
              <p:cNvCxnSpPr/>
              <p:nvPr/>
            </p:nvCxnSpPr>
            <p:spPr>
              <a:xfrm>
                <a:off x="6289146" y="1638918"/>
                <a:ext cx="250033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59"/>
              <p:cNvSpPr txBox="1"/>
              <p:nvPr/>
            </p:nvSpPr>
            <p:spPr>
              <a:xfrm>
                <a:off x="8682742" y="161498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x</a:t>
                </a:r>
                <a:endParaRPr lang="en-US" i="1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7265857" y="376784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y</a:t>
                </a:r>
                <a:endParaRPr lang="en-US" i="1" dirty="0"/>
              </a:p>
            </p:txBody>
          </p:sp>
          <p:cxnSp>
            <p:nvCxnSpPr>
              <p:cNvPr id="62" name="Straight Arrow Connector 61"/>
              <p:cNvCxnSpPr/>
              <p:nvPr/>
            </p:nvCxnSpPr>
            <p:spPr>
              <a:xfrm rot="5400000" flipH="1" flipV="1">
                <a:off x="6422869" y="1581153"/>
                <a:ext cx="2214578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/>
              <p:cNvSpPr txBox="1"/>
              <p:nvPr/>
            </p:nvSpPr>
            <p:spPr>
              <a:xfrm>
                <a:off x="7418572" y="1483000"/>
                <a:ext cx="2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</a:t>
                </a:r>
                <a:endParaRPr lang="en-US" dirty="0"/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7217840" y="1087296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1</a:t>
                </a:r>
                <a:endParaRPr lang="en-US" dirty="0"/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7215206" y="1643050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0</a:t>
                </a:r>
                <a:endParaRPr lang="en-US" i="1" dirty="0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7503592" y="1495376"/>
                <a:ext cx="41549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90</a:t>
                </a:r>
                <a:r>
                  <a:rPr lang="en-US" i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</a:t>
                </a:r>
                <a:endParaRPr lang="en-US" i="1" baseline="30000" dirty="0"/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7467450" y="698678"/>
                <a:ext cx="6030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i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P</a:t>
                </a:r>
                <a:r>
                  <a:rPr lang="en-US" b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(0,1)</a:t>
                </a:r>
                <a:endParaRPr lang="en-US" b="1" baseline="30000" dirty="0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8001024" y="1428736"/>
                <a:ext cx="1847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7421206" y="712912"/>
                <a:ext cx="2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</a:t>
                </a:r>
                <a:endParaRPr lang="en-US" dirty="0"/>
              </a:p>
            </p:txBody>
          </p:sp>
        </p:grpSp>
        <p:cxnSp>
          <p:nvCxnSpPr>
            <p:cNvPr id="81" name="Straight Connector 80"/>
            <p:cNvCxnSpPr/>
            <p:nvPr/>
          </p:nvCxnSpPr>
          <p:spPr>
            <a:xfrm rot="5400000">
              <a:off x="2704743" y="4874604"/>
              <a:ext cx="785818" cy="158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4" name="Group 83"/>
            <p:cNvGrpSpPr/>
            <p:nvPr/>
          </p:nvGrpSpPr>
          <p:grpSpPr>
            <a:xfrm>
              <a:off x="2643174" y="4786322"/>
              <a:ext cx="844927" cy="638820"/>
              <a:chOff x="5727783" y="4407616"/>
              <a:chExt cx="844927" cy="638820"/>
            </a:xfrm>
          </p:grpSpPr>
          <p:sp>
            <p:nvSpPr>
              <p:cNvPr id="82" name="Arc 81"/>
              <p:cNvSpPr/>
              <p:nvPr/>
            </p:nvSpPr>
            <p:spPr>
              <a:xfrm rot="1239265">
                <a:off x="5727783" y="4414979"/>
                <a:ext cx="844927" cy="631457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Freeform 82"/>
              <p:cNvSpPr/>
              <p:nvPr/>
            </p:nvSpPr>
            <p:spPr>
              <a:xfrm>
                <a:off x="6229700" y="4407616"/>
                <a:ext cx="150607" cy="107576"/>
              </a:xfrm>
              <a:custGeom>
                <a:avLst/>
                <a:gdLst>
                  <a:gd name="connsiteX0" fmla="*/ 150607 w 150607"/>
                  <a:gd name="connsiteY0" fmla="*/ 0 h 107576"/>
                  <a:gd name="connsiteX1" fmla="*/ 0 w 150607"/>
                  <a:gd name="connsiteY1" fmla="*/ 10757 h 107576"/>
                  <a:gd name="connsiteX2" fmla="*/ 86061 w 150607"/>
                  <a:gd name="connsiteY2" fmla="*/ 96818 h 107576"/>
                  <a:gd name="connsiteX3" fmla="*/ 96818 w 150607"/>
                  <a:gd name="connsiteY3" fmla="*/ 107576 h 1075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0607" h="107576">
                    <a:moveTo>
                      <a:pt x="150607" y="0"/>
                    </a:moveTo>
                    <a:lnTo>
                      <a:pt x="0" y="10757"/>
                    </a:lnTo>
                    <a:lnTo>
                      <a:pt x="86061" y="96818"/>
                    </a:lnTo>
                    <a:lnTo>
                      <a:pt x="96818" y="107576"/>
                    </a:lnTo>
                  </a:path>
                </a:pathLst>
              </a:cu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6" name="Group 75"/>
          <p:cNvGrpSpPr/>
          <p:nvPr/>
        </p:nvGrpSpPr>
        <p:grpSpPr>
          <a:xfrm>
            <a:off x="3748114" y="1233472"/>
            <a:ext cx="5357818" cy="2462213"/>
            <a:chOff x="714348" y="1045003"/>
            <a:chExt cx="8453497" cy="1221523"/>
          </a:xfrm>
        </p:grpSpPr>
        <p:sp>
          <p:nvSpPr>
            <p:cNvPr id="3" name="TextBox 2"/>
            <p:cNvSpPr txBox="1"/>
            <p:nvPr/>
          </p:nvSpPr>
          <p:spPr>
            <a:xfrm>
              <a:off x="714348" y="1045003"/>
              <a:ext cx="8453497" cy="12215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400" dirty="0" err="1" smtClean="0">
                  <a:latin typeface="Comic Sans MS" pitchFamily="66" charset="0"/>
                  <a:cs typeface="Arial" pitchFamily="34" charset="0"/>
                </a:rPr>
                <a:t>Jika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sz="2400" dirty="0" err="1" smtClean="0">
                  <a:latin typeface="Comic Sans MS" pitchFamily="66" charset="0"/>
                  <a:cs typeface="Arial" pitchFamily="34" charset="0"/>
                </a:rPr>
                <a:t>sudut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Comic Sans MS" pitchFamily="66" charset="0"/>
                  <a:cs typeface="Arial" pitchFamily="34" charset="0"/>
                </a:rPr>
                <a:t>   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 = 90, </a:t>
              </a:r>
              <a:r>
                <a:rPr lang="en-US" sz="2400" dirty="0" err="1" smtClean="0">
                  <a:latin typeface="Comic Sans MS" pitchFamily="66" charset="0"/>
                  <a:cs typeface="Arial" pitchFamily="34" charset="0"/>
                  <a:sym typeface="Symbol"/>
                </a:rPr>
                <a:t>maka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kaki </a:t>
              </a:r>
              <a:r>
                <a:rPr lang="en-US" sz="2400" dirty="0" err="1" smtClean="0">
                  <a:latin typeface="Comic Sans MS" pitchFamily="66" charset="0"/>
                  <a:cs typeface="Arial" pitchFamily="34" charset="0"/>
                  <a:sym typeface="Symbol"/>
                </a:rPr>
                <a:t>sudut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</a:t>
              </a:r>
              <a:r>
                <a:rPr lang="en-US" sz="2400" i="1" dirty="0" smtClean="0">
                  <a:latin typeface="Comic Sans MS" pitchFamily="66" charset="0"/>
                  <a:cs typeface="Arial" pitchFamily="34" charset="0"/>
                  <a:sym typeface="Symbol"/>
                </a:rPr>
                <a:t>OP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 </a:t>
              </a:r>
              <a:r>
                <a:rPr lang="en-US" sz="2400" dirty="0" err="1" smtClean="0">
                  <a:latin typeface="Comic Sans MS" pitchFamily="66" charset="0"/>
                  <a:cs typeface="Arial" pitchFamily="34" charset="0"/>
                  <a:sym typeface="Symbol"/>
                </a:rPr>
                <a:t>berimpit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Comic Sans MS" pitchFamily="66" charset="0"/>
                  <a:cs typeface="Arial" pitchFamily="34" charset="0"/>
                  <a:sym typeface="Symbol"/>
                </a:rPr>
                <a:t>dengan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Comic Sans MS" pitchFamily="66" charset="0"/>
                  <a:cs typeface="Arial" pitchFamily="34" charset="0"/>
                  <a:sym typeface="Symbol"/>
                </a:rPr>
                <a:t>sumbu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</a:t>
              </a:r>
              <a:r>
                <a:rPr lang="en-US" sz="2400" i="1" dirty="0" smtClean="0">
                  <a:latin typeface="Comic Sans MS" pitchFamily="66" charset="0"/>
                  <a:cs typeface="Arial" pitchFamily="34" charset="0"/>
                  <a:sym typeface="Symbol"/>
                </a:rPr>
                <a:t>Y </a:t>
              </a:r>
              <a:r>
                <a:rPr lang="en-US" sz="2400" dirty="0" err="1" smtClean="0">
                  <a:latin typeface="Comic Sans MS" pitchFamily="66" charset="0"/>
                  <a:cs typeface="Arial" pitchFamily="34" charset="0"/>
                  <a:sym typeface="Symbol"/>
                </a:rPr>
                <a:t>positif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Comic Sans MS" pitchFamily="66" charset="0"/>
                  <a:cs typeface="Arial" pitchFamily="34" charset="0"/>
                  <a:sym typeface="Symbol"/>
                </a:rPr>
                <a:t>atau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Comic Sans MS" pitchFamily="66" charset="0"/>
                  <a:cs typeface="Arial" pitchFamily="34" charset="0"/>
                  <a:sym typeface="Symbol"/>
                </a:rPr>
                <a:t>titik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</a:t>
              </a:r>
              <a:r>
                <a:rPr lang="en-US" sz="2400" i="1" dirty="0" smtClean="0">
                  <a:latin typeface="Comic Sans MS" pitchFamily="66" charset="0"/>
                  <a:cs typeface="Arial" pitchFamily="34" charset="0"/>
                  <a:sym typeface="Symbol"/>
                </a:rPr>
                <a:t>P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Comic Sans MS" pitchFamily="66" charset="0"/>
                  <a:cs typeface="Arial" pitchFamily="34" charset="0"/>
                  <a:sym typeface="Symbol"/>
                </a:rPr>
                <a:t>berada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Comic Sans MS" pitchFamily="66" charset="0"/>
                  <a:cs typeface="Arial" pitchFamily="34" charset="0"/>
                  <a:sym typeface="Symbol"/>
                </a:rPr>
                <a:t>pada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Comic Sans MS" pitchFamily="66" charset="0"/>
                  <a:cs typeface="Arial" pitchFamily="34" charset="0"/>
                  <a:sym typeface="Symbol"/>
                </a:rPr>
                <a:t>sumbu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</a:t>
              </a:r>
              <a:r>
                <a:rPr lang="en-US" sz="2400" i="1" dirty="0" smtClean="0">
                  <a:latin typeface="Comic Sans MS" pitchFamily="66" charset="0"/>
                  <a:cs typeface="Arial" pitchFamily="34" charset="0"/>
                  <a:sym typeface="Symbol"/>
                </a:rPr>
                <a:t>Y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 </a:t>
              </a:r>
              <a:r>
                <a:rPr lang="en-US" sz="2400" dirty="0" err="1" smtClean="0">
                  <a:latin typeface="Comic Sans MS" pitchFamily="66" charset="0"/>
                  <a:cs typeface="Arial" pitchFamily="34" charset="0"/>
                  <a:sym typeface="Symbol"/>
                </a:rPr>
                <a:t>positif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. </a:t>
              </a:r>
            </a:p>
            <a:p>
              <a:pPr>
                <a:spcBef>
                  <a:spcPts val="1200"/>
                </a:spcBef>
              </a:pPr>
              <a:r>
                <a:rPr lang="en-US" sz="2400" dirty="0" err="1" smtClean="0">
                  <a:latin typeface="Comic Sans MS" pitchFamily="66" charset="0"/>
                  <a:cs typeface="Arial" pitchFamily="34" charset="0"/>
                  <a:sym typeface="Symbol"/>
                </a:rPr>
                <a:t>Koordinat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Comic Sans MS" pitchFamily="66" charset="0"/>
                  <a:cs typeface="Arial" pitchFamily="34" charset="0"/>
                  <a:sym typeface="Symbol"/>
                </a:rPr>
                <a:t>titik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</a:t>
              </a:r>
              <a:r>
                <a:rPr lang="en-US" sz="2400" i="1" dirty="0" smtClean="0">
                  <a:latin typeface="Comic Sans MS" pitchFamily="66" charset="0"/>
                  <a:cs typeface="Arial" pitchFamily="34" charset="0"/>
                  <a:sym typeface="Symbol"/>
                </a:rPr>
                <a:t>P </a:t>
              </a:r>
              <a:r>
                <a:rPr lang="en-US" sz="2400" dirty="0" err="1" smtClean="0">
                  <a:latin typeface="Comic Sans MS" pitchFamily="66" charset="0"/>
                  <a:cs typeface="Arial" pitchFamily="34" charset="0"/>
                  <a:sym typeface="Symbol"/>
                </a:rPr>
                <a:t>adalah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(0,1), </a:t>
              </a:r>
              <a:r>
                <a:rPr lang="en-US" sz="2400" dirty="0" err="1" smtClean="0">
                  <a:latin typeface="Comic Sans MS" pitchFamily="66" charset="0"/>
                  <a:cs typeface="Arial" pitchFamily="34" charset="0"/>
                  <a:sym typeface="Symbol"/>
                </a:rPr>
                <a:t>sehingga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(0,1) = (</a:t>
              </a:r>
              <a:r>
                <a:rPr lang="en-US" sz="2400" dirty="0" err="1" smtClean="0">
                  <a:latin typeface="Comic Sans MS" pitchFamily="66" charset="0"/>
                  <a:cs typeface="Arial" pitchFamily="34" charset="0"/>
                  <a:sym typeface="Symbol"/>
                </a:rPr>
                <a:t>cos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90, sin 90 )</a:t>
              </a:r>
              <a:endParaRPr lang="en-US" sz="2400" dirty="0">
                <a:latin typeface="Comic Sans MS" pitchFamily="66" charset="0"/>
                <a:cs typeface="Arial" pitchFamily="34" charset="0"/>
              </a:endParaRPr>
            </a:p>
          </p:txBody>
        </p:sp>
        <p:graphicFrame>
          <p:nvGraphicFramePr>
            <p:cNvPr id="42" name="Object 41"/>
            <p:cNvGraphicFramePr>
              <a:graphicFrameLocks noChangeAspect="1"/>
            </p:cNvGraphicFramePr>
            <p:nvPr/>
          </p:nvGraphicFramePr>
          <p:xfrm>
            <a:off x="3254118" y="1070993"/>
            <a:ext cx="827095" cy="179647"/>
          </p:xfrm>
          <a:graphic>
            <a:graphicData uri="http://schemas.openxmlformats.org/presentationml/2006/ole">
              <p:oleObj spid="_x0000_s4098" name="Equation" r:id="rId3" imgW="152280" imgH="139680" progId="Equation.3">
                <p:embed/>
              </p:oleObj>
            </a:graphicData>
          </a:graphic>
        </p:graphicFrame>
      </p:grpSp>
      <p:grpSp>
        <p:nvGrpSpPr>
          <p:cNvPr id="75" name="Group 74"/>
          <p:cNvGrpSpPr/>
          <p:nvPr/>
        </p:nvGrpSpPr>
        <p:grpSpPr>
          <a:xfrm>
            <a:off x="1643042" y="4337070"/>
            <a:ext cx="6643734" cy="2018271"/>
            <a:chOff x="357158" y="2410503"/>
            <a:chExt cx="6201326" cy="2018271"/>
          </a:xfrm>
        </p:grpSpPr>
        <p:grpSp>
          <p:nvGrpSpPr>
            <p:cNvPr id="5" name="Group 59"/>
            <p:cNvGrpSpPr/>
            <p:nvPr/>
          </p:nvGrpSpPr>
          <p:grpSpPr>
            <a:xfrm>
              <a:off x="357158" y="2410503"/>
              <a:ext cx="6201326" cy="2018271"/>
              <a:chOff x="380062" y="5036534"/>
              <a:chExt cx="6201326" cy="2018271"/>
            </a:xfrm>
          </p:grpSpPr>
          <p:grpSp>
            <p:nvGrpSpPr>
              <p:cNvPr id="11" name="Group 86"/>
              <p:cNvGrpSpPr/>
              <p:nvPr/>
            </p:nvGrpSpPr>
            <p:grpSpPr>
              <a:xfrm>
                <a:off x="380062" y="5036534"/>
                <a:ext cx="3316606" cy="2018271"/>
                <a:chOff x="857224" y="2643182"/>
                <a:chExt cx="3316606" cy="2018271"/>
              </a:xfrm>
            </p:grpSpPr>
            <p:grpSp>
              <p:nvGrpSpPr>
                <p:cNvPr id="35" name="Group 98"/>
                <p:cNvGrpSpPr/>
                <p:nvPr/>
              </p:nvGrpSpPr>
              <p:grpSpPr>
                <a:xfrm>
                  <a:off x="857224" y="2643182"/>
                  <a:ext cx="3316606" cy="2018271"/>
                  <a:chOff x="726411" y="500042"/>
                  <a:chExt cx="3316606" cy="2018271"/>
                </a:xfrm>
              </p:grpSpPr>
              <p:sp>
                <p:nvSpPr>
                  <p:cNvPr id="39" name="TextBox 38"/>
                  <p:cNvSpPr txBox="1"/>
                  <p:nvPr/>
                </p:nvSpPr>
                <p:spPr>
                  <a:xfrm>
                    <a:off x="735304" y="500042"/>
                    <a:ext cx="1518364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342900" indent="-342900">
                      <a:spcBef>
                        <a:spcPts val="1200"/>
                      </a:spcBef>
                    </a:pPr>
                    <a:r>
                      <a:rPr lang="en-US" sz="2400" dirty="0" smtClean="0">
                        <a:latin typeface="Comic Sans MS" pitchFamily="66" charset="0"/>
                        <a:cs typeface="Arial" pitchFamily="34" charset="0"/>
                      </a:rPr>
                      <a:t>	sin 90</a:t>
                    </a:r>
                    <a:r>
                      <a:rPr lang="en-US" sz="2400" dirty="0" smtClean="0">
                        <a:latin typeface="Comic Sans MS" pitchFamily="66" charset="0"/>
                        <a:cs typeface="Arial" pitchFamily="34" charset="0"/>
                        <a:sym typeface="Symbol"/>
                      </a:rPr>
                      <a:t></a:t>
                    </a:r>
                    <a:endParaRPr lang="en-US" sz="2400" dirty="0">
                      <a:latin typeface="Comic Sans MS" pitchFamily="66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0" name="TextBox 39"/>
                  <p:cNvSpPr txBox="1"/>
                  <p:nvPr/>
                </p:nvSpPr>
                <p:spPr>
                  <a:xfrm>
                    <a:off x="726411" y="1143360"/>
                    <a:ext cx="1590500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342900" indent="-342900">
                      <a:spcBef>
                        <a:spcPts val="1200"/>
                      </a:spcBef>
                    </a:pPr>
                    <a:r>
                      <a:rPr lang="en-US" sz="2400" dirty="0" smtClean="0">
                        <a:latin typeface="Comic Sans MS" pitchFamily="66" charset="0"/>
                        <a:cs typeface="Arial" pitchFamily="34" charset="0"/>
                      </a:rPr>
                      <a:t>	</a:t>
                    </a:r>
                    <a:r>
                      <a:rPr lang="en-US" sz="2400" dirty="0" err="1" smtClean="0">
                        <a:latin typeface="Comic Sans MS" pitchFamily="66" charset="0"/>
                        <a:cs typeface="Arial" pitchFamily="34" charset="0"/>
                      </a:rPr>
                      <a:t>cos</a:t>
                    </a:r>
                    <a:r>
                      <a:rPr lang="en-US" sz="2400" dirty="0" smtClean="0">
                        <a:latin typeface="Comic Sans MS" pitchFamily="66" charset="0"/>
                        <a:cs typeface="Arial" pitchFamily="34" charset="0"/>
                      </a:rPr>
                      <a:t> 90</a:t>
                    </a:r>
                    <a:r>
                      <a:rPr lang="en-US" sz="2400" dirty="0" smtClean="0">
                        <a:latin typeface="Comic Sans MS" pitchFamily="66" charset="0"/>
                        <a:cs typeface="Arial" pitchFamily="34" charset="0"/>
                        <a:sym typeface="Symbol"/>
                      </a:rPr>
                      <a:t></a:t>
                    </a:r>
                    <a:endParaRPr lang="en-US" sz="2400" dirty="0">
                      <a:latin typeface="Comic Sans MS" pitchFamily="66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1" name="TextBox 40"/>
                  <p:cNvSpPr txBox="1"/>
                  <p:nvPr/>
                </p:nvSpPr>
                <p:spPr>
                  <a:xfrm>
                    <a:off x="738286" y="1819859"/>
                    <a:ext cx="1396536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342900" indent="-342900">
                      <a:spcBef>
                        <a:spcPts val="1200"/>
                      </a:spcBef>
                    </a:pPr>
                    <a:r>
                      <a:rPr lang="en-US" sz="2400" dirty="0" smtClean="0">
                        <a:latin typeface="Comic Sans MS" pitchFamily="66" charset="0"/>
                        <a:cs typeface="Arial" pitchFamily="34" charset="0"/>
                      </a:rPr>
                      <a:t>	tan 0</a:t>
                    </a:r>
                    <a:r>
                      <a:rPr lang="en-US" sz="2400" dirty="0" smtClean="0">
                        <a:latin typeface="Comic Sans MS" pitchFamily="66" charset="0"/>
                        <a:cs typeface="Arial" pitchFamily="34" charset="0"/>
                        <a:sym typeface="Symbol"/>
                      </a:rPr>
                      <a:t></a:t>
                    </a:r>
                    <a:endParaRPr lang="en-US" sz="2400" dirty="0">
                      <a:latin typeface="Comic Sans MS" pitchFamily="66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3" name="TextBox 42"/>
                  <p:cNvSpPr txBox="1"/>
                  <p:nvPr/>
                </p:nvSpPr>
                <p:spPr>
                  <a:xfrm>
                    <a:off x="2048056" y="535855"/>
                    <a:ext cx="662361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sz="2400" dirty="0" smtClean="0">
                        <a:latin typeface="Comic Sans MS" pitchFamily="66" charset="0"/>
                        <a:cs typeface="Arial" pitchFamily="34" charset="0"/>
                      </a:rPr>
                      <a:t>=</a:t>
                    </a:r>
                    <a:r>
                      <a:rPr lang="en-US" sz="2400" i="1" dirty="0" smtClean="0">
                        <a:latin typeface="Comic Sans MS" pitchFamily="66" charset="0"/>
                        <a:cs typeface="Arial" pitchFamily="34" charset="0"/>
                      </a:rPr>
                      <a:t>  </a:t>
                    </a:r>
                    <a:r>
                      <a:rPr lang="en-US" sz="2400" dirty="0" smtClean="0">
                        <a:latin typeface="Comic Sans MS" pitchFamily="66" charset="0"/>
                        <a:cs typeface="Arial" pitchFamily="34" charset="0"/>
                      </a:rPr>
                      <a:t>1</a:t>
                    </a:r>
                    <a:endParaRPr lang="en-US" sz="2400" dirty="0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44" name="TextBox 43"/>
                  <p:cNvSpPr txBox="1"/>
                  <p:nvPr/>
                </p:nvSpPr>
                <p:spPr>
                  <a:xfrm>
                    <a:off x="2071806" y="1166734"/>
                    <a:ext cx="1388522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sz="2400" dirty="0" smtClean="0">
                        <a:latin typeface="Comic Sans MS" pitchFamily="66" charset="0"/>
                        <a:cs typeface="Arial" pitchFamily="34" charset="0"/>
                      </a:rPr>
                      <a:t>=  0, </a:t>
                    </a:r>
                    <a:r>
                      <a:rPr lang="en-US" sz="2400" dirty="0" err="1" smtClean="0">
                        <a:latin typeface="Comic Sans MS" pitchFamily="66" charset="0"/>
                        <a:cs typeface="Arial" pitchFamily="34" charset="0"/>
                      </a:rPr>
                      <a:t>dan</a:t>
                    </a:r>
                    <a:endParaRPr lang="en-US" sz="2400" dirty="0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45" name="TextBox 44"/>
                  <p:cNvSpPr txBox="1"/>
                  <p:nvPr/>
                </p:nvSpPr>
                <p:spPr>
                  <a:xfrm>
                    <a:off x="2051673" y="1809676"/>
                    <a:ext cx="341760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sz="2400" dirty="0" smtClean="0">
                        <a:latin typeface="Comic Sans MS" pitchFamily="66" charset="0"/>
                        <a:cs typeface="Arial" pitchFamily="34" charset="0"/>
                      </a:rPr>
                      <a:t>=</a:t>
                    </a:r>
                    <a:endParaRPr lang="en-US" sz="2400" dirty="0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3669566" y="1661415"/>
                    <a:ext cx="322524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sz="2400" dirty="0" smtClean="0">
                        <a:latin typeface="Comic Sans MS" pitchFamily="66" charset="0"/>
                        <a:cs typeface="Arial" pitchFamily="34" charset="0"/>
                      </a:rPr>
                      <a:t>1</a:t>
                    </a:r>
                    <a:endParaRPr lang="en-US" sz="2400" dirty="0">
                      <a:latin typeface="Comic Sans MS" pitchFamily="66" charset="0"/>
                    </a:endParaRPr>
                  </a:p>
                </p:txBody>
              </p:sp>
              <p:sp>
                <p:nvSpPr>
                  <p:cNvPr id="49" name="TextBox 48"/>
                  <p:cNvSpPr txBox="1"/>
                  <p:nvPr/>
                </p:nvSpPr>
                <p:spPr>
                  <a:xfrm>
                    <a:off x="3670799" y="2056648"/>
                    <a:ext cx="372218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>
                      <a:spcBef>
                        <a:spcPts val="1200"/>
                      </a:spcBef>
                    </a:pPr>
                    <a:r>
                      <a:rPr lang="en-US" sz="2400" dirty="0" smtClean="0">
                        <a:latin typeface="Comic Sans MS" pitchFamily="66" charset="0"/>
                        <a:cs typeface="Arial" pitchFamily="34" charset="0"/>
                      </a:rPr>
                      <a:t>0</a:t>
                    </a:r>
                    <a:endParaRPr lang="en-US" sz="2400" dirty="0">
                      <a:latin typeface="Comic Sans MS" pitchFamily="66" charset="0"/>
                    </a:endParaRPr>
                  </a:p>
                </p:txBody>
              </p:sp>
            </p:grpSp>
            <p:sp>
              <p:nvSpPr>
                <p:cNvPr id="36" name="TextBox 35"/>
                <p:cNvSpPr txBox="1"/>
                <p:nvPr/>
              </p:nvSpPr>
              <p:spPr>
                <a:xfrm>
                  <a:off x="2457566" y="3821730"/>
                  <a:ext cx="1089218" cy="8309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400" dirty="0" smtClean="0">
                      <a:latin typeface="Comic Sans MS" pitchFamily="66" charset="0"/>
                      <a:cs typeface="Arial" pitchFamily="34" charset="0"/>
                    </a:rPr>
                    <a:t>sin 90</a:t>
                  </a:r>
                  <a:r>
                    <a:rPr lang="en-US" sz="2400" dirty="0" smtClean="0">
                      <a:latin typeface="Comic Sans MS" pitchFamily="66" charset="0"/>
                      <a:cs typeface="Arial" pitchFamily="34" charset="0"/>
                      <a:sym typeface="Symbol"/>
                    </a:rPr>
                    <a:t></a:t>
                  </a:r>
                  <a:endParaRPr lang="en-US" sz="2400" i="1" dirty="0">
                    <a:latin typeface="Comic Sans MS" pitchFamily="66" charset="0"/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3428992" y="3947431"/>
                  <a:ext cx="31931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400" dirty="0" smtClean="0">
                      <a:latin typeface="Comic Sans MS" pitchFamily="66" charset="0"/>
                      <a:cs typeface="Arial" pitchFamily="34" charset="0"/>
                    </a:rPr>
                    <a:t>=</a:t>
                  </a:r>
                  <a:endParaRPr lang="en-US" sz="2400" dirty="0">
                    <a:latin typeface="Comic Sans MS" pitchFamily="66" charset="0"/>
                  </a:endParaRPr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2413203" y="4197342"/>
                  <a:ext cx="122683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400" dirty="0" err="1" smtClean="0">
                      <a:latin typeface="Comic Sans MS" pitchFamily="66" charset="0"/>
                      <a:cs typeface="Arial" pitchFamily="34" charset="0"/>
                    </a:rPr>
                    <a:t>cos</a:t>
                  </a:r>
                  <a:r>
                    <a:rPr lang="en-US" sz="2400" dirty="0" smtClean="0">
                      <a:latin typeface="Comic Sans MS" pitchFamily="66" charset="0"/>
                      <a:cs typeface="Arial" pitchFamily="34" charset="0"/>
                    </a:rPr>
                    <a:t> 90</a:t>
                  </a:r>
                  <a:r>
                    <a:rPr lang="en-US" sz="2400" dirty="0" smtClean="0">
                      <a:latin typeface="Comic Sans MS" pitchFamily="66" charset="0"/>
                      <a:cs typeface="Arial" pitchFamily="34" charset="0"/>
                      <a:sym typeface="Symbol"/>
                    </a:rPr>
                    <a:t></a:t>
                  </a:r>
                  <a:endParaRPr lang="en-US" sz="2400" i="1" dirty="0">
                    <a:latin typeface="Comic Sans MS" pitchFamily="66" charset="0"/>
                  </a:endParaRPr>
                </a:p>
              </p:txBody>
            </p:sp>
          </p:grpSp>
          <p:grpSp>
            <p:nvGrpSpPr>
              <p:cNvPr id="15" name="Group 147"/>
              <p:cNvGrpSpPr/>
              <p:nvPr/>
            </p:nvGrpSpPr>
            <p:grpSpPr>
              <a:xfrm>
                <a:off x="3666210" y="6269345"/>
                <a:ext cx="2915178" cy="451705"/>
                <a:chOff x="6452292" y="5519669"/>
                <a:chExt cx="2915178" cy="451705"/>
              </a:xfrm>
            </p:grpSpPr>
            <p:sp>
              <p:nvSpPr>
                <p:cNvPr id="19" name="TextBox 18"/>
                <p:cNvSpPr txBox="1"/>
                <p:nvPr/>
              </p:nvSpPr>
              <p:spPr>
                <a:xfrm>
                  <a:off x="6452292" y="5519669"/>
                  <a:ext cx="291517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dirty="0" smtClean="0">
                      <a:latin typeface="Comic Sans MS" pitchFamily="66" charset="0"/>
                      <a:cs typeface="Arial" pitchFamily="34" charset="0"/>
                    </a:rPr>
                    <a:t>(</a:t>
                  </a:r>
                  <a:r>
                    <a:rPr lang="en-US" sz="2000" dirty="0" err="1" smtClean="0">
                      <a:latin typeface="Comic Sans MS" pitchFamily="66" charset="0"/>
                      <a:cs typeface="Arial" pitchFamily="34" charset="0"/>
                    </a:rPr>
                    <a:t>tidak</a:t>
                  </a:r>
                  <a:r>
                    <a:rPr lang="en-US" sz="2000" dirty="0" smtClean="0">
                      <a:latin typeface="Comic Sans MS" pitchFamily="66" charset="0"/>
                      <a:cs typeface="Arial" pitchFamily="34" charset="0"/>
                    </a:rPr>
                    <a:t> </a:t>
                  </a:r>
                  <a:r>
                    <a:rPr lang="en-US" sz="2000" dirty="0" err="1" smtClean="0">
                      <a:latin typeface="Comic Sans MS" pitchFamily="66" charset="0"/>
                      <a:cs typeface="Arial" pitchFamily="34" charset="0"/>
                    </a:rPr>
                    <a:t>didefinisikan</a:t>
                  </a:r>
                  <a:r>
                    <a:rPr lang="en-US" sz="2000" dirty="0" smtClean="0">
                      <a:latin typeface="Comic Sans MS" pitchFamily="66" charset="0"/>
                      <a:cs typeface="Arial" pitchFamily="34" charset="0"/>
                    </a:rPr>
                    <a:t>)</a:t>
                  </a:r>
                  <a:endParaRPr lang="en-US" sz="2000" dirty="0">
                    <a:latin typeface="Comic Sans MS" pitchFamily="66" charset="0"/>
                  </a:endParaRP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7429520" y="5632820"/>
                  <a:ext cx="18473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endParaRPr lang="en-US" sz="2400" baseline="30000" dirty="0">
                    <a:latin typeface="Comic Sans MS" pitchFamily="66" charset="0"/>
                  </a:endParaRPr>
                </a:p>
              </p:txBody>
            </p:sp>
          </p:grpSp>
        </p:grpSp>
        <p:cxnSp>
          <p:nvCxnSpPr>
            <p:cNvPr id="48" name="Straight Connector 47"/>
            <p:cNvCxnSpPr/>
            <p:nvPr/>
          </p:nvCxnSpPr>
          <p:spPr>
            <a:xfrm>
              <a:off x="3305166" y="3948116"/>
              <a:ext cx="285752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2029769" y="3970341"/>
              <a:ext cx="85725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0482" y="395567"/>
            <a:ext cx="8533105" cy="446276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3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Perbandingan</a:t>
            </a:r>
            <a:r>
              <a:rPr lang="en-US" sz="23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3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Trigonometri</a:t>
            </a:r>
            <a:r>
              <a:rPr lang="en-US" sz="23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3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Sudut-sudut</a:t>
            </a:r>
            <a:r>
              <a:rPr lang="en-US" sz="23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3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di</a:t>
            </a:r>
            <a:r>
              <a:rPr lang="en-US" sz="23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3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Semua</a:t>
            </a:r>
            <a:r>
              <a:rPr lang="en-US" sz="23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3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Kuadrat</a:t>
            </a:r>
            <a:endParaRPr lang="en-US" sz="2300" b="1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2500298" y="165595"/>
            <a:ext cx="4000528" cy="3692033"/>
            <a:chOff x="2500298" y="165694"/>
            <a:chExt cx="3554800" cy="3498814"/>
          </a:xfrm>
        </p:grpSpPr>
        <p:grpSp>
          <p:nvGrpSpPr>
            <p:cNvPr id="109" name="Group 108"/>
            <p:cNvGrpSpPr/>
            <p:nvPr/>
          </p:nvGrpSpPr>
          <p:grpSpPr>
            <a:xfrm>
              <a:off x="2500298" y="165694"/>
              <a:ext cx="3554800" cy="3498814"/>
              <a:chOff x="785786" y="-28963"/>
              <a:chExt cx="2786082" cy="2904849"/>
            </a:xfrm>
          </p:grpSpPr>
          <p:cxnSp>
            <p:nvCxnSpPr>
              <p:cNvPr id="82" name="Straight Arrow Connector 81"/>
              <p:cNvCxnSpPr/>
              <p:nvPr/>
            </p:nvCxnSpPr>
            <p:spPr>
              <a:xfrm rot="5400000" flipH="1" flipV="1">
                <a:off x="35687" y="1750207"/>
                <a:ext cx="2214578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/>
              <p:nvPr/>
            </p:nvCxnSpPr>
            <p:spPr>
              <a:xfrm>
                <a:off x="785786" y="2500306"/>
                <a:ext cx="2786082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rot="5400000" flipH="1" flipV="1">
                <a:off x="1142976" y="928670"/>
                <a:ext cx="1571636" cy="157163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 rot="5400000">
                <a:off x="1821637" y="1821645"/>
                <a:ext cx="1357322" cy="158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6" name="Group 95"/>
              <p:cNvGrpSpPr/>
              <p:nvPr/>
            </p:nvGrpSpPr>
            <p:grpSpPr>
              <a:xfrm rot="1545960">
                <a:off x="1643145" y="-28963"/>
                <a:ext cx="700601" cy="2430621"/>
                <a:chOff x="5332210" y="1220781"/>
                <a:chExt cx="700601" cy="2430621"/>
              </a:xfrm>
            </p:grpSpPr>
            <p:sp>
              <p:nvSpPr>
                <p:cNvPr id="93" name="Freeform 92"/>
                <p:cNvSpPr/>
                <p:nvPr/>
              </p:nvSpPr>
              <p:spPr>
                <a:xfrm rot="17346489">
                  <a:off x="5168355" y="2693111"/>
                  <a:ext cx="860612" cy="290457"/>
                </a:xfrm>
                <a:custGeom>
                  <a:avLst/>
                  <a:gdLst>
                    <a:gd name="connsiteX0" fmla="*/ 0 w 860612"/>
                    <a:gd name="connsiteY0" fmla="*/ 161365 h 290457"/>
                    <a:gd name="connsiteX1" fmla="*/ 53788 w 860612"/>
                    <a:gd name="connsiteY1" fmla="*/ 129092 h 290457"/>
                    <a:gd name="connsiteX2" fmla="*/ 107577 w 860612"/>
                    <a:gd name="connsiteY2" fmla="*/ 290457 h 290457"/>
                    <a:gd name="connsiteX3" fmla="*/ 139850 w 860612"/>
                    <a:gd name="connsiteY3" fmla="*/ 0 h 290457"/>
                    <a:gd name="connsiteX4" fmla="*/ 860612 w 860612"/>
                    <a:gd name="connsiteY4" fmla="*/ 0 h 290457"/>
                    <a:gd name="connsiteX5" fmla="*/ 860612 w 860612"/>
                    <a:gd name="connsiteY5" fmla="*/ 0 h 290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60612" h="290457">
                      <a:moveTo>
                        <a:pt x="0" y="161365"/>
                      </a:moveTo>
                      <a:lnTo>
                        <a:pt x="53788" y="129092"/>
                      </a:lnTo>
                      <a:lnTo>
                        <a:pt x="107577" y="290457"/>
                      </a:lnTo>
                      <a:lnTo>
                        <a:pt x="139850" y="0"/>
                      </a:lnTo>
                      <a:lnTo>
                        <a:pt x="860612" y="0"/>
                      </a:lnTo>
                      <a:lnTo>
                        <a:pt x="860612" y="0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" name="TextBox 93"/>
                <p:cNvSpPr txBox="1"/>
                <p:nvPr/>
              </p:nvSpPr>
              <p:spPr>
                <a:xfrm rot="17388112">
                  <a:off x="5119384" y="3069244"/>
                  <a:ext cx="794984" cy="369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i="1" dirty="0" smtClean="0">
                      <a:latin typeface="Arial" pitchFamily="34" charset="0"/>
                      <a:cs typeface="Arial" pitchFamily="34" charset="0"/>
                    </a:rPr>
                    <a:t>r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 =</a:t>
                  </a:r>
                  <a:endParaRPr lang="en-US" i="1" dirty="0"/>
                </a:p>
              </p:txBody>
            </p:sp>
            <p:sp>
              <p:nvSpPr>
                <p:cNvPr id="95" name="TextBox 94"/>
                <p:cNvSpPr txBox="1"/>
                <p:nvPr/>
              </p:nvSpPr>
              <p:spPr>
                <a:xfrm rot="17336241">
                  <a:off x="4857048" y="2027212"/>
                  <a:ext cx="1982194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i="1" dirty="0" smtClean="0">
                      <a:latin typeface="Arial" pitchFamily="34" charset="0"/>
                      <a:cs typeface="Arial" pitchFamily="34" charset="0"/>
                    </a:rPr>
                    <a:t>x</a:t>
                  </a:r>
                  <a:r>
                    <a:rPr lang="en-US" baseline="30000" dirty="0" smtClean="0">
                      <a:latin typeface="Arial" pitchFamily="34" charset="0"/>
                      <a:cs typeface="Arial" pitchFamily="34" charset="0"/>
                    </a:rPr>
                    <a:t>2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 +</a:t>
                  </a:r>
                  <a:r>
                    <a:rPr lang="en-US" i="1" dirty="0" smtClean="0">
                      <a:latin typeface="Arial" pitchFamily="34" charset="0"/>
                      <a:cs typeface="Arial" pitchFamily="34" charset="0"/>
                    </a:rPr>
                    <a:t>y</a:t>
                  </a:r>
                  <a:r>
                    <a:rPr lang="en-US" baseline="30000" dirty="0" smtClean="0">
                      <a:latin typeface="Arial" pitchFamily="34" charset="0"/>
                      <a:cs typeface="Arial" pitchFamily="34" charset="0"/>
                    </a:rPr>
                    <a:t>2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    (</a:t>
                  </a:r>
                  <a:r>
                    <a:rPr lang="en-US" dirty="0" err="1" smtClean="0">
                      <a:latin typeface="Arial" pitchFamily="34" charset="0"/>
                      <a:cs typeface="Arial" pitchFamily="34" charset="0"/>
                    </a:rPr>
                    <a:t>jarak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</a:rPr>
                    <a:t>)</a:t>
                  </a:r>
                  <a:endParaRPr lang="en-US" i="1" dirty="0"/>
                </a:p>
              </p:txBody>
            </p:sp>
          </p:grpSp>
          <p:sp>
            <p:nvSpPr>
              <p:cNvPr id="97" name="TextBox 96"/>
              <p:cNvSpPr txBox="1"/>
              <p:nvPr/>
            </p:nvSpPr>
            <p:spPr>
              <a:xfrm>
                <a:off x="3264600" y="2421132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x</a:t>
                </a:r>
                <a:endParaRPr lang="en-US" i="1" dirty="0"/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818060" y="578370"/>
                <a:ext cx="3385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Y</a:t>
                </a:r>
                <a:endParaRPr lang="en-US" i="1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1464020" y="2146563"/>
                <a:ext cx="217601" cy="3066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</a:t>
                </a:r>
                <a:endParaRPr lang="en-US" i="1" dirty="0"/>
              </a:p>
            </p:txBody>
          </p:sp>
          <p:sp>
            <p:nvSpPr>
              <p:cNvPr id="100" name="Arc 99"/>
              <p:cNvSpPr/>
              <p:nvPr/>
            </p:nvSpPr>
            <p:spPr>
              <a:xfrm>
                <a:off x="1285852" y="2143116"/>
                <a:ext cx="428628" cy="714380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839576" y="2435758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0</a:t>
                </a:r>
                <a:endParaRPr lang="en-US" i="1" dirty="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2643174" y="642918"/>
                <a:ext cx="3385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A</a:t>
                </a:r>
                <a:endParaRPr lang="en-US" i="1" dirty="0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2471046" y="1142984"/>
                <a:ext cx="58702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P</a:t>
                </a:r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(</a:t>
                </a:r>
                <a:r>
                  <a:rPr lang="en-US" i="1" baseline="30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x</a:t>
                </a:r>
                <a:r>
                  <a:rPr lang="en-US" baseline="30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,</a:t>
                </a:r>
                <a:r>
                  <a:rPr lang="en-US" i="1" baseline="30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y</a:t>
                </a:r>
                <a:r>
                  <a:rPr lang="en-US" baseline="30000" dirty="0" smtClean="0">
                    <a:latin typeface="Arial" pitchFamily="34" charset="0"/>
                    <a:cs typeface="Arial" pitchFamily="34" charset="0"/>
                    <a:sym typeface="Symbol"/>
                  </a:rPr>
                  <a:t>)</a:t>
                </a:r>
                <a:endParaRPr lang="en-US" i="1" baseline="30000" dirty="0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2335906" y="967834"/>
                <a:ext cx="2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</a:t>
                </a:r>
                <a:endParaRPr lang="en-US" dirty="0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2350532" y="2285992"/>
                <a:ext cx="2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</a:t>
                </a:r>
                <a:endParaRPr lang="en-US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000100" y="2296750"/>
                <a:ext cx="2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</a:t>
                </a:r>
                <a:endParaRPr lang="en-US" dirty="0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2571736" y="1785926"/>
                <a:ext cx="958852" cy="3066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y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(</a:t>
                </a:r>
                <a:r>
                  <a:rPr lang="en-US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ordinat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)</a:t>
                </a:r>
                <a:endParaRPr lang="en-US" i="1" dirty="0"/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1357290" y="2506554"/>
                <a:ext cx="10567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x 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(</a:t>
                </a:r>
                <a:r>
                  <a:rPr lang="en-US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absis</a:t>
                </a:r>
                <a:r>
                  <a:rPr lang="en-US" dirty="0" smtClean="0">
                    <a:latin typeface="Arial" pitchFamily="34" charset="0"/>
                    <a:cs typeface="Arial" pitchFamily="34" charset="0"/>
                    <a:sym typeface="Symbol"/>
                  </a:rPr>
                  <a:t>)</a:t>
                </a:r>
                <a:endParaRPr lang="en-US" i="1" dirty="0"/>
              </a:p>
            </p:txBody>
          </p:sp>
        </p:grpSp>
        <p:graphicFrame>
          <p:nvGraphicFramePr>
            <p:cNvPr id="90" name="Object 89"/>
            <p:cNvGraphicFramePr>
              <a:graphicFrameLocks noChangeAspect="1"/>
            </p:cNvGraphicFramePr>
            <p:nvPr/>
          </p:nvGraphicFramePr>
          <p:xfrm>
            <a:off x="3214678" y="2895596"/>
            <a:ext cx="285752" cy="285752"/>
          </p:xfrm>
          <a:graphic>
            <a:graphicData uri="http://schemas.openxmlformats.org/presentationml/2006/ole">
              <p:oleObj spid="_x0000_s5122" name="Equation" r:id="rId3" imgW="152280" imgH="139680" progId="Equation.3">
                <p:embed/>
              </p:oleObj>
            </a:graphicData>
          </a:graphic>
        </p:graphicFrame>
      </p:grpSp>
      <p:grpSp>
        <p:nvGrpSpPr>
          <p:cNvPr id="118" name="Group 117"/>
          <p:cNvGrpSpPr/>
          <p:nvPr/>
        </p:nvGrpSpPr>
        <p:grpSpPr>
          <a:xfrm>
            <a:off x="697367" y="4114917"/>
            <a:ext cx="3324717" cy="780943"/>
            <a:chOff x="697367" y="4121976"/>
            <a:chExt cx="3324717" cy="780943"/>
          </a:xfrm>
        </p:grpSpPr>
        <p:sp>
          <p:nvSpPr>
            <p:cNvPr id="4" name="TextBox 3"/>
            <p:cNvSpPr txBox="1"/>
            <p:nvPr/>
          </p:nvSpPr>
          <p:spPr>
            <a:xfrm>
              <a:off x="697367" y="4280173"/>
              <a:ext cx="12314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a)	sin </a:t>
              </a:r>
              <a:r>
                <a:rPr lang="el-GR" sz="2000" b="1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438313" y="4152848"/>
              <a:ext cx="10534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sz="2000" b="1" dirty="0" err="1" smtClean="0">
                  <a:latin typeface="Arial" pitchFamily="34" charset="0"/>
                  <a:cs typeface="Arial" pitchFamily="34" charset="0"/>
                </a:rPr>
                <a:t>ordinat</a:t>
              </a:r>
              <a:endParaRPr lang="en-US" sz="2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536368" y="4502809"/>
              <a:ext cx="7825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sz="2000" b="1" dirty="0" err="1" smtClean="0">
                  <a:latin typeface="Arial" pitchFamily="34" charset="0"/>
                  <a:cs typeface="Arial" pitchFamily="34" charset="0"/>
                </a:rPr>
                <a:t>jarak</a:t>
              </a:r>
              <a:endParaRPr lang="en-US" sz="2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131045" y="4315986"/>
              <a:ext cx="333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=</a:t>
              </a:r>
              <a:endParaRPr lang="en-US" sz="2000" b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380998" y="4283712"/>
              <a:ext cx="333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=</a:t>
              </a:r>
              <a:endParaRPr lang="en-US" sz="2000" b="1" dirty="0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3697115" y="4121976"/>
              <a:ext cx="324969" cy="695275"/>
              <a:chOff x="5488631" y="3071810"/>
              <a:chExt cx="324969" cy="695275"/>
            </a:xfrm>
          </p:grpSpPr>
          <p:sp>
            <p:nvSpPr>
              <p:cNvPr id="39" name="TextBox 38"/>
              <p:cNvSpPr txBox="1"/>
              <p:nvPr/>
            </p:nvSpPr>
            <p:spPr>
              <a:xfrm>
                <a:off x="5500694" y="3071810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endParaRPr lang="en-US" sz="2000" b="1" i="1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5488631" y="3366975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r</a:t>
                </a:r>
                <a:endParaRPr lang="en-US" sz="2000" b="1" i="1" dirty="0"/>
              </a:p>
            </p:txBody>
          </p:sp>
          <p:cxnSp>
            <p:nvCxnSpPr>
              <p:cNvPr id="42" name="Straight Connector 41"/>
              <p:cNvCxnSpPr/>
              <p:nvPr/>
            </p:nvCxnSpPr>
            <p:spPr>
              <a:xfrm>
                <a:off x="5529100" y="3430402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2" name="Straight Connector 111"/>
            <p:cNvCxnSpPr/>
            <p:nvPr/>
          </p:nvCxnSpPr>
          <p:spPr>
            <a:xfrm>
              <a:off x="2509823" y="4519620"/>
              <a:ext cx="92869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1" name="Group 120"/>
          <p:cNvGrpSpPr/>
          <p:nvPr/>
        </p:nvGrpSpPr>
        <p:grpSpPr>
          <a:xfrm>
            <a:off x="696670" y="4852997"/>
            <a:ext cx="3313351" cy="828681"/>
            <a:chOff x="696670" y="4733934"/>
            <a:chExt cx="3313351" cy="828681"/>
          </a:xfrm>
        </p:grpSpPr>
        <p:sp>
          <p:nvSpPr>
            <p:cNvPr id="53" name="TextBox 52"/>
            <p:cNvSpPr txBox="1"/>
            <p:nvPr/>
          </p:nvSpPr>
          <p:spPr>
            <a:xfrm>
              <a:off x="2546392" y="5162505"/>
              <a:ext cx="7825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sz="2000" b="1" dirty="0" err="1" smtClean="0">
                  <a:latin typeface="Arial" pitchFamily="34" charset="0"/>
                  <a:cs typeface="Arial" pitchFamily="34" charset="0"/>
                </a:rPr>
                <a:t>jarak</a:t>
              </a:r>
              <a:endParaRPr lang="en-US" sz="20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19" name="Group 118"/>
            <p:cNvGrpSpPr/>
            <p:nvPr/>
          </p:nvGrpSpPr>
          <p:grpSpPr>
            <a:xfrm>
              <a:off x="696670" y="4733934"/>
              <a:ext cx="3313351" cy="629050"/>
              <a:chOff x="696670" y="4786434"/>
              <a:chExt cx="3313351" cy="629050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696670" y="4923491"/>
                <a:ext cx="130356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spcBef>
                    <a:spcPts val="1200"/>
                  </a:spcBef>
                </a:pP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b)	</a:t>
                </a:r>
                <a:r>
                  <a:rPr lang="en-US" sz="2000" b="1" dirty="0" err="1" smtClean="0">
                    <a:latin typeface="Arial" pitchFamily="34" charset="0"/>
                    <a:cs typeface="Arial" pitchFamily="34" charset="0"/>
                  </a:rPr>
                  <a:t>cos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l-GR" sz="2000" b="1" dirty="0" smtClean="0">
                    <a:latin typeface="Arial" pitchFamily="34" charset="0"/>
                    <a:cs typeface="Arial" pitchFamily="34" charset="0"/>
                  </a:rPr>
                  <a:t>α</a:t>
                </a:r>
                <a:r>
                  <a:rPr lang="en-US" sz="20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</a:t>
                </a:r>
                <a:endParaRPr lang="en-US" sz="2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2517259" y="4848178"/>
                <a:ext cx="84029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spcBef>
                    <a:spcPts val="1200"/>
                  </a:spcBef>
                </a:pPr>
                <a:r>
                  <a:rPr lang="en-US" sz="2000" b="1" dirty="0" err="1" smtClean="0">
                    <a:latin typeface="Arial" pitchFamily="34" charset="0"/>
                    <a:cs typeface="Arial" pitchFamily="34" charset="0"/>
                  </a:rPr>
                  <a:t>absis</a:t>
                </a:r>
                <a:endParaRPr lang="en-US" sz="2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131045" y="4946865"/>
                <a:ext cx="3337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=</a:t>
                </a:r>
                <a:endParaRPr lang="en-US" sz="2000" b="1" dirty="0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3391080" y="4929310"/>
                <a:ext cx="3337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=</a:t>
                </a:r>
                <a:endParaRPr lang="en-US" sz="2000" b="1" dirty="0"/>
              </a:p>
            </p:txBody>
          </p:sp>
          <p:grpSp>
            <p:nvGrpSpPr>
              <p:cNvPr id="55" name="Group 54"/>
              <p:cNvGrpSpPr/>
              <p:nvPr/>
            </p:nvGrpSpPr>
            <p:grpSpPr>
              <a:xfrm>
                <a:off x="3697115" y="4786434"/>
                <a:ext cx="312906" cy="629050"/>
                <a:chOff x="6186668" y="3107106"/>
                <a:chExt cx="312906" cy="629050"/>
              </a:xfrm>
            </p:grpSpPr>
            <p:cxnSp>
              <p:nvCxnSpPr>
                <p:cNvPr id="43" name="Straight Connector 42"/>
                <p:cNvCxnSpPr/>
                <p:nvPr/>
              </p:nvCxnSpPr>
              <p:spPr>
                <a:xfrm>
                  <a:off x="6215074" y="3429000"/>
                  <a:ext cx="214314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/>
                <p:cNvSpPr txBox="1"/>
                <p:nvPr/>
              </p:nvSpPr>
              <p:spPr>
                <a:xfrm>
                  <a:off x="6186668" y="3107106"/>
                  <a:ext cx="31290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b="1" i="1" dirty="0" smtClean="0">
                      <a:latin typeface="Arial" pitchFamily="34" charset="0"/>
                      <a:cs typeface="Arial" pitchFamily="34" charset="0"/>
                    </a:rPr>
                    <a:t>x</a:t>
                  </a:r>
                  <a:endParaRPr lang="en-US" sz="2000" b="1" i="1" dirty="0"/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6186668" y="3336046"/>
                  <a:ext cx="31290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000" b="1" i="1" dirty="0" smtClean="0">
                      <a:latin typeface="Arial" pitchFamily="34" charset="0"/>
                      <a:cs typeface="Arial" pitchFamily="34" charset="0"/>
                    </a:rPr>
                    <a:t>r</a:t>
                  </a:r>
                  <a:endParaRPr lang="en-US" sz="2000" b="1" i="1" dirty="0"/>
                </a:p>
              </p:txBody>
            </p:sp>
          </p:grpSp>
          <p:cxnSp>
            <p:nvCxnSpPr>
              <p:cNvPr id="113" name="Straight Connector 112"/>
              <p:cNvCxnSpPr/>
              <p:nvPr/>
            </p:nvCxnSpPr>
            <p:spPr>
              <a:xfrm>
                <a:off x="2500298" y="5213362"/>
                <a:ext cx="92869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0" name="Group 119"/>
          <p:cNvGrpSpPr/>
          <p:nvPr/>
        </p:nvGrpSpPr>
        <p:grpSpPr>
          <a:xfrm>
            <a:off x="682940" y="5600658"/>
            <a:ext cx="3348597" cy="828738"/>
            <a:chOff x="682940" y="5386344"/>
            <a:chExt cx="3348597" cy="828738"/>
          </a:xfrm>
        </p:grpSpPr>
        <p:sp>
          <p:nvSpPr>
            <p:cNvPr id="6" name="TextBox 5"/>
            <p:cNvSpPr txBox="1"/>
            <p:nvPr/>
          </p:nvSpPr>
          <p:spPr>
            <a:xfrm>
              <a:off x="682940" y="5599990"/>
              <a:ext cx="124585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c)	tan </a:t>
              </a:r>
              <a:r>
                <a:rPr lang="el-GR" sz="2000" b="1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434953" y="5476832"/>
              <a:ext cx="10534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sz="2000" b="1" dirty="0" err="1" smtClean="0">
                  <a:latin typeface="Arial" pitchFamily="34" charset="0"/>
                  <a:cs typeface="Arial" pitchFamily="34" charset="0"/>
                </a:rPr>
                <a:t>ordinat</a:t>
              </a:r>
              <a:endParaRPr lang="en-US" sz="2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543089" y="5814972"/>
              <a:ext cx="8402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sz="2000" b="1" dirty="0" err="1" smtClean="0">
                  <a:latin typeface="Arial" pitchFamily="34" charset="0"/>
                  <a:cs typeface="Arial" pitchFamily="34" charset="0"/>
                </a:rPr>
                <a:t>absis</a:t>
              </a:r>
              <a:endParaRPr lang="en-US" sz="2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31045" y="5589807"/>
              <a:ext cx="333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=</a:t>
              </a:r>
              <a:endParaRPr lang="en-US" sz="2000" b="1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419486" y="5572252"/>
              <a:ext cx="333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b="1" i="1" dirty="0" smtClean="0">
                  <a:latin typeface="Arial" pitchFamily="34" charset="0"/>
                  <a:cs typeface="Arial" pitchFamily="34" charset="0"/>
                </a:rPr>
                <a:t>=</a:t>
              </a:r>
              <a:endParaRPr lang="en-US" sz="2000" b="1" dirty="0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3697115" y="5386344"/>
              <a:ext cx="334422" cy="800220"/>
              <a:chOff x="6093714" y="3000372"/>
              <a:chExt cx="334422" cy="800220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>
                <a:off x="6143636" y="3414712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49"/>
              <p:cNvSpPr txBox="1"/>
              <p:nvPr/>
            </p:nvSpPr>
            <p:spPr>
              <a:xfrm>
                <a:off x="6115230" y="3000372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endParaRPr lang="en-US" sz="2000" b="1" i="1" dirty="0"/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6093714" y="3400482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endParaRPr lang="en-US" sz="2000" b="1" i="1" dirty="0"/>
              </a:p>
            </p:txBody>
          </p:sp>
        </p:grpSp>
        <p:cxnSp>
          <p:nvCxnSpPr>
            <p:cNvPr id="114" name="Straight Connector 113"/>
            <p:cNvCxnSpPr/>
            <p:nvPr/>
          </p:nvCxnSpPr>
          <p:spPr>
            <a:xfrm>
              <a:off x="2500298" y="5857892"/>
              <a:ext cx="92869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121"/>
          <p:cNvGrpSpPr/>
          <p:nvPr/>
        </p:nvGrpSpPr>
        <p:grpSpPr>
          <a:xfrm>
            <a:off x="5202847" y="4114917"/>
            <a:ext cx="3561142" cy="700093"/>
            <a:chOff x="5202847" y="4271968"/>
            <a:chExt cx="3561142" cy="700093"/>
          </a:xfrm>
        </p:grpSpPr>
        <p:sp>
          <p:nvSpPr>
            <p:cNvPr id="7" name="TextBox 6"/>
            <p:cNvSpPr txBox="1"/>
            <p:nvPr/>
          </p:nvSpPr>
          <p:spPr>
            <a:xfrm>
              <a:off x="5202847" y="4375614"/>
              <a:ext cx="11769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d)	cot </a:t>
              </a:r>
              <a:r>
                <a:rPr lang="el-GR" b="1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267424" y="4271968"/>
              <a:ext cx="774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err="1" smtClean="0">
                  <a:latin typeface="Arial" pitchFamily="34" charset="0"/>
                  <a:cs typeface="Arial" pitchFamily="34" charset="0"/>
                </a:rPr>
                <a:t>absis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7177105" y="4602729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err="1" smtClean="0">
                  <a:latin typeface="Arial" pitchFamily="34" charset="0"/>
                  <a:cs typeface="Arial" pitchFamily="34" charset="0"/>
                </a:rPr>
                <a:t>ordinat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786578" y="4400304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b="1" i="1" dirty="0" smtClean="0">
                  <a:latin typeface="Arial" pitchFamily="34" charset="0"/>
                  <a:cs typeface="Arial" pitchFamily="34" charset="0"/>
                </a:rPr>
                <a:t>=</a:t>
              </a:r>
              <a:endParaRPr lang="en-US" b="1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8129383" y="4368452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b="1" i="1" dirty="0" smtClean="0">
                  <a:latin typeface="Arial" pitchFamily="34" charset="0"/>
                  <a:cs typeface="Arial" pitchFamily="34" charset="0"/>
                </a:rPr>
                <a:t>=</a:t>
              </a:r>
              <a:endParaRPr lang="en-US" b="1" dirty="0"/>
            </a:p>
          </p:txBody>
        </p:sp>
        <p:grpSp>
          <p:nvGrpSpPr>
            <p:cNvPr id="67" name="Group 66"/>
            <p:cNvGrpSpPr/>
            <p:nvPr/>
          </p:nvGrpSpPr>
          <p:grpSpPr>
            <a:xfrm>
              <a:off x="8451083" y="4282557"/>
              <a:ext cx="312906" cy="611206"/>
              <a:chOff x="7100736" y="4114974"/>
              <a:chExt cx="312906" cy="611206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>
                <a:off x="7143768" y="4429132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xtBox 56"/>
              <p:cNvSpPr txBox="1"/>
              <p:nvPr/>
            </p:nvSpPr>
            <p:spPr>
              <a:xfrm>
                <a:off x="7100736" y="4114974"/>
                <a:ext cx="3129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b="1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endParaRPr lang="en-US" b="1" i="1" dirty="0"/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7100736" y="4356848"/>
                <a:ext cx="3129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b="1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endParaRPr lang="en-US" b="1" i="1" dirty="0"/>
              </a:p>
            </p:txBody>
          </p:sp>
        </p:grpSp>
        <p:cxnSp>
          <p:nvCxnSpPr>
            <p:cNvPr id="115" name="Straight Connector 114"/>
            <p:cNvCxnSpPr/>
            <p:nvPr/>
          </p:nvCxnSpPr>
          <p:spPr>
            <a:xfrm>
              <a:off x="7215206" y="4633921"/>
              <a:ext cx="92869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" name="Group 122"/>
          <p:cNvGrpSpPr/>
          <p:nvPr/>
        </p:nvGrpSpPr>
        <p:grpSpPr>
          <a:xfrm>
            <a:off x="5214534" y="4852997"/>
            <a:ext cx="3570971" cy="676750"/>
            <a:chOff x="5214534" y="4940869"/>
            <a:chExt cx="3570971" cy="676750"/>
          </a:xfrm>
        </p:grpSpPr>
        <p:sp>
          <p:nvSpPr>
            <p:cNvPr id="8" name="TextBox 7"/>
            <p:cNvSpPr txBox="1"/>
            <p:nvPr/>
          </p:nvSpPr>
          <p:spPr>
            <a:xfrm>
              <a:off x="5214534" y="5066056"/>
              <a:ext cx="12153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e)	sec </a:t>
              </a:r>
              <a:r>
                <a:rPr lang="el-GR" b="1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272356" y="4940869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err="1" smtClean="0">
                  <a:latin typeface="Arial" pitchFamily="34" charset="0"/>
                  <a:cs typeface="Arial" pitchFamily="34" charset="0"/>
                </a:rPr>
                <a:t>jarak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162819" y="5248287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err="1" smtClean="0">
                  <a:latin typeface="Arial" pitchFamily="34" charset="0"/>
                  <a:cs typeface="Arial" pitchFamily="34" charset="0"/>
                </a:rPr>
                <a:t>ordinat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786578" y="5078871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b="1" i="1" dirty="0" smtClean="0">
                  <a:latin typeface="Arial" pitchFamily="34" charset="0"/>
                  <a:cs typeface="Arial" pitchFamily="34" charset="0"/>
                </a:rPr>
                <a:t>=</a:t>
              </a:r>
              <a:endParaRPr lang="en-US" b="1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129383" y="5039800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b="1" i="1" dirty="0" smtClean="0">
                  <a:latin typeface="Arial" pitchFamily="34" charset="0"/>
                  <a:cs typeface="Arial" pitchFamily="34" charset="0"/>
                </a:rPr>
                <a:t>=</a:t>
              </a:r>
              <a:endParaRPr lang="en-US" b="1" dirty="0"/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8451083" y="4967129"/>
              <a:ext cx="334422" cy="615412"/>
              <a:chOff x="6879532" y="3409950"/>
              <a:chExt cx="334422" cy="615412"/>
            </a:xfrm>
          </p:grpSpPr>
          <p:cxnSp>
            <p:nvCxnSpPr>
              <p:cNvPr id="46" name="Straight Connector 45"/>
              <p:cNvCxnSpPr/>
              <p:nvPr/>
            </p:nvCxnSpPr>
            <p:spPr>
              <a:xfrm>
                <a:off x="6929454" y="3714752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6879532" y="3656030"/>
                <a:ext cx="3129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b="1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endParaRPr lang="en-US" b="1" i="1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6901048" y="3409950"/>
                <a:ext cx="3129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b="1" i="1" dirty="0" smtClean="0">
                    <a:latin typeface="Arial" pitchFamily="34" charset="0"/>
                    <a:cs typeface="Arial" pitchFamily="34" charset="0"/>
                  </a:rPr>
                  <a:t>r</a:t>
                </a:r>
                <a:endParaRPr lang="en-US" b="1" i="1" dirty="0"/>
              </a:p>
            </p:txBody>
          </p:sp>
        </p:grpSp>
        <p:cxnSp>
          <p:nvCxnSpPr>
            <p:cNvPr id="116" name="Straight Connector 115"/>
            <p:cNvCxnSpPr/>
            <p:nvPr/>
          </p:nvCxnSpPr>
          <p:spPr>
            <a:xfrm>
              <a:off x="7215206" y="5303850"/>
              <a:ext cx="92869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 123"/>
          <p:cNvGrpSpPr/>
          <p:nvPr/>
        </p:nvGrpSpPr>
        <p:grpSpPr>
          <a:xfrm>
            <a:off x="5261658" y="5632932"/>
            <a:ext cx="3516957" cy="708704"/>
            <a:chOff x="5261658" y="5643578"/>
            <a:chExt cx="3516957" cy="708704"/>
          </a:xfrm>
        </p:grpSpPr>
        <p:sp>
          <p:nvSpPr>
            <p:cNvPr id="9" name="TextBox 8"/>
            <p:cNvSpPr txBox="1"/>
            <p:nvPr/>
          </p:nvSpPr>
          <p:spPr>
            <a:xfrm>
              <a:off x="5261658" y="5728833"/>
              <a:ext cx="14847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f)	cosec </a:t>
              </a:r>
              <a:r>
                <a:rPr lang="el-GR" b="1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258699" y="5643578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err="1" smtClean="0">
                  <a:latin typeface="Arial" pitchFamily="34" charset="0"/>
                  <a:cs typeface="Arial" pitchFamily="34" charset="0"/>
                </a:rPr>
                <a:t>jarak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7169649" y="5982950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err="1" smtClean="0">
                  <a:latin typeface="Arial" pitchFamily="34" charset="0"/>
                  <a:cs typeface="Arial" pitchFamily="34" charset="0"/>
                </a:rPr>
                <a:t>ordinat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786578" y="5778025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b="1" i="1" dirty="0" smtClean="0">
                  <a:latin typeface="Arial" pitchFamily="34" charset="0"/>
                  <a:cs typeface="Arial" pitchFamily="34" charset="0"/>
                </a:rPr>
                <a:t>=</a:t>
              </a:r>
              <a:endParaRPr lang="en-US" b="1" dirty="0"/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8129383" y="5807970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b="1" i="1" dirty="0" smtClean="0">
                  <a:latin typeface="Arial" pitchFamily="34" charset="0"/>
                  <a:cs typeface="Arial" pitchFamily="34" charset="0"/>
                </a:rPr>
                <a:t>=</a:t>
              </a:r>
              <a:endParaRPr lang="en-US" b="1" dirty="0"/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8451083" y="5736701"/>
              <a:ext cx="327532" cy="562130"/>
              <a:chOff x="7804358" y="3368320"/>
              <a:chExt cx="327532" cy="562130"/>
            </a:xfrm>
          </p:grpSpPr>
          <p:cxnSp>
            <p:nvCxnSpPr>
              <p:cNvPr id="72" name="Straight Connector 71"/>
              <p:cNvCxnSpPr/>
              <p:nvPr/>
            </p:nvCxnSpPr>
            <p:spPr>
              <a:xfrm>
                <a:off x="7858148" y="3643314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extBox 76"/>
              <p:cNvSpPr txBox="1"/>
              <p:nvPr/>
            </p:nvSpPr>
            <p:spPr>
              <a:xfrm>
                <a:off x="7818984" y="3368320"/>
                <a:ext cx="3129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b="1" i="1" dirty="0" smtClean="0">
                    <a:latin typeface="Arial" pitchFamily="34" charset="0"/>
                    <a:cs typeface="Arial" pitchFamily="34" charset="0"/>
                  </a:rPr>
                  <a:t>r</a:t>
                </a:r>
                <a:endParaRPr lang="en-US" b="1" i="1" dirty="0"/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7804358" y="3561118"/>
                <a:ext cx="3129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b="1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endParaRPr lang="en-US" b="1" i="1" dirty="0"/>
              </a:p>
            </p:txBody>
          </p:sp>
        </p:grpSp>
        <p:cxnSp>
          <p:nvCxnSpPr>
            <p:cNvPr id="117" name="Straight Connector 116"/>
            <p:cNvCxnSpPr/>
            <p:nvPr/>
          </p:nvCxnSpPr>
          <p:spPr>
            <a:xfrm>
              <a:off x="7215206" y="6021929"/>
              <a:ext cx="92869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5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0063" y="526154"/>
            <a:ext cx="7978152" cy="95410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Tanda-Tanda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Perbandingan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Trigonometri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Sudut-Sudut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di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Semua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Kuadrat</a:t>
            </a:r>
            <a:endParaRPr lang="en-US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142976" y="1775634"/>
            <a:ext cx="6731172" cy="4153696"/>
            <a:chOff x="2643174" y="1160536"/>
            <a:chExt cx="4714367" cy="2983638"/>
          </a:xfrm>
        </p:grpSpPr>
        <p:sp>
          <p:nvSpPr>
            <p:cNvPr id="11" name="Rectangle 10"/>
            <p:cNvSpPr/>
            <p:nvPr/>
          </p:nvSpPr>
          <p:spPr>
            <a:xfrm>
              <a:off x="5116668" y="1785926"/>
              <a:ext cx="1714512" cy="928694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06154" y="1865256"/>
              <a:ext cx="1126302" cy="6411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         </a:t>
              </a:r>
              <a:r>
                <a:rPr lang="en-US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</a:t>
              </a:r>
              <a:endPara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>
                <a:spcBef>
                  <a:spcPts val="1200"/>
                </a:spcBef>
              </a:pPr>
              <a:r>
                <a:rPr lang="en-US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semua</a:t>
              </a:r>
              <a:r>
                <a:rPr 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positif</a:t>
              </a:r>
              <a:r>
                <a:rPr 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846006" y="1785926"/>
              <a:ext cx="1714512" cy="928694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070128" y="1833831"/>
              <a:ext cx="1324224" cy="8400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        </a:t>
              </a:r>
              <a:r>
                <a:rPr lang="en-US" sz="24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II</a:t>
              </a:r>
            </a:p>
            <a:p>
              <a:pPr>
                <a:spcBef>
                  <a:spcPts val="1200"/>
                </a:spcBef>
              </a:pPr>
              <a:r>
                <a:rPr 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  sin, </a:t>
              </a:r>
              <a:r>
                <a:rPr lang="en-US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positif</a:t>
              </a:r>
              <a:r>
                <a:rPr 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               cosec, </a:t>
              </a:r>
              <a:r>
                <a:rPr lang="en-US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positif</a:t>
              </a:r>
              <a:r>
                <a:rPr 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57488" y="3161742"/>
              <a:ext cx="1714512" cy="928694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140801" y="3172067"/>
              <a:ext cx="1285884" cy="895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US" sz="2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III</a:t>
              </a:r>
              <a:endPara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spcBef>
                  <a:spcPts val="1200"/>
                </a:spcBef>
              </a:pPr>
              <a:r>
                <a:rPr 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tan, </a:t>
              </a:r>
              <a:r>
                <a:rPr lang="en-US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positif</a:t>
              </a:r>
              <a:r>
                <a:rPr 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 algn="ctr">
                <a:spcBef>
                  <a:spcPts val="600"/>
                </a:spcBef>
              </a:pPr>
              <a:r>
                <a:rPr 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cot, </a:t>
              </a:r>
              <a:r>
                <a:rPr lang="en-US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positif</a:t>
              </a:r>
              <a:r>
                <a:rPr 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126702" y="3161742"/>
              <a:ext cx="1714512" cy="928694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344990" y="3161804"/>
              <a:ext cx="1300875" cy="895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US" sz="2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IV</a:t>
              </a:r>
              <a:endParaRPr lang="en-US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  <a:p>
              <a:pPr>
                <a:spcBef>
                  <a:spcPts val="1200"/>
                </a:spcBef>
              </a:pPr>
              <a:r>
                <a:rPr lang="en-US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cos</a:t>
              </a:r>
              <a:r>
                <a:rPr 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, </a:t>
              </a:r>
              <a:r>
                <a:rPr lang="en-US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positif</a:t>
              </a:r>
              <a:r>
                <a:rPr 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</a:p>
            <a:p>
              <a:pPr>
                <a:spcBef>
                  <a:spcPts val="600"/>
                </a:spcBef>
              </a:pPr>
              <a:r>
                <a:rPr 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sec, </a:t>
              </a:r>
              <a:r>
                <a:rPr lang="en-US" dirty="0" err="1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positif</a:t>
              </a:r>
              <a:r>
                <a:rPr lang="en-US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 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2643174" y="2928934"/>
              <a:ext cx="4429156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rot="5400000" flipH="1" flipV="1">
              <a:off x="3500430" y="2786058"/>
              <a:ext cx="2714644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4593515" y="2919132"/>
              <a:ext cx="249466" cy="3316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latin typeface="Arial" pitchFamily="34" charset="0"/>
                  <a:cs typeface="Arial" pitchFamily="34" charset="0"/>
                  <a:sym typeface="Symbol"/>
                </a:rPr>
                <a:t>0</a:t>
              </a:r>
              <a:endParaRPr lang="en-US" sz="2400" b="1" i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729584" y="1160536"/>
              <a:ext cx="273042" cy="3316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latin typeface="Arial" pitchFamily="34" charset="0"/>
                  <a:cs typeface="Arial" pitchFamily="34" charset="0"/>
                  <a:sym typeface="Symbol"/>
                </a:rPr>
                <a:t>Y</a:t>
              </a:r>
              <a:endParaRPr lang="en-US" sz="2400" b="1" i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084499" y="2815313"/>
              <a:ext cx="273042" cy="3316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latin typeface="Arial" pitchFamily="34" charset="0"/>
                  <a:cs typeface="Arial" pitchFamily="34" charset="0"/>
                  <a:sym typeface="Symbol"/>
                </a:rPr>
                <a:t>X</a:t>
              </a:r>
              <a:endParaRPr lang="en-US" sz="2400" b="1" i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3860" y="428604"/>
            <a:ext cx="7877230" cy="95410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Perbandingan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Trigonometri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Sudut-sudut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Berelasi</a:t>
            </a:r>
            <a:endParaRPr lang="en-US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6489" y="1610013"/>
            <a:ext cx="4849404" cy="46166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en-US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Definisi</a:t>
            </a: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Sudut-Sudut</a:t>
            </a:r>
            <a:r>
              <a:rPr lang="en-US" sz="2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Berelasi</a:t>
            </a:r>
            <a:endParaRPr lang="en-US" sz="2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8228" y="2116573"/>
            <a:ext cx="776383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Misalkan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suatu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sudut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besarnya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.</a:t>
            </a:r>
          </a:p>
          <a:p>
            <a:pPr>
              <a:spcBef>
                <a:spcPts val="1200"/>
              </a:spcBef>
            </a:pP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Sudut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lain yang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besarnya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(90  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)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dikatakan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berelasi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dengan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sudut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dan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sebaliknya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.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895324" y="3429000"/>
            <a:ext cx="776383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Sudut-sudut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lain yang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berelasi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dengan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sudut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adalah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sudut-sudut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yang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besarnya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:</a:t>
            </a:r>
          </a:p>
          <a:p>
            <a:pPr marL="457200" indent="-457200">
              <a:spcBef>
                <a:spcPts val="1200"/>
              </a:spcBef>
              <a:buAutoNum type="alphaLcPeriod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(90 + 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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)</a:t>
            </a:r>
          </a:p>
          <a:p>
            <a:pPr marL="457200" indent="-457200">
              <a:spcBef>
                <a:spcPts val="1200"/>
              </a:spcBef>
              <a:buAutoNum type="alphaLcPeriod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(180  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)</a:t>
            </a:r>
          </a:p>
          <a:p>
            <a:pPr marL="457200" indent="-457200">
              <a:spcBef>
                <a:spcPts val="1200"/>
              </a:spcBef>
              <a:buAutoNum type="alphaLcPeriod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(270  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)</a:t>
            </a:r>
          </a:p>
          <a:p>
            <a:pPr marL="457200" indent="-457200">
              <a:spcBef>
                <a:spcPts val="1200"/>
              </a:spcBef>
              <a:buAutoNum type="alphaLcPeriod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(360  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)</a:t>
            </a:r>
          </a:p>
          <a:p>
            <a:pPr marL="457200" indent="-457200">
              <a:spcBef>
                <a:spcPts val="600"/>
              </a:spcBef>
              <a:buAutoNum type="alphaLcPeriod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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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9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8108" y="695306"/>
            <a:ext cx="8528938" cy="46166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Perbandingan</a:t>
            </a:r>
            <a:r>
              <a:rPr lang="en-US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Trigonometri</a:t>
            </a:r>
            <a:r>
              <a:rPr lang="en-US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Sudut</a:t>
            </a:r>
            <a:r>
              <a:rPr lang="en-US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(90</a:t>
            </a:r>
            <a:r>
              <a:rPr lang="en-US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 - </a:t>
            </a:r>
            <a:r>
              <a:rPr lang="el-GR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α</a:t>
            </a:r>
            <a:r>
              <a:rPr lang="en-US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)</a:t>
            </a:r>
            <a:endParaRPr lang="en-US" sz="24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9" name="Group 88"/>
          <p:cNvGrpSpPr/>
          <p:nvPr/>
        </p:nvGrpSpPr>
        <p:grpSpPr>
          <a:xfrm>
            <a:off x="3852811" y="1305211"/>
            <a:ext cx="4822936" cy="832842"/>
            <a:chOff x="500034" y="1581676"/>
            <a:chExt cx="4822936" cy="832842"/>
          </a:xfrm>
        </p:grpSpPr>
        <p:sp>
          <p:nvSpPr>
            <p:cNvPr id="69" name="TextBox 68"/>
            <p:cNvSpPr txBox="1"/>
            <p:nvPr/>
          </p:nvSpPr>
          <p:spPr>
            <a:xfrm>
              <a:off x="500034" y="1714488"/>
              <a:ext cx="23198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a)	sin (90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 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 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)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3000364" y="1732136"/>
              <a:ext cx="3642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=</a:t>
              </a:r>
              <a:endParaRPr lang="en-US" sz="2400" dirty="0"/>
            </a:p>
          </p:txBody>
        </p:sp>
        <p:grpSp>
          <p:nvGrpSpPr>
            <p:cNvPr id="7" name="Group 77"/>
            <p:cNvGrpSpPr/>
            <p:nvPr/>
          </p:nvGrpSpPr>
          <p:grpSpPr>
            <a:xfrm>
              <a:off x="3532704" y="1581676"/>
              <a:ext cx="324969" cy="832842"/>
              <a:chOff x="5463653" y="3802131"/>
              <a:chExt cx="324969" cy="832842"/>
            </a:xfrm>
          </p:grpSpPr>
          <p:cxnSp>
            <p:nvCxnSpPr>
              <p:cNvPr id="71" name="Straight Connector 70"/>
              <p:cNvCxnSpPr/>
              <p:nvPr/>
            </p:nvCxnSpPr>
            <p:spPr>
              <a:xfrm>
                <a:off x="5507584" y="4231402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71"/>
              <p:cNvSpPr txBox="1"/>
              <p:nvPr/>
            </p:nvSpPr>
            <p:spPr>
              <a:xfrm>
                <a:off x="5475716" y="3802131"/>
                <a:ext cx="3129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endParaRPr lang="en-US" sz="2400" i="1" dirty="0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5463653" y="4173308"/>
                <a:ext cx="3129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i="1" dirty="0" smtClean="0">
                    <a:latin typeface="Arial" pitchFamily="34" charset="0"/>
                    <a:cs typeface="Arial" pitchFamily="34" charset="0"/>
                  </a:rPr>
                  <a:t>r</a:t>
                </a:r>
                <a:endParaRPr lang="en-US" sz="2400" i="1" dirty="0"/>
              </a:p>
            </p:txBody>
          </p:sp>
        </p:grpSp>
        <p:sp>
          <p:nvSpPr>
            <p:cNvPr id="79" name="TextBox 78"/>
            <p:cNvSpPr txBox="1"/>
            <p:nvPr/>
          </p:nvSpPr>
          <p:spPr>
            <a:xfrm>
              <a:off x="3924830" y="1732136"/>
              <a:ext cx="13981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=  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cos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3852811" y="2048466"/>
            <a:ext cx="4737976" cy="918869"/>
            <a:chOff x="500034" y="2152941"/>
            <a:chExt cx="4737976" cy="918869"/>
          </a:xfrm>
        </p:grpSpPr>
        <p:sp>
          <p:nvSpPr>
            <p:cNvPr id="80" name="TextBox 4"/>
            <p:cNvSpPr txBox="1"/>
            <p:nvPr/>
          </p:nvSpPr>
          <p:spPr>
            <a:xfrm>
              <a:off x="500034" y="2346672"/>
              <a:ext cx="24897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b)	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cos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(90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 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)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021880" y="2368188"/>
              <a:ext cx="3642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=</a:t>
              </a:r>
              <a:endParaRPr lang="en-US" sz="2400" dirty="0"/>
            </a:p>
          </p:txBody>
        </p:sp>
        <p:grpSp>
          <p:nvGrpSpPr>
            <p:cNvPr id="8" name="Group 81"/>
            <p:cNvGrpSpPr/>
            <p:nvPr/>
          </p:nvGrpSpPr>
          <p:grpSpPr>
            <a:xfrm>
              <a:off x="3525664" y="2152941"/>
              <a:ext cx="319946" cy="918869"/>
              <a:chOff x="5456613" y="3792605"/>
              <a:chExt cx="319946" cy="918869"/>
            </a:xfrm>
          </p:grpSpPr>
          <p:cxnSp>
            <p:nvCxnSpPr>
              <p:cNvPr id="83" name="Straight Connector 82"/>
              <p:cNvCxnSpPr/>
              <p:nvPr/>
            </p:nvCxnSpPr>
            <p:spPr>
              <a:xfrm>
                <a:off x="5507584" y="4262208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4" name="TextBox 83"/>
              <p:cNvSpPr txBox="1"/>
              <p:nvPr/>
            </p:nvSpPr>
            <p:spPr>
              <a:xfrm>
                <a:off x="5456613" y="3792605"/>
                <a:ext cx="3129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endParaRPr lang="en-US" sz="2400" i="1" dirty="0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5463653" y="4249809"/>
                <a:ext cx="3129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n-US" sz="2400" dirty="0"/>
              </a:p>
            </p:txBody>
          </p:sp>
        </p:grpSp>
        <p:sp>
          <p:nvSpPr>
            <p:cNvPr id="86" name="TextBox 85"/>
            <p:cNvSpPr txBox="1"/>
            <p:nvPr/>
          </p:nvSpPr>
          <p:spPr>
            <a:xfrm>
              <a:off x="3924830" y="2368188"/>
              <a:ext cx="131318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= 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sin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/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3852811" y="2920311"/>
            <a:ext cx="4754006" cy="832842"/>
            <a:chOff x="500034" y="2857496"/>
            <a:chExt cx="4754006" cy="832842"/>
          </a:xfrm>
        </p:grpSpPr>
        <p:sp>
          <p:nvSpPr>
            <p:cNvPr id="87" name="TextBox 5"/>
            <p:cNvSpPr txBox="1"/>
            <p:nvPr/>
          </p:nvSpPr>
          <p:spPr>
            <a:xfrm>
              <a:off x="500034" y="2978856"/>
              <a:ext cx="24384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c)	tan (90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 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)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3021880" y="3000372"/>
              <a:ext cx="3642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=</a:t>
              </a:r>
              <a:endParaRPr lang="en-US" sz="2400" dirty="0"/>
            </a:p>
          </p:txBody>
        </p:sp>
        <p:grpSp>
          <p:nvGrpSpPr>
            <p:cNvPr id="9" name="Group 88"/>
            <p:cNvGrpSpPr/>
            <p:nvPr/>
          </p:nvGrpSpPr>
          <p:grpSpPr>
            <a:xfrm>
              <a:off x="3532704" y="2857496"/>
              <a:ext cx="324969" cy="832842"/>
              <a:chOff x="5463653" y="3854218"/>
              <a:chExt cx="324969" cy="832842"/>
            </a:xfrm>
          </p:grpSpPr>
          <p:cxnSp>
            <p:nvCxnSpPr>
              <p:cNvPr id="90" name="Straight Connector 89"/>
              <p:cNvCxnSpPr/>
              <p:nvPr/>
            </p:nvCxnSpPr>
            <p:spPr>
              <a:xfrm>
                <a:off x="5507584" y="4242857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1" name="TextBox 90"/>
              <p:cNvSpPr txBox="1"/>
              <p:nvPr/>
            </p:nvSpPr>
            <p:spPr>
              <a:xfrm>
                <a:off x="5475716" y="3854218"/>
                <a:ext cx="3129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endParaRPr lang="en-US" sz="2400" i="1" dirty="0"/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5463653" y="4225395"/>
                <a:ext cx="3129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endParaRPr lang="en-US" sz="2400" i="1" dirty="0"/>
              </a:p>
            </p:txBody>
          </p:sp>
        </p:grpSp>
        <p:sp>
          <p:nvSpPr>
            <p:cNvPr id="93" name="TextBox 92"/>
            <p:cNvSpPr txBox="1"/>
            <p:nvPr/>
          </p:nvSpPr>
          <p:spPr>
            <a:xfrm>
              <a:off x="3924830" y="3000372"/>
              <a:ext cx="13292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= 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cot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/>
            </a:p>
          </p:txBody>
        </p:sp>
      </p:grpSp>
      <p:grpSp>
        <p:nvGrpSpPr>
          <p:cNvPr id="104" name="Group 103"/>
          <p:cNvGrpSpPr/>
          <p:nvPr/>
        </p:nvGrpSpPr>
        <p:grpSpPr>
          <a:xfrm>
            <a:off x="3852811" y="3720116"/>
            <a:ext cx="4771640" cy="890293"/>
            <a:chOff x="500034" y="3357562"/>
            <a:chExt cx="4771640" cy="890293"/>
          </a:xfrm>
        </p:grpSpPr>
        <p:sp>
          <p:nvSpPr>
            <p:cNvPr id="95" name="TextBox 94"/>
            <p:cNvSpPr txBox="1"/>
            <p:nvPr/>
          </p:nvSpPr>
          <p:spPr>
            <a:xfrm>
              <a:off x="3043396" y="3606496"/>
              <a:ext cx="3642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=</a:t>
              </a:r>
              <a:endParaRPr lang="en-US" sz="2400" dirty="0"/>
            </a:p>
          </p:txBody>
        </p:sp>
        <p:grpSp>
          <p:nvGrpSpPr>
            <p:cNvPr id="10" name="Group 95"/>
            <p:cNvGrpSpPr/>
            <p:nvPr/>
          </p:nvGrpSpPr>
          <p:grpSpPr>
            <a:xfrm>
              <a:off x="3532704" y="3357562"/>
              <a:ext cx="324969" cy="890293"/>
              <a:chOff x="5463653" y="3745138"/>
              <a:chExt cx="324969" cy="890293"/>
            </a:xfrm>
          </p:grpSpPr>
          <p:cxnSp>
            <p:nvCxnSpPr>
              <p:cNvPr id="97" name="Straight Connector 96"/>
              <p:cNvCxnSpPr/>
              <p:nvPr/>
            </p:nvCxnSpPr>
            <p:spPr>
              <a:xfrm>
                <a:off x="5507584" y="4243616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TextBox 97"/>
              <p:cNvSpPr txBox="1"/>
              <p:nvPr/>
            </p:nvSpPr>
            <p:spPr>
              <a:xfrm>
                <a:off x="5475716" y="3745138"/>
                <a:ext cx="3129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endParaRPr lang="en-US" sz="2400" i="1" dirty="0"/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5463653" y="4173766"/>
                <a:ext cx="3129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endParaRPr lang="en-US" sz="2400" i="1" dirty="0"/>
              </a:p>
            </p:txBody>
          </p:sp>
        </p:grpSp>
        <p:sp>
          <p:nvSpPr>
            <p:cNvPr id="100" name="TextBox 99"/>
            <p:cNvSpPr txBox="1"/>
            <p:nvPr/>
          </p:nvSpPr>
          <p:spPr>
            <a:xfrm>
              <a:off x="3924830" y="3606496"/>
              <a:ext cx="13468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= 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tan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/>
            </a:p>
          </p:txBody>
        </p:sp>
        <p:sp>
          <p:nvSpPr>
            <p:cNvPr id="101" name="TextBox 6"/>
            <p:cNvSpPr txBox="1"/>
            <p:nvPr/>
          </p:nvSpPr>
          <p:spPr>
            <a:xfrm>
              <a:off x="500034" y="3535058"/>
              <a:ext cx="25058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d)	cot  (90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 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)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0" name="Group 109"/>
          <p:cNvGrpSpPr/>
          <p:nvPr/>
        </p:nvGrpSpPr>
        <p:grpSpPr>
          <a:xfrm>
            <a:off x="3852811" y="4560101"/>
            <a:ext cx="5148345" cy="833143"/>
            <a:chOff x="500034" y="4110343"/>
            <a:chExt cx="5148345" cy="833143"/>
          </a:xfrm>
        </p:grpSpPr>
        <p:sp>
          <p:nvSpPr>
            <p:cNvPr id="102" name="TextBox 7"/>
            <p:cNvSpPr txBox="1"/>
            <p:nvPr/>
          </p:nvSpPr>
          <p:spPr>
            <a:xfrm>
              <a:off x="500034" y="4227922"/>
              <a:ext cx="24897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e)	sec (90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 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)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054154" y="4253306"/>
              <a:ext cx="3642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=</a:t>
              </a:r>
              <a:endParaRPr lang="en-US" sz="2400" dirty="0"/>
            </a:p>
          </p:txBody>
        </p:sp>
        <p:grpSp>
          <p:nvGrpSpPr>
            <p:cNvPr id="11" name="Group 103"/>
            <p:cNvGrpSpPr/>
            <p:nvPr/>
          </p:nvGrpSpPr>
          <p:grpSpPr>
            <a:xfrm>
              <a:off x="3525717" y="4110343"/>
              <a:ext cx="319893" cy="833143"/>
              <a:chOff x="5456666" y="3836483"/>
              <a:chExt cx="319893" cy="833143"/>
            </a:xfrm>
          </p:grpSpPr>
          <p:cxnSp>
            <p:nvCxnSpPr>
              <p:cNvPr id="105" name="Straight Connector 104"/>
              <p:cNvCxnSpPr/>
              <p:nvPr/>
            </p:nvCxnSpPr>
            <p:spPr>
              <a:xfrm>
                <a:off x="5507584" y="4263222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" name="TextBox 105"/>
              <p:cNvSpPr txBox="1"/>
              <p:nvPr/>
            </p:nvSpPr>
            <p:spPr>
              <a:xfrm>
                <a:off x="5456666" y="3836483"/>
                <a:ext cx="3129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n-US" sz="2400" dirty="0"/>
              </a:p>
            </p:txBody>
          </p:sp>
          <p:sp>
            <p:nvSpPr>
              <p:cNvPr id="107" name="TextBox 106"/>
              <p:cNvSpPr txBox="1"/>
              <p:nvPr/>
            </p:nvSpPr>
            <p:spPr>
              <a:xfrm>
                <a:off x="5463653" y="4207961"/>
                <a:ext cx="3129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endParaRPr lang="en-US" sz="2400" i="1" dirty="0"/>
              </a:p>
            </p:txBody>
          </p:sp>
        </p:grpSp>
        <p:sp>
          <p:nvSpPr>
            <p:cNvPr id="108" name="TextBox 107"/>
            <p:cNvSpPr txBox="1"/>
            <p:nvPr/>
          </p:nvSpPr>
          <p:spPr>
            <a:xfrm>
              <a:off x="3924830" y="4260196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= 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cosec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/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3852811" y="5398307"/>
            <a:ext cx="4822936" cy="832541"/>
            <a:chOff x="500034" y="4805673"/>
            <a:chExt cx="4822936" cy="832541"/>
          </a:xfrm>
        </p:grpSpPr>
        <p:sp>
          <p:nvSpPr>
            <p:cNvPr id="109" name="TextBox 8"/>
            <p:cNvSpPr txBox="1"/>
            <p:nvPr/>
          </p:nvSpPr>
          <p:spPr>
            <a:xfrm>
              <a:off x="500034" y="4892380"/>
              <a:ext cx="30909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f) cosec (90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 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) = 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2" name="Group 109"/>
            <p:cNvGrpSpPr/>
            <p:nvPr/>
          </p:nvGrpSpPr>
          <p:grpSpPr>
            <a:xfrm>
              <a:off x="3532704" y="4805673"/>
              <a:ext cx="324969" cy="832541"/>
              <a:chOff x="5463653" y="3892739"/>
              <a:chExt cx="324969" cy="832541"/>
            </a:xfrm>
          </p:grpSpPr>
          <p:cxnSp>
            <p:nvCxnSpPr>
              <p:cNvPr id="111" name="Straight Connector 110"/>
              <p:cNvCxnSpPr/>
              <p:nvPr/>
            </p:nvCxnSpPr>
            <p:spPr>
              <a:xfrm>
                <a:off x="5507584" y="4300428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TextBox 111"/>
              <p:cNvSpPr txBox="1"/>
              <p:nvPr/>
            </p:nvSpPr>
            <p:spPr>
              <a:xfrm>
                <a:off x="5475716" y="3892739"/>
                <a:ext cx="3129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n-US" sz="2400" dirty="0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5463653" y="4263615"/>
                <a:ext cx="3129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endParaRPr lang="en-US" sz="2400" i="1" dirty="0"/>
              </a:p>
            </p:txBody>
          </p:sp>
        </p:grpSp>
        <p:sp>
          <p:nvSpPr>
            <p:cNvPr id="114" name="TextBox 113"/>
            <p:cNvSpPr txBox="1"/>
            <p:nvPr/>
          </p:nvSpPr>
          <p:spPr>
            <a:xfrm>
              <a:off x="3924830" y="4892380"/>
              <a:ext cx="13981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=  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sec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/>
            </a:p>
          </p:txBody>
        </p:sp>
      </p:grpSp>
      <p:grpSp>
        <p:nvGrpSpPr>
          <p:cNvPr id="13" name="Group 185"/>
          <p:cNvGrpSpPr/>
          <p:nvPr/>
        </p:nvGrpSpPr>
        <p:grpSpPr>
          <a:xfrm>
            <a:off x="214282" y="1643050"/>
            <a:ext cx="3593120" cy="3643338"/>
            <a:chOff x="5671976" y="3336046"/>
            <a:chExt cx="3278962" cy="3094144"/>
          </a:xfrm>
        </p:grpSpPr>
        <p:grpSp>
          <p:nvGrpSpPr>
            <p:cNvPr id="14" name="Group 182"/>
            <p:cNvGrpSpPr/>
            <p:nvPr/>
          </p:nvGrpSpPr>
          <p:grpSpPr>
            <a:xfrm>
              <a:off x="5671976" y="3336046"/>
              <a:ext cx="3278962" cy="3094144"/>
              <a:chOff x="5671976" y="3336046"/>
              <a:chExt cx="3278962" cy="3094144"/>
            </a:xfrm>
          </p:grpSpPr>
          <p:grpSp>
            <p:nvGrpSpPr>
              <p:cNvPr id="15" name="Group 179"/>
              <p:cNvGrpSpPr/>
              <p:nvPr/>
            </p:nvGrpSpPr>
            <p:grpSpPr>
              <a:xfrm>
                <a:off x="5671976" y="3336046"/>
                <a:ext cx="3278962" cy="3094144"/>
                <a:chOff x="5671976" y="3336046"/>
                <a:chExt cx="3278962" cy="3094144"/>
              </a:xfrm>
            </p:grpSpPr>
            <p:sp>
              <p:nvSpPr>
                <p:cNvPr id="116" name="Oval 115"/>
                <p:cNvSpPr/>
                <p:nvPr/>
              </p:nvSpPr>
              <p:spPr>
                <a:xfrm>
                  <a:off x="5857884" y="3929066"/>
                  <a:ext cx="2486962" cy="221457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18" name="Straight Arrow Connector 117"/>
                <p:cNvCxnSpPr/>
                <p:nvPr/>
              </p:nvCxnSpPr>
              <p:spPr>
                <a:xfrm>
                  <a:off x="5671976" y="4968362"/>
                  <a:ext cx="3143272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Arrow Connector 120"/>
                <p:cNvCxnSpPr/>
                <p:nvPr/>
              </p:nvCxnSpPr>
              <p:spPr>
                <a:xfrm rot="5400000" flipH="1" flipV="1">
                  <a:off x="5675049" y="4929198"/>
                  <a:ext cx="3000396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Straight Connector 126"/>
                <p:cNvCxnSpPr/>
                <p:nvPr/>
              </p:nvCxnSpPr>
              <p:spPr>
                <a:xfrm rot="5400000" flipH="1" flipV="1">
                  <a:off x="6992723" y="4282801"/>
                  <a:ext cx="835717" cy="460387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1" name="Straight Connector 130"/>
                <p:cNvCxnSpPr>
                  <a:endCxn id="178" idx="1"/>
                </p:cNvCxnSpPr>
                <p:nvPr/>
              </p:nvCxnSpPr>
              <p:spPr>
                <a:xfrm flipV="1">
                  <a:off x="7163451" y="4457029"/>
                  <a:ext cx="1019614" cy="508574"/>
                </a:xfrm>
                <a:prstGeom prst="line">
                  <a:avLst/>
                </a:prstGeom>
                <a:ln w="254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 rot="10800000">
                  <a:off x="7144901" y="4040377"/>
                  <a:ext cx="456344" cy="146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/>
                <p:nvPr/>
              </p:nvCxnSpPr>
              <p:spPr>
                <a:xfrm rot="16200000" flipH="1">
                  <a:off x="7191344" y="4509999"/>
                  <a:ext cx="929842" cy="1145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6" name="TextBox 145"/>
                <p:cNvSpPr txBox="1"/>
                <p:nvPr/>
              </p:nvSpPr>
              <p:spPr>
                <a:xfrm>
                  <a:off x="8650856" y="4936088"/>
                  <a:ext cx="30008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x</a:t>
                  </a:r>
                  <a:endParaRPr lang="en-US" i="1" dirty="0"/>
                </a:p>
              </p:txBody>
            </p:sp>
            <p:sp>
              <p:nvSpPr>
                <p:cNvPr id="147" name="TextBox 146"/>
                <p:cNvSpPr txBox="1"/>
                <p:nvPr/>
              </p:nvSpPr>
              <p:spPr>
                <a:xfrm>
                  <a:off x="6875664" y="3336046"/>
                  <a:ext cx="33855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Y</a:t>
                  </a:r>
                  <a:endParaRPr lang="en-US" i="1" dirty="0"/>
                </a:p>
              </p:txBody>
            </p:sp>
            <p:sp>
              <p:nvSpPr>
                <p:cNvPr id="148" name="TextBox 147"/>
                <p:cNvSpPr txBox="1"/>
                <p:nvPr/>
              </p:nvSpPr>
              <p:spPr>
                <a:xfrm>
                  <a:off x="6826588" y="3875276"/>
                  <a:ext cx="42191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Q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</a:t>
                  </a:r>
                  <a:endParaRPr lang="en-US" i="1" dirty="0"/>
                </a:p>
              </p:txBody>
            </p:sp>
            <p:sp>
              <p:nvSpPr>
                <p:cNvPr id="149" name="TextBox 148"/>
                <p:cNvSpPr txBox="1"/>
                <p:nvPr/>
              </p:nvSpPr>
              <p:spPr>
                <a:xfrm>
                  <a:off x="7972618" y="4943092"/>
                  <a:ext cx="39626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P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</a:t>
                  </a:r>
                  <a:endParaRPr lang="en-US" i="1" dirty="0"/>
                </a:p>
              </p:txBody>
            </p:sp>
            <p:grpSp>
              <p:nvGrpSpPr>
                <p:cNvPr id="16" name="Group 159"/>
                <p:cNvGrpSpPr/>
                <p:nvPr/>
              </p:nvGrpSpPr>
              <p:grpSpPr>
                <a:xfrm>
                  <a:off x="7006438" y="4300882"/>
                  <a:ext cx="428628" cy="301847"/>
                  <a:chOff x="7049470" y="4247092"/>
                  <a:chExt cx="428628" cy="301847"/>
                </a:xfrm>
              </p:grpSpPr>
              <p:sp>
                <p:nvSpPr>
                  <p:cNvPr id="156" name="Arc 155"/>
                  <p:cNvSpPr/>
                  <p:nvPr/>
                </p:nvSpPr>
                <p:spPr>
                  <a:xfrm>
                    <a:off x="7049470" y="4263188"/>
                    <a:ext cx="428628" cy="285751"/>
                  </a:xfrm>
                  <a:prstGeom prst="arc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8" name="Freeform 157"/>
                  <p:cNvSpPr/>
                  <p:nvPr/>
                </p:nvSpPr>
                <p:spPr>
                  <a:xfrm>
                    <a:off x="7204448" y="4247092"/>
                    <a:ext cx="158425" cy="86061"/>
                  </a:xfrm>
                  <a:custGeom>
                    <a:avLst/>
                    <a:gdLst>
                      <a:gd name="connsiteX0" fmla="*/ 158425 w 158425"/>
                      <a:gd name="connsiteY0" fmla="*/ 0 h 86061"/>
                      <a:gd name="connsiteX1" fmla="*/ 50848 w 158425"/>
                      <a:gd name="connsiteY1" fmla="*/ 21515 h 86061"/>
                      <a:gd name="connsiteX2" fmla="*/ 115394 w 158425"/>
                      <a:gd name="connsiteY2" fmla="*/ 86061 h 860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58425" h="86061">
                        <a:moveTo>
                          <a:pt x="158425" y="0"/>
                        </a:moveTo>
                        <a:cubicBezTo>
                          <a:pt x="36563" y="22156"/>
                          <a:pt x="0" y="21515"/>
                          <a:pt x="50848" y="21515"/>
                        </a:cubicBezTo>
                        <a:lnTo>
                          <a:pt x="115394" y="86061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59" name="TextBox 158"/>
                <p:cNvSpPr txBox="1"/>
                <p:nvPr/>
              </p:nvSpPr>
              <p:spPr>
                <a:xfrm>
                  <a:off x="7091811" y="4429132"/>
                  <a:ext cx="373318" cy="34027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α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</a:t>
                  </a:r>
                  <a:endParaRPr lang="en-US" i="1" dirty="0"/>
                </a:p>
              </p:txBody>
            </p:sp>
            <p:sp>
              <p:nvSpPr>
                <p:cNvPr id="161" name="TextBox 160"/>
                <p:cNvSpPr txBox="1"/>
                <p:nvPr/>
              </p:nvSpPr>
              <p:spPr>
                <a:xfrm>
                  <a:off x="7606896" y="4700188"/>
                  <a:ext cx="373318" cy="34027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α</a:t>
                  </a:r>
                  <a:r>
                    <a:rPr lang="en-US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</a:t>
                  </a:r>
                  <a:endParaRPr lang="en-US" i="1" dirty="0"/>
                </a:p>
              </p:txBody>
            </p:sp>
            <p:grpSp>
              <p:nvGrpSpPr>
                <p:cNvPr id="17" name="Group 167"/>
                <p:cNvGrpSpPr/>
                <p:nvPr/>
              </p:nvGrpSpPr>
              <p:grpSpPr>
                <a:xfrm>
                  <a:off x="7564660" y="4636556"/>
                  <a:ext cx="421277" cy="528694"/>
                  <a:chOff x="7985097" y="3399416"/>
                  <a:chExt cx="421277" cy="528694"/>
                </a:xfrm>
              </p:grpSpPr>
              <p:sp>
                <p:nvSpPr>
                  <p:cNvPr id="166" name="Arc 165"/>
                  <p:cNvSpPr/>
                  <p:nvPr/>
                </p:nvSpPr>
                <p:spPr>
                  <a:xfrm rot="757956">
                    <a:off x="7985097" y="3436846"/>
                    <a:ext cx="421277" cy="491264"/>
                  </a:xfrm>
                  <a:prstGeom prst="arc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7" name="Freeform 166"/>
                  <p:cNvSpPr/>
                  <p:nvPr/>
                </p:nvSpPr>
                <p:spPr>
                  <a:xfrm>
                    <a:off x="8229600" y="3399416"/>
                    <a:ext cx="107576" cy="118335"/>
                  </a:xfrm>
                  <a:custGeom>
                    <a:avLst/>
                    <a:gdLst>
                      <a:gd name="connsiteX0" fmla="*/ 107576 w 107576"/>
                      <a:gd name="connsiteY0" fmla="*/ 0 h 118335"/>
                      <a:gd name="connsiteX1" fmla="*/ 0 w 107576"/>
                      <a:gd name="connsiteY1" fmla="*/ 32273 h 118335"/>
                      <a:gd name="connsiteX2" fmla="*/ 53788 w 107576"/>
                      <a:gd name="connsiteY2" fmla="*/ 118335 h 1183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07576" h="118335">
                        <a:moveTo>
                          <a:pt x="107576" y="0"/>
                        </a:moveTo>
                        <a:lnTo>
                          <a:pt x="0" y="32273"/>
                        </a:lnTo>
                        <a:lnTo>
                          <a:pt x="53788" y="118335"/>
                        </a:lnTo>
                      </a:path>
                    </a:pathLst>
                  </a:cu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69" name="TextBox 168"/>
                <p:cNvSpPr txBox="1"/>
                <p:nvPr/>
              </p:nvSpPr>
              <p:spPr>
                <a:xfrm>
                  <a:off x="7625859" y="5019966"/>
                  <a:ext cx="26161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x</a:t>
                  </a:r>
                  <a:endParaRPr lang="en-US" i="1" baseline="30000" dirty="0"/>
                </a:p>
              </p:txBody>
            </p:sp>
            <p:sp>
              <p:nvSpPr>
                <p:cNvPr id="170" name="TextBox 169"/>
                <p:cNvSpPr txBox="1"/>
                <p:nvPr/>
              </p:nvSpPr>
              <p:spPr>
                <a:xfrm>
                  <a:off x="7965124" y="4519486"/>
                  <a:ext cx="26161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y</a:t>
                  </a:r>
                  <a:endParaRPr lang="en-US" i="1" baseline="30000" dirty="0"/>
                </a:p>
              </p:txBody>
            </p:sp>
            <p:cxnSp>
              <p:nvCxnSpPr>
                <p:cNvPr id="172" name="Straight Connector 171"/>
                <p:cNvCxnSpPr/>
                <p:nvPr/>
              </p:nvCxnSpPr>
              <p:spPr>
                <a:xfrm rot="5400000">
                  <a:off x="7882252" y="4697984"/>
                  <a:ext cx="571504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3" name="Freeform 172"/>
                <p:cNvSpPr/>
                <p:nvPr/>
              </p:nvSpPr>
              <p:spPr>
                <a:xfrm>
                  <a:off x="8034163" y="4828512"/>
                  <a:ext cx="96819" cy="107576"/>
                </a:xfrm>
                <a:custGeom>
                  <a:avLst/>
                  <a:gdLst>
                    <a:gd name="connsiteX0" fmla="*/ 96819 w 96819"/>
                    <a:gd name="connsiteY0" fmla="*/ 0 h 107576"/>
                    <a:gd name="connsiteX1" fmla="*/ 96819 w 96819"/>
                    <a:gd name="connsiteY1" fmla="*/ 107576 h 107576"/>
                    <a:gd name="connsiteX2" fmla="*/ 0 w 96819"/>
                    <a:gd name="connsiteY2" fmla="*/ 107576 h 1075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819" h="107576">
                      <a:moveTo>
                        <a:pt x="96819" y="0"/>
                      </a:moveTo>
                      <a:lnTo>
                        <a:pt x="96819" y="107576"/>
                      </a:lnTo>
                      <a:lnTo>
                        <a:pt x="0" y="107576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" name="Freeform 173"/>
                <p:cNvSpPr/>
                <p:nvPr/>
              </p:nvSpPr>
              <p:spPr>
                <a:xfrm>
                  <a:off x="7222100" y="4094524"/>
                  <a:ext cx="139850" cy="96819"/>
                </a:xfrm>
                <a:custGeom>
                  <a:avLst/>
                  <a:gdLst>
                    <a:gd name="connsiteX0" fmla="*/ 139850 w 139850"/>
                    <a:gd name="connsiteY0" fmla="*/ 0 h 96819"/>
                    <a:gd name="connsiteX1" fmla="*/ 0 w 139850"/>
                    <a:gd name="connsiteY1" fmla="*/ 0 h 96819"/>
                    <a:gd name="connsiteX2" fmla="*/ 0 w 139850"/>
                    <a:gd name="connsiteY2" fmla="*/ 96819 h 96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39850" h="96819">
                      <a:moveTo>
                        <a:pt x="139850" y="0"/>
                      </a:moveTo>
                      <a:lnTo>
                        <a:pt x="0" y="0"/>
                      </a:lnTo>
                      <a:lnTo>
                        <a:pt x="0" y="96819"/>
                      </a:lnTo>
                    </a:path>
                  </a:pathLst>
                </a:cu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" name="TextBox 174"/>
                <p:cNvSpPr txBox="1"/>
                <p:nvPr/>
              </p:nvSpPr>
              <p:spPr>
                <a:xfrm>
                  <a:off x="7050814" y="4768674"/>
                  <a:ext cx="29046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</a:t>
                  </a:r>
                  <a:endParaRPr lang="en-US" dirty="0"/>
                </a:p>
              </p:txBody>
            </p:sp>
            <p:sp>
              <p:nvSpPr>
                <p:cNvPr id="176" name="TextBox 175"/>
                <p:cNvSpPr txBox="1"/>
                <p:nvPr/>
              </p:nvSpPr>
              <p:spPr>
                <a:xfrm>
                  <a:off x="7515200" y="3888156"/>
                  <a:ext cx="29046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</a:t>
                  </a:r>
                  <a:endParaRPr lang="en-US" dirty="0"/>
                </a:p>
              </p:txBody>
            </p:sp>
            <p:sp>
              <p:nvSpPr>
                <p:cNvPr id="177" name="TextBox 176"/>
                <p:cNvSpPr txBox="1"/>
                <p:nvPr/>
              </p:nvSpPr>
              <p:spPr>
                <a:xfrm>
                  <a:off x="8032602" y="4286259"/>
                  <a:ext cx="29046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b="1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</a:t>
                  </a:r>
                  <a:endParaRPr lang="en-US" dirty="0"/>
                </a:p>
              </p:txBody>
            </p:sp>
            <p:sp>
              <p:nvSpPr>
                <p:cNvPr id="178" name="TextBox 177"/>
                <p:cNvSpPr txBox="1"/>
                <p:nvPr/>
              </p:nvSpPr>
              <p:spPr>
                <a:xfrm>
                  <a:off x="8183064" y="4318530"/>
                  <a:ext cx="60305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P</a:t>
                  </a:r>
                  <a:r>
                    <a:rPr lang="en-US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(</a:t>
                  </a:r>
                  <a:r>
                    <a:rPr lang="en-US" i="1" baseline="30000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x</a:t>
                  </a:r>
                  <a:r>
                    <a:rPr lang="en-US" baseline="30000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,</a:t>
                  </a:r>
                  <a:r>
                    <a:rPr lang="en-US" i="1" baseline="30000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y</a:t>
                  </a:r>
                  <a:r>
                    <a:rPr lang="en-US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)</a:t>
                  </a:r>
                  <a:endParaRPr lang="en-US" i="1" baseline="30000" dirty="0"/>
                </a:p>
              </p:txBody>
            </p:sp>
            <p:sp>
              <p:nvSpPr>
                <p:cNvPr id="179" name="TextBox 178"/>
                <p:cNvSpPr txBox="1"/>
                <p:nvPr/>
              </p:nvSpPr>
              <p:spPr>
                <a:xfrm>
                  <a:off x="7627734" y="3914672"/>
                  <a:ext cx="603050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Q</a:t>
                  </a:r>
                  <a:r>
                    <a:rPr lang="en-US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(</a:t>
                  </a:r>
                  <a:r>
                    <a:rPr lang="en-US" i="1" baseline="30000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x</a:t>
                  </a:r>
                  <a:r>
                    <a:rPr lang="en-US" baseline="30000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,</a:t>
                  </a:r>
                  <a:r>
                    <a:rPr lang="en-US" i="1" baseline="30000" dirty="0" err="1" smtClean="0">
                      <a:latin typeface="Arial" pitchFamily="34" charset="0"/>
                      <a:cs typeface="Arial" pitchFamily="34" charset="0"/>
                      <a:sym typeface="Symbol"/>
                    </a:rPr>
                    <a:t>y</a:t>
                  </a:r>
                  <a:r>
                    <a:rPr lang="en-US" baseline="30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)</a:t>
                  </a:r>
                  <a:endParaRPr lang="en-US" i="1" baseline="30000" dirty="0"/>
                </a:p>
              </p:txBody>
            </p:sp>
          </p:grpSp>
          <p:sp>
            <p:nvSpPr>
              <p:cNvPr id="181" name="TextBox 180"/>
              <p:cNvSpPr txBox="1"/>
              <p:nvPr/>
            </p:nvSpPr>
            <p:spPr>
              <a:xfrm>
                <a:off x="6902300" y="4929198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0</a:t>
                </a:r>
                <a:endParaRPr lang="en-US" i="1" dirty="0"/>
              </a:p>
            </p:txBody>
          </p:sp>
          <p:sp>
            <p:nvSpPr>
              <p:cNvPr id="182" name="TextBox 181"/>
              <p:cNvSpPr txBox="1"/>
              <p:nvPr/>
            </p:nvSpPr>
            <p:spPr>
              <a:xfrm>
                <a:off x="8215338" y="4771696"/>
                <a:ext cx="29046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</a:t>
                </a:r>
                <a:endParaRPr lang="en-US" dirty="0"/>
              </a:p>
            </p:txBody>
          </p:sp>
        </p:grpSp>
        <p:sp>
          <p:nvSpPr>
            <p:cNvPr id="184" name="TextBox 183"/>
            <p:cNvSpPr txBox="1"/>
            <p:nvPr/>
          </p:nvSpPr>
          <p:spPr>
            <a:xfrm>
              <a:off x="7386488" y="435769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1</a:t>
              </a:r>
              <a:endParaRPr lang="en-US" dirty="0"/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7643834" y="435769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1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2" presetClass="entr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2" presetClass="entr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3500"/>
                            </p:stCondLst>
                            <p:childTnLst>
                              <p:par>
                                <p:cTn id="38" presetID="2" presetClass="entr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356"/>
            <a:ext cx="8215370" cy="95410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Perbandingan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Trigonometri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Sudut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(90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 + </a:t>
            </a:r>
            <a:r>
              <a:rPr lang="el-GR" sz="28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α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)</a:t>
            </a:r>
            <a:endParaRPr lang="en-US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52" name="Group 251"/>
          <p:cNvGrpSpPr/>
          <p:nvPr/>
        </p:nvGrpSpPr>
        <p:grpSpPr>
          <a:xfrm>
            <a:off x="374189" y="4946118"/>
            <a:ext cx="3989016" cy="662112"/>
            <a:chOff x="374189" y="4946118"/>
            <a:chExt cx="3989016" cy="662112"/>
          </a:xfrm>
        </p:grpSpPr>
        <p:sp>
          <p:nvSpPr>
            <p:cNvPr id="24" name="TextBox 8"/>
            <p:cNvSpPr txBox="1"/>
            <p:nvPr/>
          </p:nvSpPr>
          <p:spPr>
            <a:xfrm>
              <a:off x="374189" y="5071346"/>
              <a:ext cx="26084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f) cosec (90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 +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) = 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5" name="Group 109"/>
            <p:cNvGrpSpPr/>
            <p:nvPr/>
          </p:nvGrpSpPr>
          <p:grpSpPr>
            <a:xfrm>
              <a:off x="2828532" y="4946118"/>
              <a:ext cx="324969" cy="662112"/>
              <a:chOff x="5463653" y="3854218"/>
              <a:chExt cx="324969" cy="662112"/>
            </a:xfrm>
          </p:grpSpPr>
          <p:cxnSp>
            <p:nvCxnSpPr>
              <p:cNvPr id="27" name="Straight Connector 26"/>
              <p:cNvCxnSpPr/>
              <p:nvPr/>
            </p:nvCxnSpPr>
            <p:spPr>
              <a:xfrm>
                <a:off x="5507584" y="4193302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/>
              <p:cNvSpPr txBox="1"/>
              <p:nvPr/>
            </p:nvSpPr>
            <p:spPr>
              <a:xfrm>
                <a:off x="5475716" y="3854218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n-US" sz="2000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5463653" y="4116220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endParaRPr lang="en-US" sz="2000" i="1" dirty="0"/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3170250" y="5071346"/>
              <a:ext cx="1192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= 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sec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000" dirty="0"/>
            </a:p>
          </p:txBody>
        </p:sp>
      </p:grpSp>
      <p:grpSp>
        <p:nvGrpSpPr>
          <p:cNvPr id="254" name="Group 253"/>
          <p:cNvGrpSpPr/>
          <p:nvPr/>
        </p:nvGrpSpPr>
        <p:grpSpPr>
          <a:xfrm>
            <a:off x="374189" y="2517346"/>
            <a:ext cx="4876747" cy="732641"/>
            <a:chOff x="374189" y="2517346"/>
            <a:chExt cx="4876747" cy="732641"/>
          </a:xfrm>
        </p:grpSpPr>
        <p:grpSp>
          <p:nvGrpSpPr>
            <p:cNvPr id="248" name="Group 247"/>
            <p:cNvGrpSpPr/>
            <p:nvPr/>
          </p:nvGrpSpPr>
          <p:grpSpPr>
            <a:xfrm>
              <a:off x="374189" y="2517346"/>
              <a:ext cx="4876747" cy="698979"/>
              <a:chOff x="374189" y="2517346"/>
              <a:chExt cx="4876747" cy="698979"/>
            </a:xfrm>
          </p:grpSpPr>
          <p:sp>
            <p:nvSpPr>
              <p:cNvPr id="8" name="TextBox 4"/>
              <p:cNvSpPr txBox="1"/>
              <p:nvPr/>
            </p:nvSpPr>
            <p:spPr>
              <a:xfrm>
                <a:off x="374189" y="2657756"/>
                <a:ext cx="216758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</a:pP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b)	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cos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(90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 +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α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)</a:t>
                </a:r>
                <a:endParaRPr lang="en-US" sz="2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457562" y="2679272"/>
                <a:ext cx="3337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=</a:t>
                </a:r>
                <a:endParaRPr lang="en-US" sz="2000" dirty="0"/>
              </a:p>
            </p:txBody>
          </p:sp>
          <p:grpSp>
            <p:nvGrpSpPr>
              <p:cNvPr id="10" name="Group 81"/>
              <p:cNvGrpSpPr/>
              <p:nvPr/>
            </p:nvGrpSpPr>
            <p:grpSpPr>
              <a:xfrm>
                <a:off x="2744618" y="2517346"/>
                <a:ext cx="551706" cy="698979"/>
                <a:chOff x="5411167" y="3845926"/>
                <a:chExt cx="551706" cy="698979"/>
              </a:xfrm>
            </p:grpSpPr>
            <p:cxnSp>
              <p:nvCxnSpPr>
                <p:cNvPr id="39" name="Straight Connector 38"/>
                <p:cNvCxnSpPr/>
                <p:nvPr/>
              </p:nvCxnSpPr>
              <p:spPr>
                <a:xfrm>
                  <a:off x="5507584" y="4193302"/>
                  <a:ext cx="214314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" name="TextBox 39"/>
                <p:cNvSpPr txBox="1"/>
                <p:nvPr/>
              </p:nvSpPr>
              <p:spPr>
                <a:xfrm>
                  <a:off x="5411167" y="3845926"/>
                  <a:ext cx="55170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600"/>
                    </a:spcBef>
                  </a:pPr>
                  <a:r>
                    <a:rPr lang="en-US" sz="2000" dirty="0" smtClean="0">
                      <a:latin typeface="Arial" pitchFamily="34" charset="0"/>
                      <a:cs typeface="Arial" pitchFamily="34" charset="0"/>
                      <a:sym typeface="Symbol"/>
                    </a:rPr>
                    <a:t></a:t>
                  </a:r>
                  <a:r>
                    <a:rPr lang="en-US" sz="2000" i="1" dirty="0" smtClean="0">
                      <a:latin typeface="Arial" pitchFamily="34" charset="0"/>
                      <a:cs typeface="Arial" pitchFamily="34" charset="0"/>
                    </a:rPr>
                    <a:t>y</a:t>
                  </a:r>
                  <a:endParaRPr lang="en-US" sz="2000" i="1" dirty="0"/>
                </a:p>
              </p:txBody>
            </p:sp>
            <p:sp>
              <p:nvSpPr>
                <p:cNvPr id="41" name="TextBox 40"/>
                <p:cNvSpPr txBox="1"/>
                <p:nvPr/>
              </p:nvSpPr>
              <p:spPr>
                <a:xfrm>
                  <a:off x="5463653" y="4144795"/>
                  <a:ext cx="312906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600"/>
                    </a:spcBef>
                  </a:pPr>
                  <a:r>
                    <a:rPr lang="en-US" sz="2000" dirty="0" smtClean="0">
                      <a:latin typeface="Arial" pitchFamily="34" charset="0"/>
                      <a:cs typeface="Arial" pitchFamily="34" charset="0"/>
                    </a:rPr>
                    <a:t>1</a:t>
                  </a:r>
                  <a:endParaRPr lang="en-US" sz="2000" dirty="0"/>
                </a:p>
              </p:txBody>
            </p:sp>
          </p:grpSp>
          <p:sp>
            <p:nvSpPr>
              <p:cNvPr id="11" name="TextBox 10"/>
              <p:cNvSpPr txBox="1"/>
              <p:nvPr/>
            </p:nvSpPr>
            <p:spPr>
              <a:xfrm>
                <a:off x="3133049" y="2679272"/>
                <a:ext cx="2117887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=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 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     = 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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sin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α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</a:t>
                </a:r>
                <a:endParaRPr lang="en-US" sz="2000" dirty="0"/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3579997" y="2556679"/>
              <a:ext cx="551706" cy="693308"/>
              <a:chOff x="5136614" y="1231514"/>
              <a:chExt cx="551706" cy="693308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5136614" y="1231514"/>
                <a:ext cx="5517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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endParaRPr lang="en-US" sz="2000" i="1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5221832" y="1524712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n-US" sz="2000" dirty="0"/>
              </a:p>
            </p:txBody>
          </p:sp>
          <p:cxnSp>
            <p:nvCxnSpPr>
              <p:cNvPr id="48" name="Straight Connector 47"/>
              <p:cNvCxnSpPr/>
              <p:nvPr/>
            </p:nvCxnSpPr>
            <p:spPr>
              <a:xfrm>
                <a:off x="5214942" y="1571612"/>
                <a:ext cx="285752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9" name="Group 248"/>
          <p:cNvGrpSpPr/>
          <p:nvPr/>
        </p:nvGrpSpPr>
        <p:grpSpPr>
          <a:xfrm>
            <a:off x="374189" y="3107900"/>
            <a:ext cx="4878813" cy="672638"/>
            <a:chOff x="374189" y="3107900"/>
            <a:chExt cx="4878813" cy="672638"/>
          </a:xfrm>
        </p:grpSpPr>
        <p:sp>
          <p:nvSpPr>
            <p:cNvPr id="12" name="TextBox 5"/>
            <p:cNvSpPr txBox="1"/>
            <p:nvPr/>
          </p:nvSpPr>
          <p:spPr>
            <a:xfrm>
              <a:off x="374189" y="3229260"/>
              <a:ext cx="21242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c)	tan (90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 +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)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57562" y="3250776"/>
              <a:ext cx="333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=</a:t>
              </a:r>
              <a:endParaRPr lang="en-US" sz="2000" dirty="0"/>
            </a:p>
          </p:txBody>
        </p:sp>
        <p:grpSp>
          <p:nvGrpSpPr>
            <p:cNvPr id="14" name="Group 88"/>
            <p:cNvGrpSpPr/>
            <p:nvPr/>
          </p:nvGrpSpPr>
          <p:grpSpPr>
            <a:xfrm>
              <a:off x="2712273" y="3107900"/>
              <a:ext cx="499220" cy="663113"/>
              <a:chOff x="5378822" y="3854218"/>
              <a:chExt cx="499220" cy="663113"/>
            </a:xfrm>
          </p:grpSpPr>
          <p:cxnSp>
            <p:nvCxnSpPr>
              <p:cNvPr id="36" name="Straight Connector 35"/>
              <p:cNvCxnSpPr/>
              <p:nvPr/>
            </p:nvCxnSpPr>
            <p:spPr>
              <a:xfrm>
                <a:off x="5507584" y="4193302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5475716" y="3854218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endParaRPr lang="en-US" sz="2000" i="1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5378822" y="4117221"/>
                <a:ext cx="49922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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endParaRPr lang="en-US" sz="2000" i="1" dirty="0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3122291" y="3250776"/>
              <a:ext cx="21307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=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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      =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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cot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000" dirty="0"/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3658325" y="3160457"/>
              <a:ext cx="312906" cy="620081"/>
              <a:chOff x="6825742" y="1340883"/>
              <a:chExt cx="312906" cy="620081"/>
            </a:xfrm>
          </p:grpSpPr>
          <p:sp>
            <p:nvSpPr>
              <p:cNvPr id="50" name="TextBox 49"/>
              <p:cNvSpPr txBox="1"/>
              <p:nvPr/>
            </p:nvSpPr>
            <p:spPr>
              <a:xfrm>
                <a:off x="6825742" y="1340883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endParaRPr lang="en-US" sz="2000" i="1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6825742" y="1560854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endParaRPr lang="en-US" sz="2000" i="1" dirty="0"/>
              </a:p>
            </p:txBody>
          </p:sp>
          <p:cxnSp>
            <p:nvCxnSpPr>
              <p:cNvPr id="53" name="Straight Connector 52"/>
              <p:cNvCxnSpPr/>
              <p:nvPr/>
            </p:nvCxnSpPr>
            <p:spPr>
              <a:xfrm>
                <a:off x="6858016" y="1643050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0" name="Group 249"/>
          <p:cNvGrpSpPr/>
          <p:nvPr/>
        </p:nvGrpSpPr>
        <p:grpSpPr>
          <a:xfrm>
            <a:off x="374189" y="3708198"/>
            <a:ext cx="4893241" cy="680485"/>
            <a:chOff x="374189" y="3708198"/>
            <a:chExt cx="4893241" cy="680485"/>
          </a:xfrm>
        </p:grpSpPr>
        <p:sp>
          <p:nvSpPr>
            <p:cNvPr id="16" name="TextBox 15"/>
            <p:cNvSpPr txBox="1"/>
            <p:nvPr/>
          </p:nvSpPr>
          <p:spPr>
            <a:xfrm>
              <a:off x="2479078" y="3856900"/>
              <a:ext cx="333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=</a:t>
              </a:r>
              <a:endParaRPr lang="en-US" sz="2000" dirty="0"/>
            </a:p>
          </p:txBody>
        </p:sp>
        <p:grpSp>
          <p:nvGrpSpPr>
            <p:cNvPr id="17" name="Group 95"/>
            <p:cNvGrpSpPr/>
            <p:nvPr/>
          </p:nvGrpSpPr>
          <p:grpSpPr>
            <a:xfrm>
              <a:off x="2749719" y="3708198"/>
              <a:ext cx="583133" cy="680485"/>
              <a:chOff x="5369368" y="3845370"/>
              <a:chExt cx="583133" cy="680485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5507584" y="4193302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>
                <a:off x="5369368" y="3845370"/>
                <a:ext cx="58313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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endParaRPr lang="en-US" sz="2000" i="1" dirty="0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5463653" y="4125745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endParaRPr lang="en-US" sz="2000" i="1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122291" y="3856900"/>
              <a:ext cx="214513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=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       = 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tan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000" dirty="0"/>
            </a:p>
          </p:txBody>
        </p:sp>
        <p:sp>
          <p:nvSpPr>
            <p:cNvPr id="19" name="TextBox 6"/>
            <p:cNvSpPr txBox="1"/>
            <p:nvPr/>
          </p:nvSpPr>
          <p:spPr>
            <a:xfrm>
              <a:off x="374189" y="3785462"/>
              <a:ext cx="218040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d)	cot  (90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 +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)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3620225" y="3744896"/>
              <a:ext cx="312906" cy="629606"/>
              <a:chOff x="6825742" y="1331358"/>
              <a:chExt cx="312906" cy="629606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6825742" y="1331358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endParaRPr lang="en-US" sz="2000" i="1" dirty="0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6825742" y="1560854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endParaRPr lang="en-US" sz="2000" i="1" dirty="0"/>
              </a:p>
            </p:txBody>
          </p:sp>
          <p:cxnSp>
            <p:nvCxnSpPr>
              <p:cNvPr id="58" name="Straight Connector 57"/>
              <p:cNvCxnSpPr/>
              <p:nvPr/>
            </p:nvCxnSpPr>
            <p:spPr>
              <a:xfrm>
                <a:off x="6858016" y="1643050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1" name="Group 250"/>
          <p:cNvGrpSpPr/>
          <p:nvPr/>
        </p:nvGrpSpPr>
        <p:grpSpPr>
          <a:xfrm>
            <a:off x="374189" y="4307044"/>
            <a:ext cx="5207430" cy="682057"/>
            <a:chOff x="374189" y="4307044"/>
            <a:chExt cx="5207430" cy="682057"/>
          </a:xfrm>
        </p:grpSpPr>
        <p:sp>
          <p:nvSpPr>
            <p:cNvPr id="20" name="TextBox 7"/>
            <p:cNvSpPr txBox="1"/>
            <p:nvPr/>
          </p:nvSpPr>
          <p:spPr>
            <a:xfrm>
              <a:off x="374189" y="4406888"/>
              <a:ext cx="21194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e) sec (90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 +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)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489836" y="4432272"/>
              <a:ext cx="333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=</a:t>
              </a:r>
              <a:endParaRPr lang="en-US" sz="2000" dirty="0"/>
            </a:p>
          </p:txBody>
        </p:sp>
        <p:grpSp>
          <p:nvGrpSpPr>
            <p:cNvPr id="22" name="Group 103"/>
            <p:cNvGrpSpPr/>
            <p:nvPr/>
          </p:nvGrpSpPr>
          <p:grpSpPr>
            <a:xfrm>
              <a:off x="2748415" y="4307044"/>
              <a:ext cx="534516" cy="653588"/>
              <a:chOff x="5378822" y="3854218"/>
              <a:chExt cx="534516" cy="653588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>
                <a:off x="5507584" y="4193302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5475716" y="3854218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n-US" sz="2000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5378822" y="4107696"/>
                <a:ext cx="5345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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endParaRPr lang="en-US" sz="2000" i="1" dirty="0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3122291" y="4439162"/>
              <a:ext cx="245932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= 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      = 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cosec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000" dirty="0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3691832" y="4378545"/>
              <a:ext cx="312906" cy="610556"/>
              <a:chOff x="6825742" y="1350408"/>
              <a:chExt cx="312906" cy="610556"/>
            </a:xfrm>
          </p:grpSpPr>
          <p:sp>
            <p:nvSpPr>
              <p:cNvPr id="60" name="TextBox 59"/>
              <p:cNvSpPr txBox="1"/>
              <p:nvPr/>
            </p:nvSpPr>
            <p:spPr>
              <a:xfrm>
                <a:off x="6825742" y="1350408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n-US" sz="2000" dirty="0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6825742" y="1560854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endParaRPr lang="en-US" sz="2000" i="1" dirty="0"/>
              </a:p>
            </p:txBody>
          </p:sp>
          <p:cxnSp>
            <p:nvCxnSpPr>
              <p:cNvPr id="62" name="Straight Connector 61"/>
              <p:cNvCxnSpPr/>
              <p:nvPr/>
            </p:nvCxnSpPr>
            <p:spPr>
              <a:xfrm>
                <a:off x="6858016" y="1643050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47" name="Group 246"/>
          <p:cNvGrpSpPr/>
          <p:nvPr/>
        </p:nvGrpSpPr>
        <p:grpSpPr>
          <a:xfrm>
            <a:off x="374189" y="1928802"/>
            <a:ext cx="3969192" cy="681162"/>
            <a:chOff x="374189" y="1928802"/>
            <a:chExt cx="3969192" cy="681162"/>
          </a:xfrm>
        </p:grpSpPr>
        <p:sp>
          <p:nvSpPr>
            <p:cNvPr id="4" name="TextBox 3"/>
            <p:cNvSpPr txBox="1"/>
            <p:nvPr/>
          </p:nvSpPr>
          <p:spPr>
            <a:xfrm>
              <a:off x="374189" y="2071678"/>
              <a:ext cx="20265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a)	sin (90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 +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 α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)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36046" y="2089326"/>
              <a:ext cx="333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=</a:t>
              </a:r>
              <a:endParaRPr lang="en-US" sz="2000" dirty="0"/>
            </a:p>
          </p:txBody>
        </p:sp>
        <p:grpSp>
          <p:nvGrpSpPr>
            <p:cNvPr id="6" name="Group 77"/>
            <p:cNvGrpSpPr/>
            <p:nvPr/>
          </p:nvGrpSpPr>
          <p:grpSpPr>
            <a:xfrm>
              <a:off x="2787192" y="1928802"/>
              <a:ext cx="324969" cy="681162"/>
              <a:chOff x="5463653" y="3854218"/>
              <a:chExt cx="324969" cy="681162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>
                <a:off x="5507584" y="4193302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5475716" y="3854218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endParaRPr lang="en-US" sz="2000" i="1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5463653" y="4135270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n-US" sz="2000" dirty="0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3150426" y="2089326"/>
              <a:ext cx="11929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=  </a:t>
              </a:r>
              <a:r>
                <a:rPr lang="en-US" sz="2000" dirty="0" err="1" smtClean="0">
                  <a:latin typeface="Arial" pitchFamily="34" charset="0"/>
                  <a:cs typeface="Arial" pitchFamily="34" charset="0"/>
                </a:rPr>
                <a:t>cos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000" dirty="0"/>
            </a:p>
          </p:txBody>
        </p:sp>
      </p:grp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9883" y="2636912"/>
            <a:ext cx="3436195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5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Box 183"/>
          <p:cNvSpPr txBox="1"/>
          <p:nvPr/>
        </p:nvSpPr>
        <p:spPr>
          <a:xfrm>
            <a:off x="357158" y="1000108"/>
            <a:ext cx="8358246" cy="95410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Perbandingan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Trigonometri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Sudut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(180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  </a:t>
            </a:r>
            <a:r>
              <a:rPr lang="en-US" sz="28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α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)</a:t>
            </a:r>
            <a:endParaRPr lang="en-US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74" name="Group 273"/>
          <p:cNvGrpSpPr/>
          <p:nvPr/>
        </p:nvGrpSpPr>
        <p:grpSpPr>
          <a:xfrm>
            <a:off x="285720" y="5500702"/>
            <a:ext cx="4260375" cy="662112"/>
            <a:chOff x="285720" y="5653103"/>
            <a:chExt cx="4260375" cy="662112"/>
          </a:xfrm>
        </p:grpSpPr>
        <p:sp>
          <p:nvSpPr>
            <p:cNvPr id="223" name="TextBox 8"/>
            <p:cNvSpPr txBox="1"/>
            <p:nvPr/>
          </p:nvSpPr>
          <p:spPr>
            <a:xfrm>
              <a:off x="285720" y="5759161"/>
              <a:ext cx="27430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f)  cosec (180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 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) = 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9" name="Group 109"/>
            <p:cNvGrpSpPr/>
            <p:nvPr/>
          </p:nvGrpSpPr>
          <p:grpSpPr>
            <a:xfrm>
              <a:off x="2857488" y="5653103"/>
              <a:ext cx="324969" cy="662112"/>
              <a:chOff x="5463653" y="3854218"/>
              <a:chExt cx="324969" cy="662112"/>
            </a:xfrm>
          </p:grpSpPr>
          <p:cxnSp>
            <p:nvCxnSpPr>
              <p:cNvPr id="226" name="Straight Connector 225"/>
              <p:cNvCxnSpPr/>
              <p:nvPr/>
            </p:nvCxnSpPr>
            <p:spPr>
              <a:xfrm>
                <a:off x="5507584" y="4193302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7" name="TextBox 226"/>
              <p:cNvSpPr txBox="1"/>
              <p:nvPr/>
            </p:nvSpPr>
            <p:spPr>
              <a:xfrm>
                <a:off x="5475716" y="3854218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n-US" sz="2000" dirty="0"/>
              </a:p>
            </p:txBody>
          </p:sp>
          <p:sp>
            <p:nvSpPr>
              <p:cNvPr id="228" name="TextBox 227"/>
              <p:cNvSpPr txBox="1"/>
              <p:nvPr/>
            </p:nvSpPr>
            <p:spPr>
              <a:xfrm>
                <a:off x="5463653" y="4116220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endParaRPr lang="en-US" sz="2000" i="1" dirty="0"/>
              </a:p>
            </p:txBody>
          </p:sp>
        </p:grpSp>
        <p:sp>
          <p:nvSpPr>
            <p:cNvPr id="225" name="TextBox 224"/>
            <p:cNvSpPr txBox="1"/>
            <p:nvPr/>
          </p:nvSpPr>
          <p:spPr>
            <a:xfrm>
              <a:off x="3152765" y="5776929"/>
              <a:ext cx="13933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=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cosec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000" dirty="0"/>
            </a:p>
          </p:txBody>
        </p:sp>
      </p:grpSp>
      <p:grpSp>
        <p:nvGrpSpPr>
          <p:cNvPr id="257" name="Group 256"/>
          <p:cNvGrpSpPr/>
          <p:nvPr/>
        </p:nvGrpSpPr>
        <p:grpSpPr>
          <a:xfrm>
            <a:off x="285720" y="2214554"/>
            <a:ext cx="4027593" cy="723905"/>
            <a:chOff x="571472" y="2347905"/>
            <a:chExt cx="4027593" cy="723905"/>
          </a:xfrm>
        </p:grpSpPr>
        <p:sp>
          <p:nvSpPr>
            <p:cNvPr id="203" name="TextBox 202"/>
            <p:cNvSpPr txBox="1"/>
            <p:nvPr/>
          </p:nvSpPr>
          <p:spPr>
            <a:xfrm>
              <a:off x="571472" y="2436604"/>
              <a:ext cx="216116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a)	sin (180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 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 α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)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4" name="TextBox 203"/>
            <p:cNvSpPr txBox="1"/>
            <p:nvPr/>
          </p:nvSpPr>
          <p:spPr>
            <a:xfrm>
              <a:off x="2666618" y="2473302"/>
              <a:ext cx="333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=</a:t>
              </a:r>
              <a:endParaRPr lang="en-US" sz="2000" dirty="0"/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3547174" y="2454252"/>
              <a:ext cx="10518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= 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sin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000" dirty="0"/>
            </a:p>
          </p:txBody>
        </p:sp>
        <p:sp>
          <p:nvSpPr>
            <p:cNvPr id="242" name="TextBox 241"/>
            <p:cNvSpPr txBox="1"/>
            <p:nvPr/>
          </p:nvSpPr>
          <p:spPr>
            <a:xfrm>
              <a:off x="3077986" y="2347905"/>
              <a:ext cx="3129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y</a:t>
              </a:r>
              <a:endParaRPr lang="en-US" sz="2000" i="1" dirty="0"/>
            </a:p>
          </p:txBody>
        </p:sp>
        <p:sp>
          <p:nvSpPr>
            <p:cNvPr id="243" name="TextBox 242"/>
            <p:cNvSpPr txBox="1"/>
            <p:nvPr/>
          </p:nvSpPr>
          <p:spPr>
            <a:xfrm>
              <a:off x="3044648" y="2671700"/>
              <a:ext cx="3129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2000" dirty="0"/>
            </a:p>
          </p:txBody>
        </p:sp>
        <p:cxnSp>
          <p:nvCxnSpPr>
            <p:cNvPr id="205" name="Straight Connector 204"/>
            <p:cNvCxnSpPr/>
            <p:nvPr/>
          </p:nvCxnSpPr>
          <p:spPr>
            <a:xfrm>
              <a:off x="3000364" y="2714620"/>
              <a:ext cx="42862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5" name="Group 274"/>
          <p:cNvGrpSpPr/>
          <p:nvPr/>
        </p:nvGrpSpPr>
        <p:grpSpPr>
          <a:xfrm>
            <a:off x="285720" y="2822819"/>
            <a:ext cx="5213163" cy="687201"/>
            <a:chOff x="285720" y="2822819"/>
            <a:chExt cx="5213163" cy="687201"/>
          </a:xfrm>
        </p:grpSpPr>
        <p:sp>
          <p:nvSpPr>
            <p:cNvPr id="240" name="TextBox 239"/>
            <p:cNvSpPr txBox="1"/>
            <p:nvPr/>
          </p:nvSpPr>
          <p:spPr>
            <a:xfrm>
              <a:off x="2830334" y="3109910"/>
              <a:ext cx="3129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2000" dirty="0"/>
            </a:p>
          </p:txBody>
        </p:sp>
        <p:sp>
          <p:nvSpPr>
            <p:cNvPr id="201" name="TextBox 200"/>
            <p:cNvSpPr txBox="1"/>
            <p:nvPr/>
          </p:nvSpPr>
          <p:spPr>
            <a:xfrm>
              <a:off x="3786182" y="3081335"/>
              <a:ext cx="3129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2000" dirty="0"/>
            </a:p>
          </p:txBody>
        </p:sp>
        <p:grpSp>
          <p:nvGrpSpPr>
            <p:cNvPr id="258" name="Group 257"/>
            <p:cNvGrpSpPr/>
            <p:nvPr/>
          </p:nvGrpSpPr>
          <p:grpSpPr>
            <a:xfrm>
              <a:off x="285720" y="2822819"/>
              <a:ext cx="5213163" cy="534743"/>
              <a:chOff x="571472" y="2919409"/>
              <a:chExt cx="5213163" cy="534743"/>
            </a:xfrm>
          </p:grpSpPr>
          <p:sp>
            <p:nvSpPr>
              <p:cNvPr id="207" name="TextBox 4"/>
              <p:cNvSpPr txBox="1"/>
              <p:nvPr/>
            </p:nvSpPr>
            <p:spPr>
              <a:xfrm>
                <a:off x="571472" y="3013476"/>
                <a:ext cx="223170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</a:pP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b)	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</a:rPr>
                  <a:t>cos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(180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 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α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)</a:t>
                </a:r>
                <a:endParaRPr lang="en-US" sz="2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8" name="TextBox 207"/>
              <p:cNvSpPr txBox="1"/>
              <p:nvPr/>
            </p:nvSpPr>
            <p:spPr>
              <a:xfrm>
                <a:off x="2666618" y="3054042"/>
                <a:ext cx="3337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=</a:t>
                </a:r>
                <a:endParaRPr lang="en-US" sz="2000" dirty="0"/>
              </a:p>
            </p:txBody>
          </p:sp>
          <p:sp>
            <p:nvSpPr>
              <p:cNvPr id="210" name="TextBox 209"/>
              <p:cNvSpPr txBox="1"/>
              <p:nvPr/>
            </p:nvSpPr>
            <p:spPr>
              <a:xfrm>
                <a:off x="3525683" y="3034992"/>
                <a:ext cx="225895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=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 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       =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</a:t>
                </a:r>
                <a:r>
                  <a:rPr lang="en-US" sz="2000" i="1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c</a:t>
                </a:r>
                <a:r>
                  <a:rPr lang="en-US" sz="2000" dirty="0" err="1" smtClean="0">
                    <a:latin typeface="Arial" pitchFamily="34" charset="0"/>
                    <a:cs typeface="Arial" pitchFamily="34" charset="0"/>
                    <a:sym typeface="Symbol"/>
                  </a:rPr>
                  <a:t>os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α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</a:t>
                </a:r>
                <a:endParaRPr lang="en-US" sz="2000" dirty="0"/>
              </a:p>
            </p:txBody>
          </p:sp>
          <p:sp>
            <p:nvSpPr>
              <p:cNvPr id="200" name="TextBox 199"/>
              <p:cNvSpPr txBox="1"/>
              <p:nvPr/>
            </p:nvSpPr>
            <p:spPr>
              <a:xfrm>
                <a:off x="4091732" y="2919409"/>
                <a:ext cx="5517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endParaRPr lang="en-US" sz="2000" i="1" dirty="0"/>
              </a:p>
            </p:txBody>
          </p:sp>
          <p:sp>
            <p:nvSpPr>
              <p:cNvPr id="239" name="TextBox 238"/>
              <p:cNvSpPr txBox="1"/>
              <p:nvPr/>
            </p:nvSpPr>
            <p:spPr>
              <a:xfrm>
                <a:off x="3020162" y="2957452"/>
                <a:ext cx="5517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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endParaRPr lang="en-US" sz="2000" i="1" dirty="0"/>
              </a:p>
            </p:txBody>
          </p:sp>
          <p:cxnSp>
            <p:nvCxnSpPr>
              <p:cNvPr id="221" name="Straight Connector 220"/>
              <p:cNvCxnSpPr/>
              <p:nvPr/>
            </p:nvCxnSpPr>
            <p:spPr>
              <a:xfrm>
                <a:off x="3071802" y="3286181"/>
                <a:ext cx="428628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6" name="Straight Connector 255"/>
              <p:cNvCxnSpPr/>
              <p:nvPr/>
            </p:nvCxnSpPr>
            <p:spPr>
              <a:xfrm>
                <a:off x="4057646" y="3257549"/>
                <a:ext cx="428628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2" name="Group 261"/>
          <p:cNvGrpSpPr/>
          <p:nvPr/>
        </p:nvGrpSpPr>
        <p:grpSpPr>
          <a:xfrm>
            <a:off x="285720" y="3457518"/>
            <a:ext cx="5072494" cy="685862"/>
            <a:chOff x="571472" y="3500438"/>
            <a:chExt cx="5072494" cy="685862"/>
          </a:xfrm>
        </p:grpSpPr>
        <p:sp>
          <p:nvSpPr>
            <p:cNvPr id="237" name="TextBox 236"/>
            <p:cNvSpPr txBox="1"/>
            <p:nvPr/>
          </p:nvSpPr>
          <p:spPr>
            <a:xfrm>
              <a:off x="3062277" y="3786190"/>
              <a:ext cx="4062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y</a:t>
              </a:r>
              <a:endParaRPr lang="en-US" sz="2000" i="1" dirty="0"/>
            </a:p>
          </p:txBody>
        </p:sp>
        <p:grpSp>
          <p:nvGrpSpPr>
            <p:cNvPr id="261" name="Group 260"/>
            <p:cNvGrpSpPr/>
            <p:nvPr/>
          </p:nvGrpSpPr>
          <p:grpSpPr>
            <a:xfrm>
              <a:off x="571472" y="3500438"/>
              <a:ext cx="5072494" cy="685862"/>
              <a:chOff x="571472" y="3786190"/>
              <a:chExt cx="5072494" cy="685862"/>
            </a:xfrm>
          </p:grpSpPr>
          <p:sp>
            <p:nvSpPr>
              <p:cNvPr id="211" name="TextBox 5"/>
              <p:cNvSpPr txBox="1"/>
              <p:nvPr/>
            </p:nvSpPr>
            <p:spPr>
              <a:xfrm>
                <a:off x="571472" y="3870732"/>
                <a:ext cx="218842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</a:pP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c)	tan (180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 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α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)</a:t>
                </a:r>
                <a:endParaRPr lang="en-US" sz="2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2" name="TextBox 211"/>
              <p:cNvSpPr txBox="1"/>
              <p:nvPr/>
            </p:nvSpPr>
            <p:spPr>
              <a:xfrm>
                <a:off x="2666618" y="3911298"/>
                <a:ext cx="3337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=</a:t>
                </a:r>
                <a:endParaRPr lang="en-US" sz="2000" dirty="0"/>
              </a:p>
            </p:txBody>
          </p:sp>
          <p:sp>
            <p:nvSpPr>
              <p:cNvPr id="236" name="TextBox 235"/>
              <p:cNvSpPr txBox="1"/>
              <p:nvPr/>
            </p:nvSpPr>
            <p:spPr>
              <a:xfrm>
                <a:off x="2967026" y="3790895"/>
                <a:ext cx="51943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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endParaRPr lang="en-US" sz="2000" i="1" dirty="0"/>
              </a:p>
            </p:txBody>
          </p:sp>
          <p:sp>
            <p:nvSpPr>
              <p:cNvPr id="214" name="TextBox 213"/>
              <p:cNvSpPr txBox="1"/>
              <p:nvPr/>
            </p:nvSpPr>
            <p:spPr>
              <a:xfrm>
                <a:off x="3500430" y="3892248"/>
                <a:ext cx="214353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=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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     	=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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tan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α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</a:t>
                </a:r>
                <a:endParaRPr lang="en-US" sz="2000" dirty="0"/>
              </a:p>
            </p:txBody>
          </p:sp>
          <p:sp>
            <p:nvSpPr>
              <p:cNvPr id="197" name="TextBox 196"/>
              <p:cNvSpPr txBox="1"/>
              <p:nvPr/>
            </p:nvSpPr>
            <p:spPr>
              <a:xfrm>
                <a:off x="4000496" y="3786190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endParaRPr lang="en-US" sz="2000" i="1" dirty="0"/>
              </a:p>
            </p:txBody>
          </p:sp>
          <p:sp>
            <p:nvSpPr>
              <p:cNvPr id="198" name="TextBox 197"/>
              <p:cNvSpPr txBox="1"/>
              <p:nvPr/>
            </p:nvSpPr>
            <p:spPr>
              <a:xfrm>
                <a:off x="3981446" y="4071942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endParaRPr lang="en-US" sz="2000" i="1" dirty="0"/>
              </a:p>
            </p:txBody>
          </p:sp>
          <p:cxnSp>
            <p:nvCxnSpPr>
              <p:cNvPr id="259" name="Straight Connector 258"/>
              <p:cNvCxnSpPr/>
              <p:nvPr/>
            </p:nvCxnSpPr>
            <p:spPr>
              <a:xfrm>
                <a:off x="3000364" y="4143380"/>
                <a:ext cx="428628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0" name="Straight Connector 259"/>
              <p:cNvCxnSpPr/>
              <p:nvPr/>
            </p:nvCxnSpPr>
            <p:spPr>
              <a:xfrm>
                <a:off x="3993928" y="4124330"/>
                <a:ext cx="428628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6" name="Group 275"/>
          <p:cNvGrpSpPr/>
          <p:nvPr/>
        </p:nvGrpSpPr>
        <p:grpSpPr>
          <a:xfrm>
            <a:off x="285720" y="4143380"/>
            <a:ext cx="5072098" cy="695387"/>
            <a:chOff x="285720" y="4143380"/>
            <a:chExt cx="5072098" cy="695387"/>
          </a:xfrm>
        </p:grpSpPr>
        <p:sp>
          <p:nvSpPr>
            <p:cNvPr id="265" name="TextBox 264"/>
            <p:cNvSpPr txBox="1"/>
            <p:nvPr/>
          </p:nvSpPr>
          <p:spPr>
            <a:xfrm>
              <a:off x="2742872" y="4143380"/>
              <a:ext cx="5194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 y</a:t>
              </a:r>
              <a:endParaRPr lang="en-US" sz="2000" i="1" dirty="0"/>
            </a:p>
          </p:txBody>
        </p:sp>
        <p:grpSp>
          <p:nvGrpSpPr>
            <p:cNvPr id="271" name="Group 270"/>
            <p:cNvGrpSpPr/>
            <p:nvPr/>
          </p:nvGrpSpPr>
          <p:grpSpPr>
            <a:xfrm>
              <a:off x="285720" y="4152905"/>
              <a:ext cx="5072098" cy="685862"/>
              <a:chOff x="571472" y="4286256"/>
              <a:chExt cx="5072098" cy="685862"/>
            </a:xfrm>
          </p:grpSpPr>
          <p:sp>
            <p:nvSpPr>
              <p:cNvPr id="215" name="TextBox 214"/>
              <p:cNvSpPr txBox="1"/>
              <p:nvPr/>
            </p:nvSpPr>
            <p:spPr>
              <a:xfrm>
                <a:off x="2666618" y="4411364"/>
                <a:ext cx="3337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=</a:t>
                </a:r>
                <a:endParaRPr lang="en-US" sz="2000" dirty="0"/>
              </a:p>
            </p:txBody>
          </p:sp>
          <p:sp>
            <p:nvSpPr>
              <p:cNvPr id="217" name="TextBox 216"/>
              <p:cNvSpPr txBox="1"/>
              <p:nvPr/>
            </p:nvSpPr>
            <p:spPr>
              <a:xfrm>
                <a:off x="3500430" y="4429132"/>
                <a:ext cx="214314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=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        = 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cot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α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</a:t>
                </a:r>
                <a:endParaRPr lang="en-US" sz="2000" dirty="0"/>
              </a:p>
            </p:txBody>
          </p:sp>
          <p:sp>
            <p:nvSpPr>
              <p:cNvPr id="218" name="TextBox 6"/>
              <p:cNvSpPr txBox="1"/>
              <p:nvPr/>
            </p:nvSpPr>
            <p:spPr>
              <a:xfrm>
                <a:off x="571472" y="4320876"/>
                <a:ext cx="224452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</a:pPr>
                <a:r>
                  <a:rPr lang="en-US" sz="2000" dirty="0" smtClean="0">
                    <a:latin typeface="Arial" pitchFamily="34" charset="0"/>
                    <a:cs typeface="Arial" pitchFamily="34" charset="0"/>
                  </a:rPr>
                  <a:t>d)	cot  (180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  </a:t>
                </a:r>
                <a:r>
                  <a:rPr lang="en-US" sz="2000" i="1" dirty="0" smtClean="0">
                    <a:latin typeface="Arial" pitchFamily="34" charset="0"/>
                    <a:cs typeface="Arial" pitchFamily="34" charset="0"/>
                    <a:sym typeface="Symbol"/>
                  </a:rPr>
                  <a:t>α</a:t>
                </a:r>
                <a:r>
                  <a:rPr lang="en-US" sz="2000" dirty="0" smtClean="0">
                    <a:latin typeface="Arial" pitchFamily="34" charset="0"/>
                    <a:cs typeface="Arial" pitchFamily="34" charset="0"/>
                    <a:sym typeface="Symbol"/>
                  </a:rPr>
                  <a:t>)</a:t>
                </a:r>
                <a:endParaRPr lang="en-US" sz="2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4" name="TextBox 193"/>
              <p:cNvSpPr txBox="1"/>
              <p:nvPr/>
            </p:nvSpPr>
            <p:spPr>
              <a:xfrm>
                <a:off x="4044780" y="4286256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y</a:t>
                </a:r>
                <a:endParaRPr lang="en-US" sz="2000" i="1" dirty="0"/>
              </a:p>
            </p:txBody>
          </p:sp>
          <p:sp>
            <p:nvSpPr>
              <p:cNvPr id="195" name="TextBox 194"/>
              <p:cNvSpPr txBox="1"/>
              <p:nvPr/>
            </p:nvSpPr>
            <p:spPr>
              <a:xfrm>
                <a:off x="4010021" y="4572008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endParaRPr lang="en-US" sz="2000" i="1" dirty="0"/>
              </a:p>
            </p:txBody>
          </p:sp>
          <p:cxnSp>
            <p:nvCxnSpPr>
              <p:cNvPr id="263" name="Straight Connector 262"/>
              <p:cNvCxnSpPr/>
              <p:nvPr/>
            </p:nvCxnSpPr>
            <p:spPr>
              <a:xfrm>
                <a:off x="3019414" y="4633921"/>
                <a:ext cx="428628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4" name="TextBox 263"/>
              <p:cNvSpPr txBox="1"/>
              <p:nvPr/>
            </p:nvSpPr>
            <p:spPr>
              <a:xfrm>
                <a:off x="3005127" y="4557778"/>
                <a:ext cx="40626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000" i="1" dirty="0" smtClean="0">
                    <a:latin typeface="Arial" pitchFamily="34" charset="0"/>
                    <a:cs typeface="Arial" pitchFamily="34" charset="0"/>
                  </a:rPr>
                  <a:t>-x</a:t>
                </a:r>
                <a:endParaRPr lang="en-US" sz="2000" i="1" dirty="0"/>
              </a:p>
            </p:txBody>
          </p:sp>
          <p:cxnSp>
            <p:nvCxnSpPr>
              <p:cNvPr id="268" name="Straight Connector 267"/>
              <p:cNvCxnSpPr/>
              <p:nvPr/>
            </p:nvCxnSpPr>
            <p:spPr>
              <a:xfrm>
                <a:off x="4000496" y="4652971"/>
                <a:ext cx="428628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3" name="Group 272"/>
          <p:cNvGrpSpPr/>
          <p:nvPr/>
        </p:nvGrpSpPr>
        <p:grpSpPr>
          <a:xfrm>
            <a:off x="285720" y="4826228"/>
            <a:ext cx="5117378" cy="733160"/>
            <a:chOff x="285720" y="4826228"/>
            <a:chExt cx="5117378" cy="733160"/>
          </a:xfrm>
        </p:grpSpPr>
        <p:sp>
          <p:nvSpPr>
            <p:cNvPr id="230" name="TextBox 229"/>
            <p:cNvSpPr txBox="1"/>
            <p:nvPr/>
          </p:nvSpPr>
          <p:spPr>
            <a:xfrm>
              <a:off x="2734193" y="4857760"/>
              <a:ext cx="3129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2000" dirty="0"/>
            </a:p>
          </p:txBody>
        </p:sp>
        <p:sp>
          <p:nvSpPr>
            <p:cNvPr id="191" name="TextBox 190"/>
            <p:cNvSpPr txBox="1"/>
            <p:nvPr/>
          </p:nvSpPr>
          <p:spPr>
            <a:xfrm>
              <a:off x="3730510" y="4826228"/>
              <a:ext cx="3129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2000" dirty="0"/>
            </a:p>
          </p:txBody>
        </p:sp>
        <p:sp>
          <p:nvSpPr>
            <p:cNvPr id="219" name="TextBox 7"/>
            <p:cNvSpPr txBox="1"/>
            <p:nvPr/>
          </p:nvSpPr>
          <p:spPr>
            <a:xfrm>
              <a:off x="285720" y="4929198"/>
              <a:ext cx="223170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e)	sec (180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 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)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2380866" y="4973632"/>
              <a:ext cx="333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=</a:t>
              </a:r>
              <a:endParaRPr lang="en-US" sz="2000" dirty="0"/>
            </a:p>
          </p:txBody>
        </p:sp>
        <p:sp>
          <p:nvSpPr>
            <p:cNvPr id="231" name="TextBox 230"/>
            <p:cNvSpPr txBox="1"/>
            <p:nvPr/>
          </p:nvSpPr>
          <p:spPr>
            <a:xfrm>
              <a:off x="2662224" y="5135171"/>
              <a:ext cx="5345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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x</a:t>
              </a:r>
              <a:endParaRPr lang="en-US" sz="2000" i="1" dirty="0"/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3214678" y="4987532"/>
              <a:ext cx="218842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=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        = 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sec </a:t>
              </a:r>
              <a:r>
                <a:rPr lang="en-US" sz="20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000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000" dirty="0"/>
            </a:p>
          </p:txBody>
        </p:sp>
        <p:sp>
          <p:nvSpPr>
            <p:cNvPr id="192" name="TextBox 191"/>
            <p:cNvSpPr txBox="1"/>
            <p:nvPr/>
          </p:nvSpPr>
          <p:spPr>
            <a:xfrm>
              <a:off x="3740035" y="5159278"/>
              <a:ext cx="3129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000" i="1" dirty="0" smtClean="0">
                  <a:latin typeface="Arial" pitchFamily="34" charset="0"/>
                  <a:cs typeface="Arial" pitchFamily="34" charset="0"/>
                </a:rPr>
                <a:t>x</a:t>
              </a:r>
              <a:endParaRPr lang="en-US" sz="2000" i="1" dirty="0"/>
            </a:p>
          </p:txBody>
        </p:sp>
        <p:cxnSp>
          <p:nvCxnSpPr>
            <p:cNvPr id="269" name="Straight Connector 268"/>
            <p:cNvCxnSpPr/>
            <p:nvPr/>
          </p:nvCxnSpPr>
          <p:spPr>
            <a:xfrm>
              <a:off x="2714612" y="5201846"/>
              <a:ext cx="42862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>
              <a:off x="3714744" y="5201846"/>
              <a:ext cx="42862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2309" y="2780928"/>
            <a:ext cx="355386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0"/>
                            </p:stCondLst>
                            <p:childTnLst>
                              <p:par>
                                <p:cTn id="28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332" y="334012"/>
            <a:ext cx="3159839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UKURAN SUDUT</a:t>
            </a:r>
            <a:endParaRPr lang="en-US" sz="2800" b="1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2884251" y="5902837"/>
            <a:ext cx="2687881" cy="766523"/>
            <a:chOff x="5601160" y="6037210"/>
            <a:chExt cx="2687881" cy="766523"/>
          </a:xfrm>
        </p:grpSpPr>
        <p:grpSp>
          <p:nvGrpSpPr>
            <p:cNvPr id="74" name="Group 73"/>
            <p:cNvGrpSpPr/>
            <p:nvPr/>
          </p:nvGrpSpPr>
          <p:grpSpPr>
            <a:xfrm>
              <a:off x="6269835" y="6037210"/>
              <a:ext cx="747320" cy="766523"/>
              <a:chOff x="6215175" y="4850660"/>
              <a:chExt cx="747320" cy="766523"/>
            </a:xfrm>
          </p:grpSpPr>
          <p:sp>
            <p:nvSpPr>
              <p:cNvPr id="62" name="TextBox 61"/>
              <p:cNvSpPr txBox="1"/>
              <p:nvPr/>
            </p:nvSpPr>
            <p:spPr>
              <a:xfrm>
                <a:off x="6419186" y="4850660"/>
                <a:ext cx="37221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1</a:t>
                </a:r>
                <a:endParaRPr lang="en-US" sz="2400" b="1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6215175" y="5155518"/>
                <a:ext cx="74732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300" b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360</a:t>
                </a:r>
                <a:endParaRPr lang="en-US" sz="2300" b="1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cxnSp>
            <p:nvCxnSpPr>
              <p:cNvPr id="64" name="Straight Connector 63"/>
              <p:cNvCxnSpPr/>
              <p:nvPr/>
            </p:nvCxnSpPr>
            <p:spPr>
              <a:xfrm>
                <a:off x="6351368" y="5202252"/>
                <a:ext cx="428628" cy="1588"/>
              </a:xfrm>
              <a:prstGeom prst="line">
                <a:avLst/>
              </a:prstGeom>
              <a:ln w="254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" name="TextBox 64"/>
            <p:cNvSpPr txBox="1"/>
            <p:nvPr/>
          </p:nvSpPr>
          <p:spPr>
            <a:xfrm>
              <a:off x="5601160" y="6115748"/>
              <a:ext cx="8162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1</a:t>
              </a:r>
              <a:r>
                <a:rPr lang="en-US" sz="2400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 =</a:t>
              </a:r>
              <a:endParaRPr lang="en-US" sz="2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982273" y="6085588"/>
              <a:ext cx="13067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putaran</a:t>
              </a:r>
              <a:endParaRPr lang="en-US" sz="2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357158" y="3798192"/>
            <a:ext cx="8143932" cy="1928826"/>
            <a:chOff x="357158" y="3286124"/>
            <a:chExt cx="8143932" cy="1928826"/>
          </a:xfrm>
        </p:grpSpPr>
        <p:grpSp>
          <p:nvGrpSpPr>
            <p:cNvPr id="59" name="Group 58"/>
            <p:cNvGrpSpPr/>
            <p:nvPr/>
          </p:nvGrpSpPr>
          <p:grpSpPr>
            <a:xfrm>
              <a:off x="357158" y="3286124"/>
              <a:ext cx="8143932" cy="1714512"/>
              <a:chOff x="357158" y="3286124"/>
              <a:chExt cx="8143932" cy="1714512"/>
            </a:xfrm>
          </p:grpSpPr>
          <p:sp>
            <p:nvSpPr>
              <p:cNvPr id="54" name="TextBox 53"/>
              <p:cNvSpPr txBox="1"/>
              <p:nvPr/>
            </p:nvSpPr>
            <p:spPr>
              <a:xfrm>
                <a:off x="357158" y="3286124"/>
                <a:ext cx="447750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Ukuran</a:t>
                </a:r>
                <a:r>
                  <a:rPr lang="en-US" sz="2400" b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sz="2400" b="1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Sudut</a:t>
                </a:r>
                <a:r>
                  <a:rPr lang="en-US" sz="2400" b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sz="2400" b="1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dalam</a:t>
                </a:r>
                <a:r>
                  <a:rPr lang="en-US" sz="2400" b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sz="2400" b="1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Derajat</a:t>
                </a:r>
                <a:endParaRPr lang="en-US" sz="2400" b="1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357158" y="3800307"/>
                <a:ext cx="8143932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Satu</a:t>
                </a: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sz="2400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derajat</a:t>
                </a: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(</a:t>
                </a:r>
                <a:r>
                  <a:rPr lang="en-US" sz="2400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ditulis</a:t>
                </a: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= </a:t>
                </a:r>
                <a:r>
                  <a:rPr lang="en-US" sz="2400" b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1</a:t>
                </a: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) </a:t>
                </a:r>
                <a:r>
                  <a:rPr lang="en-US" sz="2400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didefinisikan</a:t>
                </a: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400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sebagi</a:t>
                </a: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400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ukuran</a:t>
                </a: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400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besar</a:t>
                </a: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400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sudut</a:t>
                </a: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 yang </a:t>
                </a:r>
                <a:r>
                  <a:rPr lang="en-US" sz="2400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disapu</a:t>
                </a: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400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oleh</a:t>
                </a: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400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jari-jari</a:t>
                </a: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400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lingkaran</a:t>
                </a: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400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dalam</a:t>
                </a: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400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jarak</a:t>
                </a: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400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putar</a:t>
                </a: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  </a:t>
                </a:r>
                <a:r>
                  <a:rPr lang="en-US" sz="2400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sejauh</a:t>
                </a: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      </a:t>
                </a:r>
                <a:r>
                  <a:rPr lang="en-US" sz="2400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putaran</a:t>
                </a: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.</a:t>
                </a:r>
                <a:endParaRPr lang="en-US" sz="2400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endParaRPr>
              </a:p>
            </p:txBody>
          </p:sp>
        </p:grpSp>
        <p:grpSp>
          <p:nvGrpSpPr>
            <p:cNvPr id="72" name="Group 71"/>
            <p:cNvGrpSpPr/>
            <p:nvPr/>
          </p:nvGrpSpPr>
          <p:grpSpPr>
            <a:xfrm>
              <a:off x="3154975" y="4641978"/>
              <a:ext cx="559769" cy="572972"/>
              <a:chOff x="-240711" y="6267134"/>
              <a:chExt cx="559769" cy="572972"/>
            </a:xfrm>
          </p:grpSpPr>
          <p:sp>
            <p:nvSpPr>
              <p:cNvPr id="56" name="TextBox 55"/>
              <p:cNvSpPr txBox="1"/>
              <p:nvPr/>
            </p:nvSpPr>
            <p:spPr>
              <a:xfrm>
                <a:off x="-112123" y="6267134"/>
                <a:ext cx="27764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aseline="300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1</a:t>
                </a:r>
                <a:endParaRPr lang="en-US" sz="2400" baseline="30000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-240711" y="6501552"/>
                <a:ext cx="55976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aseline="300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360</a:t>
                </a:r>
                <a:endParaRPr lang="en-US" sz="2400" baseline="30000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>
                <a:off x="-109570" y="6427928"/>
                <a:ext cx="285752" cy="1588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052736"/>
            <a:ext cx="5913851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85794"/>
            <a:ext cx="7786742" cy="107721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Perbandingan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Trigonometri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Sudut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(180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 + </a:t>
            </a:r>
            <a:r>
              <a:rPr lang="en-US" sz="32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α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)</a:t>
            </a:r>
            <a:endParaRPr lang="en-US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3"/>
          <p:cNvSpPr txBox="1"/>
          <p:nvPr/>
        </p:nvSpPr>
        <p:spPr>
          <a:xfrm>
            <a:off x="571472" y="2214554"/>
            <a:ext cx="2502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600"/>
              </a:spcBef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a)	sin (180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 +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 α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)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2965276" y="2232202"/>
            <a:ext cx="13965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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sin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α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</a:t>
            </a:r>
            <a:endParaRPr lang="en-US" sz="2400" dirty="0"/>
          </a:p>
        </p:txBody>
      </p:sp>
      <p:sp>
        <p:nvSpPr>
          <p:cNvPr id="25" name="TextBox 4"/>
          <p:cNvSpPr txBox="1"/>
          <p:nvPr/>
        </p:nvSpPr>
        <p:spPr>
          <a:xfrm>
            <a:off x="571472" y="2821385"/>
            <a:ext cx="2587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600"/>
              </a:spcBef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b)	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cos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(180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 +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α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)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2986792" y="2842901"/>
            <a:ext cx="1481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</a:t>
            </a:r>
            <a:r>
              <a:rPr lang="en-US" sz="2400" dirty="0" err="1" smtClean="0"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α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</a:t>
            </a:r>
            <a:endParaRPr lang="en-US" sz="2400" dirty="0"/>
          </a:p>
        </p:txBody>
      </p:sp>
      <p:sp>
        <p:nvSpPr>
          <p:cNvPr id="29" name="TextBox 5"/>
          <p:cNvSpPr txBox="1"/>
          <p:nvPr/>
        </p:nvSpPr>
        <p:spPr>
          <a:xfrm>
            <a:off x="571472" y="3392889"/>
            <a:ext cx="2536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600"/>
              </a:spcBef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c)	tan (180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 +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α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)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12"/>
          <p:cNvSpPr txBox="1"/>
          <p:nvPr/>
        </p:nvSpPr>
        <p:spPr>
          <a:xfrm>
            <a:off x="2986792" y="3414405"/>
            <a:ext cx="1261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tan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α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</a:t>
            </a:r>
            <a:endParaRPr lang="en-US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3008308" y="4057347"/>
            <a:ext cx="1244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cot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α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</a:t>
            </a:r>
            <a:endParaRPr lang="en-US" sz="2400" dirty="0"/>
          </a:p>
        </p:txBody>
      </p:sp>
      <p:sp>
        <p:nvSpPr>
          <p:cNvPr id="36" name="TextBox 6"/>
          <p:cNvSpPr txBox="1"/>
          <p:nvPr/>
        </p:nvSpPr>
        <p:spPr>
          <a:xfrm>
            <a:off x="571472" y="3985909"/>
            <a:ext cx="2603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600"/>
              </a:spcBef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d)	cot  (180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 +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α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)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7"/>
          <p:cNvSpPr txBox="1"/>
          <p:nvPr/>
        </p:nvSpPr>
        <p:spPr>
          <a:xfrm>
            <a:off x="571472" y="4535897"/>
            <a:ext cx="25875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600"/>
              </a:spcBef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e)	sec (180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 +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α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)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019066" y="4561281"/>
            <a:ext cx="14814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i="1" dirty="0" smtClean="0">
                <a:latin typeface="Arial" pitchFamily="34" charset="0"/>
                <a:cs typeface="Arial" pitchFamily="34" charset="0"/>
              </a:rPr>
              <a:t>=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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sec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α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</a:t>
            </a:r>
            <a:endParaRPr lang="en-US" sz="2400" dirty="0"/>
          </a:p>
        </p:txBody>
      </p:sp>
      <p:sp>
        <p:nvSpPr>
          <p:cNvPr id="41" name="TextBox 8"/>
          <p:cNvSpPr txBox="1"/>
          <p:nvPr/>
        </p:nvSpPr>
        <p:spPr>
          <a:xfrm>
            <a:off x="618770" y="5128917"/>
            <a:ext cx="46313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600"/>
              </a:spcBef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f) cosec (180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 +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α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) =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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cosec </a:t>
            </a:r>
            <a:r>
              <a:rPr lang="en-US" sz="2400" i="1" dirty="0" smtClean="0">
                <a:latin typeface="Arial" pitchFamily="34" charset="0"/>
                <a:cs typeface="Arial" pitchFamily="34" charset="0"/>
                <a:sym typeface="Symbol"/>
              </a:rPr>
              <a:t>α</a:t>
            </a:r>
            <a:r>
              <a:rPr lang="en-US" sz="2400" dirty="0" smtClean="0">
                <a:latin typeface="Arial" pitchFamily="34" charset="0"/>
                <a:cs typeface="Arial" pitchFamily="34" charset="0"/>
                <a:sym typeface="Symbol"/>
              </a:rPr>
              <a:t></a:t>
            </a:r>
            <a:endParaRPr lang="en-US" sz="24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0670" y="2492896"/>
            <a:ext cx="385181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Box 61"/>
          <p:cNvSpPr txBox="1"/>
          <p:nvPr/>
        </p:nvSpPr>
        <p:spPr>
          <a:xfrm>
            <a:off x="571472" y="428604"/>
            <a:ext cx="8072494" cy="107721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Perbandingan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Trigonometri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Sudut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(270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  </a:t>
            </a:r>
            <a:r>
              <a:rPr lang="en-US" sz="32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α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)</a:t>
            </a:r>
            <a:endParaRPr lang="en-US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466296" y="2081673"/>
            <a:ext cx="4453463" cy="2704649"/>
            <a:chOff x="466296" y="2786170"/>
            <a:chExt cx="4453463" cy="2704649"/>
          </a:xfrm>
        </p:grpSpPr>
        <p:sp>
          <p:nvSpPr>
            <p:cNvPr id="92" name="TextBox 3"/>
            <p:cNvSpPr txBox="1"/>
            <p:nvPr/>
          </p:nvSpPr>
          <p:spPr>
            <a:xfrm>
              <a:off x="466296" y="2786170"/>
              <a:ext cx="404309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a)	sin (270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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 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  = </a:t>
              </a:r>
              <a:r>
                <a:rPr lang="en-US" sz="2400" dirty="0" err="1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TextBox 4"/>
            <p:cNvSpPr txBox="1"/>
            <p:nvPr/>
          </p:nvSpPr>
          <p:spPr>
            <a:xfrm>
              <a:off x="466296" y="3243204"/>
              <a:ext cx="39581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b)	</a:t>
              </a:r>
              <a:r>
                <a:rPr lang="en-US" sz="2400" dirty="0" err="1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cos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(270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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 = sin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TextBox 5"/>
            <p:cNvSpPr txBox="1"/>
            <p:nvPr/>
          </p:nvSpPr>
          <p:spPr>
            <a:xfrm>
              <a:off x="466296" y="3704106"/>
              <a:ext cx="38395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c)	tan (270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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  = cot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TextBox 6"/>
            <p:cNvSpPr txBox="1"/>
            <p:nvPr/>
          </p:nvSpPr>
          <p:spPr>
            <a:xfrm>
              <a:off x="466296" y="4146514"/>
              <a:ext cx="38395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d)	cot  (270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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 = tan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TextBox 7"/>
            <p:cNvSpPr txBox="1"/>
            <p:nvPr/>
          </p:nvSpPr>
          <p:spPr>
            <a:xfrm>
              <a:off x="466296" y="4589768"/>
              <a:ext cx="44534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e)	sec (270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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  = cosec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TextBox 8"/>
            <p:cNvSpPr txBox="1"/>
            <p:nvPr/>
          </p:nvSpPr>
          <p:spPr>
            <a:xfrm>
              <a:off x="466296" y="5029154"/>
              <a:ext cx="42947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f)  cosec (270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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=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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sec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i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060848"/>
            <a:ext cx="4097271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Box 61"/>
          <p:cNvSpPr txBox="1"/>
          <p:nvPr/>
        </p:nvSpPr>
        <p:spPr>
          <a:xfrm>
            <a:off x="571472" y="428604"/>
            <a:ext cx="8072494" cy="107721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Perbandingan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Trigonometri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Sudut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(270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 + </a:t>
            </a:r>
            <a:r>
              <a:rPr lang="en-US" sz="32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α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)</a:t>
            </a:r>
            <a:endParaRPr lang="en-US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68"/>
          <p:cNvGrpSpPr/>
          <p:nvPr/>
        </p:nvGrpSpPr>
        <p:grpSpPr>
          <a:xfrm>
            <a:off x="500034" y="2285992"/>
            <a:ext cx="4305987" cy="2704649"/>
            <a:chOff x="5258103" y="2786170"/>
            <a:chExt cx="4305987" cy="2704649"/>
          </a:xfrm>
        </p:grpSpPr>
        <p:sp>
          <p:nvSpPr>
            <p:cNvPr id="57" name="TextBox 3"/>
            <p:cNvSpPr txBox="1"/>
            <p:nvPr/>
          </p:nvSpPr>
          <p:spPr>
            <a:xfrm>
              <a:off x="5258103" y="2786170"/>
              <a:ext cx="396935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a)	sin (270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+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 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 = </a:t>
              </a:r>
              <a:r>
                <a:rPr lang="en-US" sz="2400" dirty="0" err="1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TextBox 4"/>
            <p:cNvSpPr txBox="1"/>
            <p:nvPr/>
          </p:nvSpPr>
          <p:spPr>
            <a:xfrm>
              <a:off x="5258103" y="3243204"/>
              <a:ext cx="38010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b)	</a:t>
              </a:r>
              <a:r>
                <a:rPr lang="en-US" sz="2400" dirty="0" err="1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cos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(270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+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 = sin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TextBox 5"/>
            <p:cNvSpPr txBox="1"/>
            <p:nvPr/>
          </p:nvSpPr>
          <p:spPr>
            <a:xfrm>
              <a:off x="5258103" y="3704106"/>
              <a:ext cx="39340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c)	tan (270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+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 = cot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TextBox 6"/>
            <p:cNvSpPr txBox="1"/>
            <p:nvPr/>
          </p:nvSpPr>
          <p:spPr>
            <a:xfrm>
              <a:off x="5258103" y="4146514"/>
              <a:ext cx="40190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d)	cot  (270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+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 = tan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TextBox 7"/>
            <p:cNvSpPr txBox="1"/>
            <p:nvPr/>
          </p:nvSpPr>
          <p:spPr>
            <a:xfrm>
              <a:off x="5258103" y="4589768"/>
              <a:ext cx="42114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e)	sec (270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+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 = cosec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TextBox 8"/>
            <p:cNvSpPr txBox="1"/>
            <p:nvPr/>
          </p:nvSpPr>
          <p:spPr>
            <a:xfrm>
              <a:off x="5258103" y="5029154"/>
              <a:ext cx="43059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f)  cosec (270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+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=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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sec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i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936575"/>
            <a:ext cx="4032448" cy="375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Box 101"/>
          <p:cNvSpPr txBox="1"/>
          <p:nvPr/>
        </p:nvSpPr>
        <p:spPr>
          <a:xfrm>
            <a:off x="285720" y="571480"/>
            <a:ext cx="8572560" cy="53860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9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29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9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Perbandingan</a:t>
            </a:r>
            <a:r>
              <a:rPr lang="en-US" sz="29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9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Trigonometri</a:t>
            </a:r>
            <a:r>
              <a:rPr lang="en-US" sz="29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9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Sudut</a:t>
            </a:r>
            <a:r>
              <a:rPr lang="en-US" sz="29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en-US" sz="29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</a:t>
            </a:r>
            <a:r>
              <a:rPr lang="en-US" sz="29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α</a:t>
            </a:r>
            <a:r>
              <a:rPr lang="en-US" sz="29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)</a:t>
            </a:r>
            <a:endParaRPr lang="en-US" sz="29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8" name="Group 77"/>
          <p:cNvGrpSpPr/>
          <p:nvPr/>
        </p:nvGrpSpPr>
        <p:grpSpPr>
          <a:xfrm>
            <a:off x="338108" y="2129282"/>
            <a:ext cx="3433181" cy="861774"/>
            <a:chOff x="357158" y="2355171"/>
            <a:chExt cx="3433181" cy="861774"/>
          </a:xfrm>
        </p:grpSpPr>
        <p:sp>
          <p:nvSpPr>
            <p:cNvPr id="157" name="TextBox 39"/>
            <p:cNvSpPr txBox="1"/>
            <p:nvPr/>
          </p:nvSpPr>
          <p:spPr>
            <a:xfrm>
              <a:off x="2262310" y="2355171"/>
              <a:ext cx="33739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i="1" dirty="0" smtClean="0">
                  <a:latin typeface="Arial" pitchFamily="34" charset="0"/>
                  <a:cs typeface="Arial" pitchFamily="34" charset="0"/>
                </a:rPr>
                <a:t>x</a:t>
              </a:r>
              <a:endParaRPr lang="en-US" sz="2200" i="1" dirty="0"/>
            </a:p>
          </p:txBody>
        </p:sp>
        <p:sp>
          <p:nvSpPr>
            <p:cNvPr id="125" name="TextBox 4"/>
            <p:cNvSpPr txBox="1"/>
            <p:nvPr/>
          </p:nvSpPr>
          <p:spPr>
            <a:xfrm>
              <a:off x="357158" y="2516683"/>
              <a:ext cx="198804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b)	</a:t>
              </a:r>
              <a:r>
                <a:rPr lang="en-US" sz="2200" dirty="0" err="1" smtClean="0">
                  <a:latin typeface="Arial" pitchFamily="34" charset="0"/>
                  <a:cs typeface="Arial" pitchFamily="34" charset="0"/>
                </a:rPr>
                <a:t>cos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 (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  <a:sym typeface="Symbol"/>
                </a:rPr>
                <a:t>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  <a:sym typeface="Symbol"/>
                </a:rPr>
                <a:t>)  =</a:t>
              </a:r>
              <a:endParaRPr lang="en-US" sz="2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56" name="Straight Connector 38"/>
            <p:cNvCxnSpPr/>
            <p:nvPr/>
          </p:nvCxnSpPr>
          <p:spPr>
            <a:xfrm>
              <a:off x="2301862" y="2784470"/>
              <a:ext cx="21431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8" name="TextBox 40"/>
            <p:cNvSpPr txBox="1"/>
            <p:nvPr/>
          </p:nvSpPr>
          <p:spPr>
            <a:xfrm>
              <a:off x="2228732" y="2786058"/>
              <a:ext cx="31290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2200" dirty="0"/>
            </a:p>
          </p:txBody>
        </p:sp>
        <p:sp>
          <p:nvSpPr>
            <p:cNvPr id="128" name="TextBox 10"/>
            <p:cNvSpPr txBox="1"/>
            <p:nvPr/>
          </p:nvSpPr>
          <p:spPr>
            <a:xfrm>
              <a:off x="2571736" y="2538199"/>
              <a:ext cx="121860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i="1" dirty="0" smtClean="0">
                  <a:latin typeface="Arial" pitchFamily="34" charset="0"/>
                  <a:cs typeface="Arial" pitchFamily="34" charset="0"/>
                </a:rPr>
                <a:t>= </a:t>
              </a:r>
              <a:r>
                <a:rPr lang="en-US" sz="2200" dirty="0" err="1" smtClean="0">
                  <a:latin typeface="Arial" pitchFamily="34" charset="0"/>
                  <a:cs typeface="Arial" pitchFamily="34" charset="0"/>
                </a:rPr>
                <a:t>cos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200" dirty="0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338108" y="4550699"/>
            <a:ext cx="3881534" cy="813215"/>
            <a:chOff x="357158" y="4795638"/>
            <a:chExt cx="3881534" cy="813215"/>
          </a:xfrm>
        </p:grpSpPr>
        <p:sp>
          <p:nvSpPr>
            <p:cNvPr id="137" name="TextBox 7"/>
            <p:cNvSpPr txBox="1"/>
            <p:nvPr/>
          </p:nvSpPr>
          <p:spPr>
            <a:xfrm>
              <a:off x="357158" y="4945575"/>
              <a:ext cx="214513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e)	sec (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  <a:sym typeface="Symbol"/>
                </a:rPr>
                <a:t>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 α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  <a:sym typeface="Symbol"/>
                </a:rPr>
                <a:t>)  =</a:t>
              </a:r>
              <a:endParaRPr lang="en-US" sz="22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9" name="Group 103"/>
            <p:cNvGrpSpPr/>
            <p:nvPr/>
          </p:nvGrpSpPr>
          <p:grpSpPr>
            <a:xfrm>
              <a:off x="2428860" y="4795638"/>
              <a:ext cx="341718" cy="813215"/>
              <a:chOff x="4755317" y="3798986"/>
              <a:chExt cx="341718" cy="813215"/>
            </a:xfrm>
          </p:grpSpPr>
          <p:cxnSp>
            <p:nvCxnSpPr>
              <p:cNvPr id="147" name="Straight Connector 29"/>
              <p:cNvCxnSpPr/>
              <p:nvPr/>
            </p:nvCxnSpPr>
            <p:spPr>
              <a:xfrm>
                <a:off x="4822887" y="4216310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8" name="TextBox 147"/>
              <p:cNvSpPr txBox="1"/>
              <p:nvPr/>
            </p:nvSpPr>
            <p:spPr>
              <a:xfrm>
                <a:off x="4755317" y="3798986"/>
                <a:ext cx="312906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2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n-US" sz="2200" dirty="0"/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4772965" y="4181314"/>
                <a:ext cx="32407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200" i="1" dirty="0" smtClean="0">
                    <a:latin typeface="Arial" pitchFamily="34" charset="0"/>
                    <a:cs typeface="Arial" pitchFamily="34" charset="0"/>
                  </a:rPr>
                  <a:t>x</a:t>
                </a:r>
                <a:endParaRPr lang="en-US" sz="2200" i="1" dirty="0"/>
              </a:p>
            </p:txBody>
          </p:sp>
        </p:grpSp>
        <p:sp>
          <p:nvSpPr>
            <p:cNvPr id="140" name="TextBox 139"/>
            <p:cNvSpPr txBox="1"/>
            <p:nvPr/>
          </p:nvSpPr>
          <p:spPr>
            <a:xfrm>
              <a:off x="2786050" y="4945575"/>
              <a:ext cx="145264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i="1" dirty="0" smtClean="0">
                  <a:latin typeface="Arial" pitchFamily="34" charset="0"/>
                  <a:cs typeface="Arial" pitchFamily="34" charset="0"/>
                </a:rPr>
                <a:t>= 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 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sec 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200" dirty="0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338108" y="1345723"/>
            <a:ext cx="4714908" cy="910405"/>
            <a:chOff x="357158" y="1712229"/>
            <a:chExt cx="4714908" cy="910405"/>
          </a:xfrm>
        </p:grpSpPr>
        <p:sp>
          <p:nvSpPr>
            <p:cNvPr id="121" name="TextBox 3"/>
            <p:cNvSpPr txBox="1"/>
            <p:nvPr/>
          </p:nvSpPr>
          <p:spPr>
            <a:xfrm>
              <a:off x="357158" y="1918044"/>
              <a:ext cx="1912703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a)	sin (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  <a:sym typeface="Symbol"/>
                </a:rPr>
                <a:t>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  <a:sym typeface="Symbol"/>
                </a:rPr>
                <a:t>)  =</a:t>
              </a:r>
              <a:endParaRPr lang="en-US" sz="2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59" name="Straight Connector 41"/>
            <p:cNvCxnSpPr/>
            <p:nvPr/>
          </p:nvCxnSpPr>
          <p:spPr>
            <a:xfrm>
              <a:off x="3327212" y="2170458"/>
              <a:ext cx="21431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TextBox 42"/>
            <p:cNvSpPr txBox="1"/>
            <p:nvPr/>
          </p:nvSpPr>
          <p:spPr>
            <a:xfrm>
              <a:off x="2148228" y="1714488"/>
              <a:ext cx="49707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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</a:rPr>
                <a:t>y</a:t>
              </a:r>
              <a:endParaRPr lang="en-US" sz="2200" i="1" dirty="0"/>
            </a:p>
          </p:txBody>
        </p:sp>
        <p:sp>
          <p:nvSpPr>
            <p:cNvPr id="161" name="TextBox 43"/>
            <p:cNvSpPr txBox="1"/>
            <p:nvPr/>
          </p:nvSpPr>
          <p:spPr>
            <a:xfrm>
              <a:off x="2215798" y="2140857"/>
              <a:ext cx="31290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2200" dirty="0"/>
            </a:p>
          </p:txBody>
        </p:sp>
        <p:cxnSp>
          <p:nvCxnSpPr>
            <p:cNvPr id="163" name="Straight Connector 41"/>
            <p:cNvCxnSpPr/>
            <p:nvPr/>
          </p:nvCxnSpPr>
          <p:spPr>
            <a:xfrm>
              <a:off x="2269588" y="2157234"/>
              <a:ext cx="21431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" name="TextBox 43"/>
            <p:cNvSpPr txBox="1"/>
            <p:nvPr/>
          </p:nvSpPr>
          <p:spPr>
            <a:xfrm>
              <a:off x="3258962" y="2191747"/>
              <a:ext cx="31290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2200" dirty="0"/>
            </a:p>
          </p:txBody>
        </p:sp>
        <p:sp>
          <p:nvSpPr>
            <p:cNvPr id="124" name="TextBox 6"/>
            <p:cNvSpPr txBox="1"/>
            <p:nvPr/>
          </p:nvSpPr>
          <p:spPr>
            <a:xfrm>
              <a:off x="2748994" y="1924284"/>
              <a:ext cx="232307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i="1" dirty="0" smtClean="0">
                  <a:latin typeface="Arial" pitchFamily="34" charset="0"/>
                  <a:cs typeface="Arial" pitchFamily="34" charset="0"/>
                </a:rPr>
                <a:t>= 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   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</a:rPr>
                <a:t>    = 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 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  <a:sym typeface="Symbol"/>
                </a:rPr>
                <a:t>sin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200" dirty="0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3286116" y="1712229"/>
              <a:ext cx="47033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i="1" dirty="0" smtClean="0">
                  <a:latin typeface="Arial" pitchFamily="34" charset="0"/>
                  <a:cs typeface="Arial" pitchFamily="34" charset="0"/>
                </a:rPr>
                <a:t>y</a:t>
              </a:r>
              <a:endParaRPr lang="en-US" sz="2200" i="1" dirty="0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338108" y="2921360"/>
            <a:ext cx="4473780" cy="838967"/>
            <a:chOff x="357158" y="3000372"/>
            <a:chExt cx="4473780" cy="838967"/>
          </a:xfrm>
        </p:grpSpPr>
        <p:sp>
          <p:nvSpPr>
            <p:cNvPr id="129" name="TextBox 5"/>
            <p:cNvSpPr txBox="1"/>
            <p:nvPr/>
          </p:nvSpPr>
          <p:spPr>
            <a:xfrm>
              <a:off x="357158" y="3182412"/>
              <a:ext cx="194155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c)	tan (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  <a:sym typeface="Symbol"/>
                </a:rPr>
                <a:t>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  <a:sym typeface="Symbol"/>
                </a:rPr>
                <a:t>)  =</a:t>
              </a:r>
              <a:endParaRPr lang="en-US" sz="2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TextBox 36"/>
            <p:cNvSpPr txBox="1"/>
            <p:nvPr/>
          </p:nvSpPr>
          <p:spPr>
            <a:xfrm>
              <a:off x="2251456" y="3367836"/>
              <a:ext cx="31290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i="1" dirty="0" smtClean="0">
                  <a:latin typeface="Arial" pitchFamily="34" charset="0"/>
                  <a:cs typeface="Arial" pitchFamily="34" charset="0"/>
                </a:rPr>
                <a:t>x</a:t>
              </a:r>
              <a:endParaRPr lang="en-US" sz="2200" i="1" dirty="0"/>
            </a:p>
          </p:txBody>
        </p:sp>
        <p:sp>
          <p:nvSpPr>
            <p:cNvPr id="155" name="TextBox 37"/>
            <p:cNvSpPr txBox="1"/>
            <p:nvPr/>
          </p:nvSpPr>
          <p:spPr>
            <a:xfrm>
              <a:off x="2141338" y="3000372"/>
              <a:ext cx="49922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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</a:rPr>
                <a:t>y</a:t>
              </a:r>
              <a:endParaRPr lang="en-US" sz="2200" i="1" dirty="0"/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2632900" y="3193654"/>
              <a:ext cx="219803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i="1" dirty="0" smtClean="0">
                  <a:latin typeface="Arial" pitchFamily="34" charset="0"/>
                  <a:cs typeface="Arial" pitchFamily="34" charset="0"/>
                </a:rPr>
                <a:t>= 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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</a:rPr>
                <a:t>   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</a:rPr>
                <a:t>  = 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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tan 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200" dirty="0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3080022" y="3069551"/>
              <a:ext cx="42040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i="1" dirty="0" smtClean="0">
                  <a:latin typeface="Arial" pitchFamily="34" charset="0"/>
                  <a:cs typeface="Arial" pitchFamily="34" charset="0"/>
                </a:rPr>
                <a:t> y</a:t>
              </a:r>
              <a:endParaRPr lang="en-US" sz="2200" i="1" dirty="0"/>
            </a:p>
          </p:txBody>
        </p:sp>
        <p:cxnSp>
          <p:nvCxnSpPr>
            <p:cNvPr id="117" name="Straight Connector 116"/>
            <p:cNvCxnSpPr/>
            <p:nvPr/>
          </p:nvCxnSpPr>
          <p:spPr>
            <a:xfrm>
              <a:off x="3191954" y="3459338"/>
              <a:ext cx="21431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TextBox 167"/>
            <p:cNvSpPr txBox="1"/>
            <p:nvPr/>
          </p:nvSpPr>
          <p:spPr>
            <a:xfrm>
              <a:off x="3124306" y="3408452"/>
              <a:ext cx="31290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i="1" dirty="0" smtClean="0">
                  <a:latin typeface="Arial" pitchFamily="34" charset="0"/>
                  <a:cs typeface="Arial" pitchFamily="34" charset="0"/>
                </a:rPr>
                <a:t>x</a:t>
              </a:r>
              <a:endParaRPr lang="en-US" sz="2200" i="1" dirty="0"/>
            </a:p>
          </p:txBody>
        </p:sp>
        <p:cxnSp>
          <p:nvCxnSpPr>
            <p:cNvPr id="84" name="Straight Connector 83"/>
            <p:cNvCxnSpPr/>
            <p:nvPr/>
          </p:nvCxnSpPr>
          <p:spPr>
            <a:xfrm>
              <a:off x="2214546" y="3429000"/>
              <a:ext cx="42862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/>
          <p:cNvGrpSpPr/>
          <p:nvPr/>
        </p:nvGrpSpPr>
        <p:grpSpPr>
          <a:xfrm>
            <a:off x="338108" y="3660494"/>
            <a:ext cx="4917980" cy="806738"/>
            <a:chOff x="357158" y="3783931"/>
            <a:chExt cx="4917980" cy="806738"/>
          </a:xfrm>
        </p:grpSpPr>
        <p:sp>
          <p:nvSpPr>
            <p:cNvPr id="151" name="TextBox 33"/>
            <p:cNvSpPr txBox="1"/>
            <p:nvPr/>
          </p:nvSpPr>
          <p:spPr>
            <a:xfrm>
              <a:off x="2285984" y="4143380"/>
              <a:ext cx="58313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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</a:rPr>
                <a:t>y</a:t>
              </a:r>
              <a:endParaRPr lang="en-US" sz="2200" i="1" dirty="0"/>
            </a:p>
          </p:txBody>
        </p:sp>
        <p:sp>
          <p:nvSpPr>
            <p:cNvPr id="152" name="TextBox 34"/>
            <p:cNvSpPr txBox="1"/>
            <p:nvPr/>
          </p:nvSpPr>
          <p:spPr>
            <a:xfrm>
              <a:off x="2401706" y="3783931"/>
              <a:ext cx="31290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i="1" dirty="0" smtClean="0">
                  <a:latin typeface="Arial" pitchFamily="34" charset="0"/>
                  <a:cs typeface="Arial" pitchFamily="34" charset="0"/>
                </a:rPr>
                <a:t>x</a:t>
              </a:r>
              <a:endParaRPr lang="en-US" sz="2200" i="1" dirty="0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2857488" y="4000504"/>
              <a:ext cx="2417650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i="1" dirty="0" smtClean="0">
                  <a:latin typeface="Arial" pitchFamily="34" charset="0"/>
                  <a:cs typeface="Arial" pitchFamily="34" charset="0"/>
                </a:rPr>
                <a:t>=  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      =  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cot 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200" dirty="0"/>
            </a:p>
          </p:txBody>
        </p:sp>
        <p:sp>
          <p:nvSpPr>
            <p:cNvPr id="136" name="TextBox 6"/>
            <p:cNvSpPr txBox="1"/>
            <p:nvPr/>
          </p:nvSpPr>
          <p:spPr>
            <a:xfrm>
              <a:off x="357158" y="3957472"/>
              <a:ext cx="200407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d)	cot  (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  <a:sym typeface="Symbol"/>
                </a:rPr>
                <a:t>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  <a:sym typeface="Symbol"/>
                </a:rPr>
                <a:t>)  =</a:t>
              </a:r>
              <a:endParaRPr lang="en-US" sz="2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3481769" y="3836941"/>
              <a:ext cx="31290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i="1" dirty="0" smtClean="0">
                  <a:latin typeface="Arial" pitchFamily="34" charset="0"/>
                  <a:cs typeface="Arial" pitchFamily="34" charset="0"/>
                </a:rPr>
                <a:t>x</a:t>
              </a:r>
              <a:endParaRPr lang="en-US" sz="2200" i="1" dirty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3463108" y="4159782"/>
              <a:ext cx="31290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i="1" dirty="0" smtClean="0">
                  <a:latin typeface="Arial" pitchFamily="34" charset="0"/>
                  <a:cs typeface="Arial" pitchFamily="34" charset="0"/>
                </a:rPr>
                <a:t>y</a:t>
              </a:r>
              <a:endParaRPr lang="en-US" sz="2200" i="1" dirty="0"/>
            </a:p>
          </p:txBody>
        </p:sp>
        <p:cxnSp>
          <p:nvCxnSpPr>
            <p:cNvPr id="114" name="Straight Connector 113"/>
            <p:cNvCxnSpPr/>
            <p:nvPr/>
          </p:nvCxnSpPr>
          <p:spPr>
            <a:xfrm>
              <a:off x="3536088" y="4222888"/>
              <a:ext cx="21431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2366946" y="4213230"/>
              <a:ext cx="42862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oup 88"/>
          <p:cNvGrpSpPr/>
          <p:nvPr/>
        </p:nvGrpSpPr>
        <p:grpSpPr>
          <a:xfrm>
            <a:off x="338108" y="5323826"/>
            <a:ext cx="5485860" cy="834106"/>
            <a:chOff x="357158" y="5606865"/>
            <a:chExt cx="5485860" cy="834106"/>
          </a:xfrm>
        </p:grpSpPr>
        <p:sp>
          <p:nvSpPr>
            <p:cNvPr id="141" name="TextBox 8"/>
            <p:cNvSpPr txBox="1"/>
            <p:nvPr/>
          </p:nvSpPr>
          <p:spPr>
            <a:xfrm>
              <a:off x="357158" y="5752909"/>
              <a:ext cx="2505814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f)  cosec (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  <a:sym typeface="Symbol"/>
                </a:rPr>
                <a:t>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 α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  <a:sym typeface="Symbol"/>
                </a:rPr>
                <a:t>)  = </a:t>
              </a:r>
              <a:endParaRPr lang="en-US" sz="2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2714612" y="5641319"/>
              <a:ext cx="31290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2200" dirty="0"/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2620024" y="6000768"/>
              <a:ext cx="53923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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</a:rPr>
                <a:t>y</a:t>
              </a:r>
              <a:endParaRPr lang="en-US" sz="2200" i="1" dirty="0"/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3643306" y="6010084"/>
              <a:ext cx="31290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i="1" dirty="0" smtClean="0">
                  <a:latin typeface="Arial" pitchFamily="34" charset="0"/>
                  <a:cs typeface="Arial" pitchFamily="34" charset="0"/>
                </a:rPr>
                <a:t>y</a:t>
              </a:r>
              <a:endParaRPr lang="en-US" sz="2200" i="1" dirty="0"/>
            </a:p>
          </p:txBody>
        </p:sp>
        <p:sp>
          <p:nvSpPr>
            <p:cNvPr id="143" name="TextBox 25"/>
            <p:cNvSpPr txBox="1"/>
            <p:nvPr/>
          </p:nvSpPr>
          <p:spPr>
            <a:xfrm>
              <a:off x="3143240" y="5763667"/>
              <a:ext cx="2699778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=       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</a:rPr>
                <a:t>= 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 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  <a:sym typeface="Symbol"/>
                </a:rPr>
                <a:t>co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sec </a:t>
              </a:r>
              <a:r>
                <a:rPr lang="en-US" sz="2200" i="1" dirty="0" smtClean="0"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200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200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3643306" y="5606865"/>
              <a:ext cx="35719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2200" dirty="0"/>
            </a:p>
          </p:txBody>
        </p:sp>
        <p:cxnSp>
          <p:nvCxnSpPr>
            <p:cNvPr id="86" name="Straight Connector 85"/>
            <p:cNvCxnSpPr/>
            <p:nvPr/>
          </p:nvCxnSpPr>
          <p:spPr>
            <a:xfrm>
              <a:off x="2666324" y="6037481"/>
              <a:ext cx="42862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3714744" y="6023918"/>
              <a:ext cx="21431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2204863"/>
            <a:ext cx="3384376" cy="3260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2" cstate="print"/>
          <a:srcRect l="6194" t="15749" r="59695" b="19257"/>
          <a:stretch>
            <a:fillRect/>
          </a:stretch>
        </p:blipFill>
        <p:spPr bwMode="auto">
          <a:xfrm>
            <a:off x="2411760" y="1446208"/>
            <a:ext cx="2952328" cy="284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808690" y="357166"/>
            <a:ext cx="7406648" cy="101566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Perbandingan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Trigonometri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Sudut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(n</a:t>
            </a:r>
            <a:r>
              <a:rPr lang="id-ID" sz="32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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 36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  </a:t>
            </a:r>
            <a:r>
              <a:rPr lang="en-US" sz="28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α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)</a:t>
            </a:r>
            <a:endParaRPr lang="en-US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928662" y="4143380"/>
            <a:ext cx="7116051" cy="2357454"/>
            <a:chOff x="850196" y="4143380"/>
            <a:chExt cx="7116051" cy="2357454"/>
          </a:xfrm>
        </p:grpSpPr>
        <p:sp>
          <p:nvSpPr>
            <p:cNvPr id="50" name="TextBox 3"/>
            <p:cNvSpPr txBox="1"/>
            <p:nvPr/>
          </p:nvSpPr>
          <p:spPr>
            <a:xfrm>
              <a:off x="850196" y="4143380"/>
              <a:ext cx="60484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  <a:spcAft>
                  <a:spcPts val="600"/>
                </a:spcAft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a)	sin (</a:t>
              </a:r>
              <a:r>
                <a:rPr lang="id-ID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n </a:t>
              </a:r>
              <a:r>
                <a:rPr lang="id-ID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 </a:t>
              </a:r>
              <a:r>
                <a:rPr lang="id-ID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36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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 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  = s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in (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 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) = sin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TextBox 4"/>
            <p:cNvSpPr txBox="1"/>
            <p:nvPr/>
          </p:nvSpPr>
          <p:spPr>
            <a:xfrm>
              <a:off x="850196" y="4572008"/>
              <a:ext cx="60500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  <a:spcAft>
                  <a:spcPts val="600"/>
                </a:spcAft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b)	</a:t>
              </a:r>
              <a:r>
                <a:rPr lang="en-US" sz="2400" dirty="0" err="1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cos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(</a:t>
              </a:r>
              <a:r>
                <a:rPr lang="id-ID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n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 36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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 =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(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) = cos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TextBox 5"/>
            <p:cNvSpPr txBox="1"/>
            <p:nvPr/>
          </p:nvSpPr>
          <p:spPr>
            <a:xfrm>
              <a:off x="850196" y="4989878"/>
              <a:ext cx="61494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  <a:spcAft>
                  <a:spcPts val="600"/>
                </a:spcAft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c)	tan (</a:t>
              </a:r>
              <a:r>
                <a:rPr lang="id-ID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n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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36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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  = t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an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(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) =  tan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TextBox 6"/>
            <p:cNvSpPr txBox="1"/>
            <p:nvPr/>
          </p:nvSpPr>
          <p:spPr>
            <a:xfrm>
              <a:off x="850196" y="5324789"/>
              <a:ext cx="61815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  <a:spcAft>
                  <a:spcPts val="600"/>
                </a:spcAft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d)	cot  (</a:t>
              </a:r>
              <a:r>
                <a:rPr lang="id-ID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n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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36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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 =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co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t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(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) =  cot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TextBox 7"/>
            <p:cNvSpPr txBox="1"/>
            <p:nvPr/>
          </p:nvSpPr>
          <p:spPr>
            <a:xfrm>
              <a:off x="850196" y="5681979"/>
              <a:ext cx="60500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  <a:spcAft>
                  <a:spcPts val="600"/>
                </a:spcAft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e)	sec (</a:t>
              </a:r>
              <a:r>
                <a:rPr lang="id-ID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n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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36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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  = sec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(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) = sec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TextBox 8"/>
            <p:cNvSpPr txBox="1"/>
            <p:nvPr/>
          </p:nvSpPr>
          <p:spPr>
            <a:xfrm>
              <a:off x="850196" y="6039169"/>
              <a:ext cx="71160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  <a:spcAft>
                  <a:spcPts val="600"/>
                </a:spcAft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f)  cosec (</a:t>
              </a:r>
              <a:r>
                <a:rPr lang="id-ID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n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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36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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=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co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sec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(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 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) =  cosec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i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 cstate="print"/>
          <a:srcRect l="41523"/>
          <a:stretch>
            <a:fillRect/>
          </a:stretch>
        </p:blipFill>
        <p:spPr bwMode="auto">
          <a:xfrm>
            <a:off x="4427983" y="1916832"/>
            <a:ext cx="4576041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55"/>
          <p:cNvGrpSpPr/>
          <p:nvPr/>
        </p:nvGrpSpPr>
        <p:grpSpPr>
          <a:xfrm>
            <a:off x="467544" y="2492896"/>
            <a:ext cx="4966424" cy="2390491"/>
            <a:chOff x="500034" y="3753153"/>
            <a:chExt cx="4966424" cy="2390491"/>
          </a:xfrm>
        </p:grpSpPr>
        <p:sp>
          <p:nvSpPr>
            <p:cNvPr id="57" name="TextBox 3"/>
            <p:cNvSpPr txBox="1"/>
            <p:nvPr/>
          </p:nvSpPr>
          <p:spPr>
            <a:xfrm>
              <a:off x="500034" y="3753153"/>
              <a:ext cx="42194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a)	sin (</a:t>
              </a:r>
              <a:r>
                <a:rPr lang="id-ID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n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 </a:t>
              </a:r>
              <a:r>
                <a:rPr lang="id-ID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36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+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 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 = s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in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TextBox 4"/>
            <p:cNvSpPr txBox="1"/>
            <p:nvPr/>
          </p:nvSpPr>
          <p:spPr>
            <a:xfrm>
              <a:off x="500034" y="4143380"/>
              <a:ext cx="43893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b)	</a:t>
              </a:r>
              <a:r>
                <a:rPr lang="en-US" sz="2400" dirty="0" err="1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cos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(</a:t>
              </a:r>
              <a:r>
                <a:rPr lang="id-ID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n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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36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+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 =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cos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TextBox 5"/>
            <p:cNvSpPr txBox="1"/>
            <p:nvPr/>
          </p:nvSpPr>
          <p:spPr>
            <a:xfrm>
              <a:off x="500034" y="4572008"/>
              <a:ext cx="42867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c)	tan (</a:t>
              </a:r>
              <a:r>
                <a:rPr lang="id-ID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n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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36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+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 =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tan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TextBox 6"/>
            <p:cNvSpPr txBox="1"/>
            <p:nvPr/>
          </p:nvSpPr>
          <p:spPr>
            <a:xfrm>
              <a:off x="500034" y="4932220"/>
              <a:ext cx="43364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d)	cot  (</a:t>
              </a:r>
              <a:r>
                <a:rPr lang="id-ID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n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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36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+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 =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cot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TextBox 7"/>
            <p:cNvSpPr txBox="1"/>
            <p:nvPr/>
          </p:nvSpPr>
          <p:spPr>
            <a:xfrm>
              <a:off x="500034" y="5324789"/>
              <a:ext cx="43893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e)	sec (</a:t>
              </a:r>
              <a:r>
                <a:rPr lang="id-ID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n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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36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+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 = sec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TextBox 8"/>
            <p:cNvSpPr txBox="1"/>
            <p:nvPr/>
          </p:nvSpPr>
          <p:spPr>
            <a:xfrm>
              <a:off x="500034" y="5681979"/>
              <a:ext cx="49664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f)  cosec (</a:t>
              </a:r>
              <a:r>
                <a:rPr lang="id-ID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n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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36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0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+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) = </a:t>
              </a:r>
              <a:r>
                <a:rPr lang="id-ID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co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sec </a:t>
              </a:r>
              <a:r>
                <a:rPr lang="en-US" sz="2400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α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sz="2400" i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808690" y="357166"/>
            <a:ext cx="7406648" cy="101566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Rumus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Perbandingan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Trigonometri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untuk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Sudut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(n</a:t>
            </a:r>
            <a:r>
              <a:rPr lang="id-ID" sz="32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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 36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 + </a:t>
            </a:r>
            <a:r>
              <a:rPr lang="en-US" sz="28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α</a:t>
            </a:r>
            <a:r>
              <a:rPr lang="en-US" sz="28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Symbol"/>
              </a:rPr>
              <a:t>)</a:t>
            </a:r>
            <a:endParaRPr lang="en-US" sz="28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642910" y="701085"/>
            <a:ext cx="4486934" cy="58477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32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Identitas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Trigonometri</a:t>
            </a:r>
            <a:endParaRPr lang="en-US" sz="32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71472" y="2428868"/>
            <a:ext cx="6483224" cy="1015518"/>
            <a:chOff x="357158" y="1214422"/>
            <a:chExt cx="6483224" cy="1015518"/>
          </a:xfrm>
        </p:grpSpPr>
        <p:sp>
          <p:nvSpPr>
            <p:cNvPr id="29" name="TextBox 3"/>
            <p:cNvSpPr txBox="1"/>
            <p:nvPr/>
          </p:nvSpPr>
          <p:spPr>
            <a:xfrm>
              <a:off x="357158" y="1339647"/>
              <a:ext cx="16610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a)	sin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  =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TextBox 6"/>
            <p:cNvSpPr txBox="1"/>
            <p:nvPr/>
          </p:nvSpPr>
          <p:spPr>
            <a:xfrm>
              <a:off x="3460046" y="1411085"/>
              <a:ext cx="24080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id-ID" sz="2400" dirty="0" smtClean="0">
                  <a:latin typeface="Arial" pitchFamily="34" charset="0"/>
                  <a:cs typeface="Arial" pitchFamily="34" charset="0"/>
                </a:rPr>
                <a:t>atau cosec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  =</a:t>
              </a:r>
              <a:endParaRPr lang="en-US" sz="2400" dirty="0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1982581" y="1214422"/>
              <a:ext cx="1457450" cy="965596"/>
              <a:chOff x="1928794" y="1446387"/>
              <a:chExt cx="1457450" cy="965596"/>
            </a:xfrm>
          </p:grpSpPr>
          <p:sp>
            <p:nvSpPr>
              <p:cNvPr id="61" name="TextBox 39"/>
              <p:cNvSpPr txBox="1"/>
              <p:nvPr/>
            </p:nvSpPr>
            <p:spPr>
              <a:xfrm>
                <a:off x="2032118" y="1950318"/>
                <a:ext cx="33739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endParaRPr lang="en-US" sz="2400" i="1" dirty="0"/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>
                <a:off x="2045202" y="1867209"/>
                <a:ext cx="785818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TextBox 6"/>
              <p:cNvSpPr txBox="1"/>
              <p:nvPr/>
            </p:nvSpPr>
            <p:spPr>
              <a:xfrm>
                <a:off x="1928794" y="1860185"/>
                <a:ext cx="145745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id-ID" sz="2400" b="1" dirty="0" smtClean="0">
                    <a:latin typeface="Arial" pitchFamily="34" charset="0"/>
                    <a:cs typeface="Arial" pitchFamily="34" charset="0"/>
                  </a:rPr>
                  <a:t>cosec</a:t>
                </a: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400" b="1" i="1" dirty="0" smtClean="0">
                    <a:latin typeface="Arial" pitchFamily="34" charset="0"/>
                    <a:cs typeface="Arial" pitchFamily="34" charset="0"/>
                  </a:rPr>
                  <a:t>α</a:t>
                </a:r>
                <a:r>
                  <a:rPr lang="en-US" sz="24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</a:t>
                </a:r>
                <a:endParaRPr lang="en-US" sz="2400" b="1" dirty="0"/>
              </a:p>
            </p:txBody>
          </p:sp>
          <p:sp>
            <p:nvSpPr>
              <p:cNvPr id="74" name="TextBox 43"/>
              <p:cNvSpPr txBox="1"/>
              <p:nvPr/>
            </p:nvSpPr>
            <p:spPr>
              <a:xfrm>
                <a:off x="2256004" y="1446387"/>
                <a:ext cx="3129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n-US" sz="2400" b="1" dirty="0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5812537" y="1321718"/>
              <a:ext cx="1027845" cy="908222"/>
              <a:chOff x="5357262" y="1553683"/>
              <a:chExt cx="1027845" cy="908222"/>
            </a:xfrm>
          </p:grpSpPr>
          <p:cxnSp>
            <p:nvCxnSpPr>
              <p:cNvPr id="76" name="Straight Connector 75"/>
              <p:cNvCxnSpPr/>
              <p:nvPr/>
            </p:nvCxnSpPr>
            <p:spPr>
              <a:xfrm>
                <a:off x="5472981" y="1955270"/>
                <a:ext cx="785818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9" name="TextBox 6"/>
              <p:cNvSpPr txBox="1"/>
              <p:nvPr/>
            </p:nvSpPr>
            <p:spPr>
              <a:xfrm>
                <a:off x="5357262" y="2000240"/>
                <a:ext cx="102784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sin</a:t>
                </a: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400" b="1" i="1" dirty="0" smtClean="0">
                    <a:latin typeface="Arial" pitchFamily="34" charset="0"/>
                    <a:cs typeface="Arial" pitchFamily="34" charset="0"/>
                  </a:rPr>
                  <a:t>α</a:t>
                </a:r>
                <a:r>
                  <a:rPr lang="en-US" sz="24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</a:t>
                </a:r>
                <a:endParaRPr lang="en-US" sz="2400" b="1" dirty="0"/>
              </a:p>
            </p:txBody>
          </p:sp>
          <p:sp>
            <p:nvSpPr>
              <p:cNvPr id="81" name="TextBox 43"/>
              <p:cNvSpPr txBox="1"/>
              <p:nvPr/>
            </p:nvSpPr>
            <p:spPr>
              <a:xfrm>
                <a:off x="5667851" y="1553683"/>
                <a:ext cx="3129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n-US" sz="2400" b="1" dirty="0"/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571472" y="3477551"/>
            <a:ext cx="6500858" cy="1094457"/>
            <a:chOff x="357158" y="2321068"/>
            <a:chExt cx="6500858" cy="1094457"/>
          </a:xfrm>
        </p:grpSpPr>
        <p:sp>
          <p:nvSpPr>
            <p:cNvPr id="32" name="TextBox 4"/>
            <p:cNvSpPr txBox="1"/>
            <p:nvPr/>
          </p:nvSpPr>
          <p:spPr>
            <a:xfrm>
              <a:off x="357158" y="2430452"/>
              <a:ext cx="165942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b)	</a:t>
              </a:r>
              <a:r>
                <a:rPr lang="en-US" sz="2400" dirty="0" err="1" smtClean="0">
                  <a:latin typeface="Arial" pitchFamily="34" charset="0"/>
                  <a:cs typeface="Arial" pitchFamily="34" charset="0"/>
                </a:rPr>
                <a:t>cos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 =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2003744" y="2321068"/>
              <a:ext cx="1098378" cy="923330"/>
              <a:chOff x="2003744" y="2321068"/>
              <a:chExt cx="1098378" cy="923330"/>
            </a:xfrm>
          </p:grpSpPr>
          <p:cxnSp>
            <p:nvCxnSpPr>
              <p:cNvPr id="75" name="Straight Connector 74"/>
              <p:cNvCxnSpPr/>
              <p:nvPr/>
            </p:nvCxnSpPr>
            <p:spPr>
              <a:xfrm>
                <a:off x="2125179" y="2742672"/>
                <a:ext cx="785818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extBox 6"/>
              <p:cNvSpPr txBox="1"/>
              <p:nvPr/>
            </p:nvSpPr>
            <p:spPr>
              <a:xfrm>
                <a:off x="2003744" y="2782733"/>
                <a:ext cx="109837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id-ID" sz="2400" b="1" dirty="0" smtClean="0">
                    <a:latin typeface="Arial" pitchFamily="34" charset="0"/>
                    <a:cs typeface="Arial" pitchFamily="34" charset="0"/>
                  </a:rPr>
                  <a:t>sec</a:t>
                </a: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400" b="1" i="1" dirty="0" smtClean="0">
                    <a:latin typeface="Arial" pitchFamily="34" charset="0"/>
                    <a:cs typeface="Arial" pitchFamily="34" charset="0"/>
                  </a:rPr>
                  <a:t>α</a:t>
                </a:r>
                <a:r>
                  <a:rPr lang="en-US" sz="24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</a:t>
                </a:r>
                <a:endParaRPr lang="en-US" sz="2400" b="1" dirty="0"/>
              </a:p>
            </p:txBody>
          </p:sp>
          <p:sp>
            <p:nvSpPr>
              <p:cNvPr id="80" name="TextBox 43"/>
              <p:cNvSpPr txBox="1"/>
              <p:nvPr/>
            </p:nvSpPr>
            <p:spPr>
              <a:xfrm>
                <a:off x="2339493" y="2321068"/>
                <a:ext cx="3129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n-US" sz="2400" b="1" dirty="0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5812537" y="2446797"/>
              <a:ext cx="1045479" cy="968728"/>
              <a:chOff x="5972467" y="2446797"/>
              <a:chExt cx="1045479" cy="968728"/>
            </a:xfrm>
          </p:grpSpPr>
          <p:sp>
            <p:nvSpPr>
              <p:cNvPr id="78" name="TextBox 6"/>
              <p:cNvSpPr txBox="1"/>
              <p:nvPr/>
            </p:nvSpPr>
            <p:spPr>
              <a:xfrm>
                <a:off x="5972467" y="2953860"/>
                <a:ext cx="104547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id-ID" sz="2400" b="1" dirty="0" smtClean="0">
                    <a:latin typeface="Arial" pitchFamily="34" charset="0"/>
                    <a:cs typeface="Arial" pitchFamily="34" charset="0"/>
                  </a:rPr>
                  <a:t>cot</a:t>
                </a: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400" b="1" i="1" dirty="0" smtClean="0">
                    <a:latin typeface="Arial" pitchFamily="34" charset="0"/>
                    <a:cs typeface="Arial" pitchFamily="34" charset="0"/>
                  </a:rPr>
                  <a:t>α</a:t>
                </a:r>
                <a:r>
                  <a:rPr lang="en-US" sz="24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</a:t>
                </a:r>
                <a:endParaRPr lang="en-US" sz="2400" b="1" dirty="0"/>
              </a:p>
            </p:txBody>
          </p:sp>
          <p:sp>
            <p:nvSpPr>
              <p:cNvPr id="83" name="TextBox 43"/>
              <p:cNvSpPr txBox="1"/>
              <p:nvPr/>
            </p:nvSpPr>
            <p:spPr>
              <a:xfrm>
                <a:off x="6240846" y="2446797"/>
                <a:ext cx="3129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n-US" sz="2400" b="1" dirty="0"/>
              </a:p>
            </p:txBody>
          </p:sp>
          <p:cxnSp>
            <p:nvCxnSpPr>
              <p:cNvPr id="87" name="Straight Connector 86"/>
              <p:cNvCxnSpPr/>
              <p:nvPr/>
            </p:nvCxnSpPr>
            <p:spPr>
              <a:xfrm>
                <a:off x="6053000" y="2928934"/>
                <a:ext cx="785818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8" name="TextBox 6"/>
            <p:cNvSpPr txBox="1"/>
            <p:nvPr/>
          </p:nvSpPr>
          <p:spPr>
            <a:xfrm>
              <a:off x="3460046" y="2496981"/>
              <a:ext cx="24224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id-ID" sz="2400" dirty="0" smtClean="0">
                  <a:latin typeface="Arial" pitchFamily="34" charset="0"/>
                  <a:cs typeface="Arial" pitchFamily="34" charset="0"/>
                </a:rPr>
                <a:t>atau sec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      =</a:t>
              </a:r>
              <a:endParaRPr lang="en-US" sz="2400" dirty="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571472" y="4536150"/>
            <a:ext cx="6500858" cy="1107428"/>
            <a:chOff x="357158" y="3214686"/>
            <a:chExt cx="6500858" cy="1107428"/>
          </a:xfrm>
        </p:grpSpPr>
        <p:sp>
          <p:nvSpPr>
            <p:cNvPr id="35" name="TextBox 5"/>
            <p:cNvSpPr txBox="1"/>
            <p:nvPr/>
          </p:nvSpPr>
          <p:spPr>
            <a:xfrm>
              <a:off x="357158" y="3392638"/>
              <a:ext cx="16930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c)	</a:t>
              </a:r>
              <a:r>
                <a:rPr lang="id-ID" sz="2400" dirty="0" smtClean="0">
                  <a:latin typeface="Arial" pitchFamily="34" charset="0"/>
                  <a:cs typeface="Arial" pitchFamily="34" charset="0"/>
                </a:rPr>
                <a:t>t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an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  =</a:t>
              </a:r>
              <a:endParaRPr lang="en-US" sz="24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2000232" y="3214686"/>
              <a:ext cx="1045479" cy="910765"/>
              <a:chOff x="3500430" y="3214686"/>
              <a:chExt cx="1045479" cy="910765"/>
            </a:xfrm>
          </p:grpSpPr>
          <p:cxnSp>
            <p:nvCxnSpPr>
              <p:cNvPr id="89" name="Straight Connector 88"/>
              <p:cNvCxnSpPr/>
              <p:nvPr/>
            </p:nvCxnSpPr>
            <p:spPr>
              <a:xfrm>
                <a:off x="3587104" y="3655525"/>
                <a:ext cx="785818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TextBox 43"/>
              <p:cNvSpPr txBox="1"/>
              <p:nvPr/>
            </p:nvSpPr>
            <p:spPr>
              <a:xfrm>
                <a:off x="3782916" y="3214686"/>
                <a:ext cx="3129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n-US" sz="2400" b="1" dirty="0"/>
              </a:p>
            </p:txBody>
          </p:sp>
          <p:sp>
            <p:nvSpPr>
              <p:cNvPr id="99" name="TextBox 6"/>
              <p:cNvSpPr txBox="1"/>
              <p:nvPr/>
            </p:nvSpPr>
            <p:spPr>
              <a:xfrm>
                <a:off x="3500430" y="3663786"/>
                <a:ext cx="104547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id-ID" sz="2400" b="1" dirty="0" smtClean="0">
                    <a:latin typeface="Arial" pitchFamily="34" charset="0"/>
                    <a:cs typeface="Arial" pitchFamily="34" charset="0"/>
                  </a:rPr>
                  <a:t>cot</a:t>
                </a: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400" b="1" i="1" dirty="0" smtClean="0">
                    <a:latin typeface="Arial" pitchFamily="34" charset="0"/>
                    <a:cs typeface="Arial" pitchFamily="34" charset="0"/>
                  </a:rPr>
                  <a:t>α</a:t>
                </a:r>
                <a:r>
                  <a:rPr lang="en-US" sz="24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</a:t>
                </a:r>
                <a:endParaRPr lang="en-US" sz="2400" b="1" dirty="0"/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5812537" y="3357562"/>
              <a:ext cx="1045479" cy="964552"/>
              <a:chOff x="5968955" y="3357562"/>
              <a:chExt cx="1045479" cy="964552"/>
            </a:xfrm>
          </p:grpSpPr>
          <p:cxnSp>
            <p:nvCxnSpPr>
              <p:cNvPr id="90" name="Straight Connector 89"/>
              <p:cNvCxnSpPr/>
              <p:nvPr/>
            </p:nvCxnSpPr>
            <p:spPr>
              <a:xfrm>
                <a:off x="6060966" y="3839581"/>
                <a:ext cx="785818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TextBox 43"/>
              <p:cNvSpPr txBox="1"/>
              <p:nvPr/>
            </p:nvSpPr>
            <p:spPr>
              <a:xfrm>
                <a:off x="6233822" y="3357562"/>
                <a:ext cx="31290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en-US" sz="2400" b="1" dirty="0"/>
              </a:p>
            </p:txBody>
          </p:sp>
          <p:sp>
            <p:nvSpPr>
              <p:cNvPr id="101" name="TextBox 6"/>
              <p:cNvSpPr txBox="1"/>
              <p:nvPr/>
            </p:nvSpPr>
            <p:spPr>
              <a:xfrm>
                <a:off x="5968955" y="3860449"/>
                <a:ext cx="104547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id-ID" sz="2400" b="1" dirty="0" smtClean="0">
                    <a:latin typeface="Arial" pitchFamily="34" charset="0"/>
                    <a:cs typeface="Arial" pitchFamily="34" charset="0"/>
                  </a:rPr>
                  <a:t>tan</a:t>
                </a:r>
                <a:r>
                  <a:rPr lang="en-US" sz="24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sz="2400" b="1" i="1" dirty="0" smtClean="0">
                    <a:latin typeface="Arial" pitchFamily="34" charset="0"/>
                    <a:cs typeface="Arial" pitchFamily="34" charset="0"/>
                  </a:rPr>
                  <a:t>α</a:t>
                </a:r>
                <a:r>
                  <a:rPr lang="en-US" sz="2400" b="1" dirty="0" smtClean="0">
                    <a:latin typeface="Arial" pitchFamily="34" charset="0"/>
                    <a:cs typeface="Arial" pitchFamily="34" charset="0"/>
                    <a:sym typeface="Symbol"/>
                  </a:rPr>
                  <a:t></a:t>
                </a:r>
                <a:endParaRPr lang="en-US" sz="2400" b="1" dirty="0"/>
              </a:p>
            </p:txBody>
          </p:sp>
        </p:grpSp>
        <p:sp>
          <p:nvSpPr>
            <p:cNvPr id="103" name="TextBox 6"/>
            <p:cNvSpPr txBox="1"/>
            <p:nvPr/>
          </p:nvSpPr>
          <p:spPr>
            <a:xfrm>
              <a:off x="3460046" y="3406499"/>
              <a:ext cx="24384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id-ID" sz="2400" dirty="0" smtClean="0">
                  <a:latin typeface="Arial" pitchFamily="34" charset="0"/>
                  <a:cs typeface="Arial" pitchFamily="34" charset="0"/>
                </a:rPr>
                <a:t>atau cot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2400" i="1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sz="2400" dirty="0" smtClean="0">
                  <a:latin typeface="Arial" pitchFamily="34" charset="0"/>
                  <a:cs typeface="Arial" pitchFamily="34" charset="0"/>
                  <a:sym typeface="Symbol"/>
                </a:rPr>
                <a:t>       =</a:t>
              </a:r>
              <a:endParaRPr lang="en-US" sz="2400" dirty="0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571472" y="1497915"/>
            <a:ext cx="7500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Identitas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trigonometri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dasar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merupakan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hubungan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kebalikan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1996363" y="3143248"/>
            <a:ext cx="4647339" cy="2643206"/>
            <a:chOff x="642910" y="3000372"/>
            <a:chExt cx="4647339" cy="2643206"/>
          </a:xfrm>
        </p:grpSpPr>
        <p:sp>
          <p:nvSpPr>
            <p:cNvPr id="43" name="Rectangle 42"/>
            <p:cNvSpPr/>
            <p:nvPr/>
          </p:nvSpPr>
          <p:spPr>
            <a:xfrm>
              <a:off x="642910" y="3000372"/>
              <a:ext cx="4643470" cy="264320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7" name="TextBox 3"/>
            <p:cNvSpPr txBox="1"/>
            <p:nvPr/>
          </p:nvSpPr>
          <p:spPr>
            <a:xfrm>
              <a:off x="767857" y="3214686"/>
              <a:ext cx="3704860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</a:rPr>
                <a:t>a) </a:t>
              </a:r>
              <a:r>
                <a:rPr lang="id-ID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</a:rPr>
                <a:t>s</a:t>
              </a:r>
              <a:r>
                <a:rPr lang="en-US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</a:rPr>
                <a:t>in </a:t>
              </a:r>
              <a:r>
                <a:rPr lang="el-GR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</a:rPr>
                <a:t>α</a:t>
              </a:r>
              <a:r>
                <a:rPr lang="en-US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</a:t>
              </a:r>
              <a:r>
                <a:rPr lang="id-ID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 + cos</a:t>
              </a:r>
              <a:r>
                <a:rPr lang="id-ID" sz="2800" baseline="300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2</a:t>
              </a:r>
              <a:r>
                <a:rPr lang="id-ID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 </a:t>
              </a:r>
              <a:r>
                <a:rPr lang="el-GR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</a:rPr>
                <a:t>α</a:t>
              </a:r>
              <a:r>
                <a:rPr lang="en-US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</a:t>
              </a:r>
              <a:r>
                <a:rPr lang="id-ID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 = 1</a:t>
              </a:r>
              <a:endParaRPr lang="en-US" sz="2800" dirty="0">
                <a:solidFill>
                  <a:schemeClr val="bg1"/>
                </a:solidFill>
                <a:latin typeface="Comic Sans MS" pitchFamily="66" charset="0"/>
                <a:cs typeface="Arial" pitchFamily="34" charset="0"/>
              </a:endParaRPr>
            </a:p>
          </p:txBody>
        </p:sp>
        <p:sp>
          <p:nvSpPr>
            <p:cNvPr id="108" name="TextBox 4"/>
            <p:cNvSpPr txBox="1"/>
            <p:nvPr/>
          </p:nvSpPr>
          <p:spPr>
            <a:xfrm>
              <a:off x="767857" y="3933380"/>
              <a:ext cx="407355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</a:rPr>
                <a:t>b) </a:t>
              </a:r>
              <a:r>
                <a:rPr lang="id-ID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</a:rPr>
                <a:t>1 + tan</a:t>
              </a:r>
              <a:r>
                <a:rPr lang="id-ID" sz="2800" baseline="300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</a:rPr>
                <a:t>2</a:t>
              </a:r>
              <a:r>
                <a:rPr lang="en-US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 </a:t>
              </a:r>
              <a:r>
                <a:rPr lang="el-GR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</a:rPr>
                <a:t>α</a:t>
              </a:r>
              <a:r>
                <a:rPr lang="en-US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  = </a:t>
              </a:r>
              <a:r>
                <a:rPr lang="id-ID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sec</a:t>
              </a:r>
              <a:r>
                <a:rPr lang="id-ID" sz="2800" baseline="300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2</a:t>
              </a:r>
              <a:r>
                <a:rPr lang="id-ID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 </a:t>
              </a:r>
              <a:r>
                <a:rPr lang="el-GR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</a:rPr>
                <a:t>α</a:t>
              </a:r>
              <a:r>
                <a:rPr lang="en-US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</a:t>
              </a:r>
              <a:endParaRPr lang="en-US" sz="2800" dirty="0">
                <a:solidFill>
                  <a:schemeClr val="bg1"/>
                </a:solidFill>
                <a:latin typeface="Comic Sans MS" pitchFamily="66" charset="0"/>
                <a:cs typeface="Arial" pitchFamily="34" charset="0"/>
              </a:endParaRPr>
            </a:p>
          </p:txBody>
        </p:sp>
        <p:sp>
          <p:nvSpPr>
            <p:cNvPr id="109" name="TextBox 5"/>
            <p:cNvSpPr txBox="1"/>
            <p:nvPr/>
          </p:nvSpPr>
          <p:spPr>
            <a:xfrm>
              <a:off x="767857" y="4660927"/>
              <a:ext cx="452239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600"/>
                </a:spcBef>
              </a:pPr>
              <a:r>
                <a:rPr lang="en-US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</a:rPr>
                <a:t>c)	 </a:t>
              </a:r>
              <a:r>
                <a:rPr lang="id-ID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</a:rPr>
                <a:t>1 + cot</a:t>
              </a:r>
              <a:r>
                <a:rPr lang="id-ID" sz="2800" baseline="300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</a:rPr>
                <a:t>2</a:t>
              </a:r>
              <a:r>
                <a:rPr lang="en-US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l-GR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</a:rPr>
                <a:t>α</a:t>
              </a:r>
              <a:r>
                <a:rPr lang="en-US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</a:t>
              </a:r>
              <a:r>
                <a:rPr lang="id-ID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  = cosec</a:t>
              </a:r>
              <a:r>
                <a:rPr lang="id-ID" sz="2800" baseline="300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2 </a:t>
              </a:r>
              <a:r>
                <a:rPr lang="el-GR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</a:rPr>
                <a:t>α</a:t>
              </a:r>
              <a:r>
                <a:rPr lang="id-ID" sz="28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 </a:t>
              </a:r>
              <a:endParaRPr lang="en-US" sz="2800" dirty="0">
                <a:solidFill>
                  <a:schemeClr val="bg1"/>
                </a:solidFill>
                <a:latin typeface="Comic Sans MS" pitchFamily="66" charset="0"/>
                <a:cs typeface="Arial" pitchFamily="34" charset="0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857224" y="915399"/>
            <a:ext cx="5032340" cy="646331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36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Identitas</a:t>
            </a:r>
            <a:r>
              <a:rPr lang="en-US" sz="36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Trigonometri</a:t>
            </a:r>
            <a:endParaRPr lang="en-US" sz="36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85786" y="1903389"/>
            <a:ext cx="75009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Identitas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trigonometri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dasar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yang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diperoleh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dari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hubungan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teorema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 Pythagoras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1200"/>
              </a:spcBef>
            </a:pP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357298"/>
            <a:ext cx="5761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id-ID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Grafik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id-ID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ungsi y = sin x</a:t>
            </a:r>
            <a:r>
              <a:rPr lang="id-ID" sz="24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 (0  x  360)</a:t>
            </a:r>
            <a:endParaRPr lang="en-US" sz="2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500042"/>
            <a:ext cx="5517857" cy="58477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32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Grafik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Fungsi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Trigonometri</a:t>
            </a:r>
            <a:endParaRPr lang="en-US" sz="3200" b="1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8208912" cy="4337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/>
          <p:cNvSpPr txBox="1"/>
          <p:nvPr/>
        </p:nvSpPr>
        <p:spPr>
          <a:xfrm>
            <a:off x="214282" y="601835"/>
            <a:ext cx="7491153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2. </a:t>
            </a:r>
            <a:r>
              <a:rPr lang="id-ID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Grafik 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F</a:t>
            </a:r>
            <a:r>
              <a:rPr lang="id-ID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ungsi y =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cos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id-ID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x</a:t>
            </a:r>
            <a:r>
              <a:rPr lang="id-ID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  <a:sym typeface="Symbol"/>
              </a:rPr>
              <a:t> (0  x  360)</a:t>
            </a:r>
            <a:endParaRPr lang="en-US" sz="2800" b="1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8640960" cy="421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285720" y="383425"/>
            <a:ext cx="85725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Ukuran-ukuran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sudut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yang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lebih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kecil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dari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ukuran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derajat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dinyatakan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dalam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ukuran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menit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dan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ukuran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detik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.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285720" y="2071678"/>
            <a:ext cx="8021748" cy="1749630"/>
            <a:chOff x="285720" y="2071678"/>
            <a:chExt cx="8021748" cy="1749630"/>
          </a:xfrm>
        </p:grpSpPr>
        <p:sp>
          <p:nvSpPr>
            <p:cNvPr id="2" name="TextBox 1"/>
            <p:cNvSpPr txBox="1"/>
            <p:nvPr/>
          </p:nvSpPr>
          <p:spPr>
            <a:xfrm>
              <a:off x="285720" y="2071678"/>
              <a:ext cx="8021748" cy="15081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  <a:buAutoNum type="alphaLcPeriod"/>
              </a:pPr>
              <a:r>
                <a:rPr lang="en-US" sz="2400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1 </a:t>
              </a:r>
              <a:r>
                <a:rPr lang="en-US" sz="2400" b="1" dirty="0" err="1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derajat</a:t>
              </a:r>
              <a:r>
                <a:rPr lang="en-US" sz="2400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 = 60 </a:t>
              </a:r>
              <a:r>
                <a:rPr lang="en-US" sz="2400" b="1" dirty="0" err="1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menit</a:t>
              </a:r>
              <a:r>
                <a:rPr lang="en-US" sz="2400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	</a:t>
              </a:r>
              <a:r>
                <a:rPr lang="en-US" sz="2400" dirty="0" err="1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atau</a:t>
              </a:r>
              <a:r>
                <a:rPr lang="en-US" sz="2400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	1 </a:t>
              </a:r>
              <a:r>
                <a:rPr lang="en-US" sz="2400" b="1" dirty="0" err="1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menit</a:t>
              </a:r>
              <a:r>
                <a:rPr lang="en-US" sz="2400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 =    </a:t>
              </a:r>
              <a:r>
                <a:rPr lang="en-US" sz="2400" b="1" dirty="0" err="1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derajat</a:t>
              </a:r>
              <a:endParaRPr lang="en-US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endParaRPr>
            </a:p>
            <a:p>
              <a:pPr marL="342900" indent="-342900">
                <a:spcBef>
                  <a:spcPts val="1200"/>
                </a:spcBef>
              </a:pPr>
              <a:r>
                <a:rPr lang="en-US" sz="2400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	</a:t>
              </a:r>
              <a:r>
                <a:rPr lang="en-US" sz="2400" dirty="0" err="1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Ditulis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:</a:t>
              </a:r>
            </a:p>
            <a:p>
              <a:pPr marL="342900" indent="-342900">
                <a:spcBef>
                  <a:spcPts val="1200"/>
                </a:spcBef>
              </a:pPr>
              <a:r>
                <a:rPr lang="en-US" sz="2400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		1</a:t>
              </a:r>
              <a:r>
                <a:rPr lang="en-US" sz="2400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  =  60’		</a:t>
              </a:r>
              <a:r>
                <a:rPr lang="en-US" sz="2400" dirty="0" err="1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atau</a:t>
              </a:r>
              <a:r>
                <a:rPr lang="en-US" sz="2400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 	1’  =   </a:t>
              </a:r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6404232" y="2176454"/>
              <a:ext cx="434734" cy="606622"/>
              <a:chOff x="8181774" y="4578582"/>
              <a:chExt cx="434734" cy="606622"/>
            </a:xfrm>
          </p:grpSpPr>
          <p:grpSp>
            <p:nvGrpSpPr>
              <p:cNvPr id="65" name="Group 20"/>
              <p:cNvGrpSpPr/>
              <p:nvPr/>
            </p:nvGrpSpPr>
            <p:grpSpPr>
              <a:xfrm>
                <a:off x="8181774" y="4578582"/>
                <a:ext cx="434734" cy="606622"/>
                <a:chOff x="8181774" y="4578582"/>
                <a:chExt cx="434734" cy="606622"/>
              </a:xfrm>
            </p:grpSpPr>
            <p:sp>
              <p:nvSpPr>
                <p:cNvPr id="67" name="TextBox 66"/>
                <p:cNvSpPr txBox="1"/>
                <p:nvPr/>
              </p:nvSpPr>
              <p:spPr>
                <a:xfrm>
                  <a:off x="8234388" y="4578582"/>
                  <a:ext cx="30970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baseline="30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omic Sans MS" pitchFamily="66" charset="0"/>
                      <a:cs typeface="Arial" pitchFamily="34" charset="0"/>
                    </a:rPr>
                    <a:t>1</a:t>
                  </a:r>
                  <a:endParaRPr lang="en-US" sz="2400" b="1" baseline="30000" dirty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68" name="TextBox 67"/>
                <p:cNvSpPr txBox="1"/>
                <p:nvPr/>
              </p:nvSpPr>
              <p:spPr>
                <a:xfrm>
                  <a:off x="8181774" y="4846650"/>
                  <a:ext cx="43473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baseline="30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omic Sans MS" pitchFamily="66" charset="0"/>
                      <a:cs typeface="Arial" pitchFamily="34" charset="0"/>
                    </a:rPr>
                    <a:t>60</a:t>
                  </a:r>
                  <a:endParaRPr lang="en-US" sz="2400" b="1" baseline="30000" dirty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</a:endParaRPr>
                </a:p>
              </p:txBody>
            </p:sp>
          </p:grpSp>
          <p:cxnSp>
            <p:nvCxnSpPr>
              <p:cNvPr id="66" name="Straight Connector 65"/>
              <p:cNvCxnSpPr/>
              <p:nvPr/>
            </p:nvCxnSpPr>
            <p:spPr>
              <a:xfrm>
                <a:off x="8277930" y="4767272"/>
                <a:ext cx="214314" cy="1588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68"/>
            <p:cNvGrpSpPr/>
            <p:nvPr/>
          </p:nvGrpSpPr>
          <p:grpSpPr>
            <a:xfrm>
              <a:off x="5643570" y="3214686"/>
              <a:ext cx="434734" cy="606622"/>
              <a:chOff x="8181774" y="4578582"/>
              <a:chExt cx="434734" cy="606622"/>
            </a:xfrm>
          </p:grpSpPr>
          <p:grpSp>
            <p:nvGrpSpPr>
              <p:cNvPr id="70" name="Group 20"/>
              <p:cNvGrpSpPr/>
              <p:nvPr/>
            </p:nvGrpSpPr>
            <p:grpSpPr>
              <a:xfrm>
                <a:off x="8181774" y="4578582"/>
                <a:ext cx="434734" cy="606622"/>
                <a:chOff x="8181774" y="4578582"/>
                <a:chExt cx="434734" cy="606622"/>
              </a:xfrm>
            </p:grpSpPr>
            <p:sp>
              <p:nvSpPr>
                <p:cNvPr id="72" name="TextBox 71"/>
                <p:cNvSpPr txBox="1"/>
                <p:nvPr/>
              </p:nvSpPr>
              <p:spPr>
                <a:xfrm>
                  <a:off x="8234388" y="4578582"/>
                  <a:ext cx="30970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baseline="30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omic Sans MS" pitchFamily="66" charset="0"/>
                      <a:cs typeface="Arial" pitchFamily="34" charset="0"/>
                    </a:rPr>
                    <a:t>1</a:t>
                  </a:r>
                  <a:endParaRPr lang="en-US" sz="2400" b="1" baseline="30000" dirty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8181774" y="4846650"/>
                  <a:ext cx="43473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baseline="30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omic Sans MS" pitchFamily="66" charset="0"/>
                      <a:cs typeface="Arial" pitchFamily="34" charset="0"/>
                    </a:rPr>
                    <a:t>60</a:t>
                  </a:r>
                  <a:endParaRPr lang="en-US" sz="2400" b="1" baseline="30000" dirty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</a:endParaRPr>
                </a:p>
              </p:txBody>
            </p:sp>
          </p:grpSp>
          <p:cxnSp>
            <p:nvCxnSpPr>
              <p:cNvPr id="71" name="Straight Connector 70"/>
              <p:cNvCxnSpPr/>
              <p:nvPr/>
            </p:nvCxnSpPr>
            <p:spPr>
              <a:xfrm>
                <a:off x="8277930" y="4767272"/>
                <a:ext cx="214314" cy="1588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5" name="Group 84"/>
          <p:cNvGrpSpPr/>
          <p:nvPr/>
        </p:nvGrpSpPr>
        <p:grpSpPr>
          <a:xfrm>
            <a:off x="285720" y="3929066"/>
            <a:ext cx="7661072" cy="1714512"/>
            <a:chOff x="285720" y="3786190"/>
            <a:chExt cx="7661072" cy="1714512"/>
          </a:xfrm>
        </p:grpSpPr>
        <p:grpSp>
          <p:nvGrpSpPr>
            <p:cNvPr id="74" name="Group 73"/>
            <p:cNvGrpSpPr/>
            <p:nvPr/>
          </p:nvGrpSpPr>
          <p:grpSpPr>
            <a:xfrm>
              <a:off x="6429388" y="3893948"/>
              <a:ext cx="434734" cy="606622"/>
              <a:chOff x="8181774" y="4578582"/>
              <a:chExt cx="434734" cy="606622"/>
            </a:xfrm>
          </p:grpSpPr>
          <p:grpSp>
            <p:nvGrpSpPr>
              <p:cNvPr id="75" name="Group 20"/>
              <p:cNvGrpSpPr/>
              <p:nvPr/>
            </p:nvGrpSpPr>
            <p:grpSpPr>
              <a:xfrm>
                <a:off x="8181774" y="4578582"/>
                <a:ext cx="434734" cy="606622"/>
                <a:chOff x="8181774" y="4578582"/>
                <a:chExt cx="434734" cy="606622"/>
              </a:xfrm>
            </p:grpSpPr>
            <p:sp>
              <p:nvSpPr>
                <p:cNvPr id="77" name="TextBox 76"/>
                <p:cNvSpPr txBox="1"/>
                <p:nvPr/>
              </p:nvSpPr>
              <p:spPr>
                <a:xfrm>
                  <a:off x="8234388" y="4578582"/>
                  <a:ext cx="30970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baseline="30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omic Sans MS" pitchFamily="66" charset="0"/>
                      <a:cs typeface="Arial" pitchFamily="34" charset="0"/>
                    </a:rPr>
                    <a:t>1</a:t>
                  </a:r>
                  <a:endParaRPr lang="en-US" sz="2400" b="1" baseline="30000" dirty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78" name="TextBox 77"/>
                <p:cNvSpPr txBox="1"/>
                <p:nvPr/>
              </p:nvSpPr>
              <p:spPr>
                <a:xfrm>
                  <a:off x="8181774" y="4846650"/>
                  <a:ext cx="43473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baseline="30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omic Sans MS" pitchFamily="66" charset="0"/>
                      <a:cs typeface="Arial" pitchFamily="34" charset="0"/>
                    </a:rPr>
                    <a:t>60</a:t>
                  </a:r>
                  <a:endParaRPr lang="en-US" sz="2400" b="1" baseline="30000" dirty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</a:endParaRPr>
                </a:p>
              </p:txBody>
            </p:sp>
          </p:grpSp>
          <p:cxnSp>
            <p:nvCxnSpPr>
              <p:cNvPr id="76" name="Straight Connector 75"/>
              <p:cNvCxnSpPr/>
              <p:nvPr/>
            </p:nvCxnSpPr>
            <p:spPr>
              <a:xfrm>
                <a:off x="8277930" y="4767272"/>
                <a:ext cx="214314" cy="1588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Group 78"/>
            <p:cNvGrpSpPr/>
            <p:nvPr/>
          </p:nvGrpSpPr>
          <p:grpSpPr>
            <a:xfrm>
              <a:off x="5715008" y="4894080"/>
              <a:ext cx="434734" cy="606622"/>
              <a:chOff x="8181774" y="4578582"/>
              <a:chExt cx="434734" cy="606622"/>
            </a:xfrm>
          </p:grpSpPr>
          <p:grpSp>
            <p:nvGrpSpPr>
              <p:cNvPr id="80" name="Group 20"/>
              <p:cNvGrpSpPr/>
              <p:nvPr/>
            </p:nvGrpSpPr>
            <p:grpSpPr>
              <a:xfrm>
                <a:off x="8181774" y="4578582"/>
                <a:ext cx="434734" cy="606622"/>
                <a:chOff x="8181774" y="4578582"/>
                <a:chExt cx="434734" cy="606622"/>
              </a:xfrm>
            </p:grpSpPr>
            <p:sp>
              <p:nvSpPr>
                <p:cNvPr id="82" name="TextBox 81"/>
                <p:cNvSpPr txBox="1"/>
                <p:nvPr/>
              </p:nvSpPr>
              <p:spPr>
                <a:xfrm>
                  <a:off x="8234388" y="4578582"/>
                  <a:ext cx="309700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baseline="30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omic Sans MS" pitchFamily="66" charset="0"/>
                      <a:cs typeface="Arial" pitchFamily="34" charset="0"/>
                    </a:rPr>
                    <a:t>1</a:t>
                  </a:r>
                  <a:endParaRPr lang="en-US" sz="2400" b="1" baseline="30000" dirty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83" name="TextBox 82"/>
                <p:cNvSpPr txBox="1"/>
                <p:nvPr/>
              </p:nvSpPr>
              <p:spPr>
                <a:xfrm>
                  <a:off x="8181774" y="4846650"/>
                  <a:ext cx="434734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baseline="30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omic Sans MS" pitchFamily="66" charset="0"/>
                      <a:cs typeface="Arial" pitchFamily="34" charset="0"/>
                    </a:rPr>
                    <a:t>60</a:t>
                  </a:r>
                  <a:endParaRPr lang="en-US" sz="2400" b="1" baseline="30000" dirty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</a:endParaRPr>
                </a:p>
              </p:txBody>
            </p:sp>
          </p:grpSp>
          <p:cxnSp>
            <p:nvCxnSpPr>
              <p:cNvPr id="81" name="Straight Connector 80"/>
              <p:cNvCxnSpPr/>
              <p:nvPr/>
            </p:nvCxnSpPr>
            <p:spPr>
              <a:xfrm>
                <a:off x="8277930" y="4767272"/>
                <a:ext cx="214314" cy="1588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4" name="TextBox 83"/>
            <p:cNvSpPr txBox="1"/>
            <p:nvPr/>
          </p:nvSpPr>
          <p:spPr>
            <a:xfrm>
              <a:off x="285720" y="3786190"/>
              <a:ext cx="7661072" cy="15081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2400"/>
                </a:spcBef>
                <a:buAutoNum type="alphaLcPeriod" startAt="2"/>
              </a:pPr>
              <a:r>
                <a:rPr lang="en-US" sz="2400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1 </a:t>
              </a:r>
              <a:r>
                <a:rPr lang="en-US" sz="2400" b="1" dirty="0" err="1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menit</a:t>
              </a:r>
              <a:r>
                <a:rPr lang="en-US" sz="2400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 = 60 </a:t>
              </a:r>
              <a:r>
                <a:rPr lang="en-US" sz="2400" b="1" dirty="0" err="1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detik</a:t>
              </a:r>
              <a:r>
                <a:rPr lang="en-US" sz="2400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	</a:t>
              </a:r>
              <a:r>
                <a:rPr lang="en-US" sz="2400" dirty="0" err="1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atau</a:t>
              </a:r>
              <a:r>
                <a:rPr lang="en-US" sz="2400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	1 </a:t>
              </a:r>
              <a:r>
                <a:rPr lang="en-US" sz="2400" b="1" dirty="0" err="1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detik</a:t>
              </a:r>
              <a:r>
                <a:rPr lang="en-US" sz="2400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 =     </a:t>
              </a:r>
              <a:r>
                <a:rPr lang="en-US" sz="2400" b="1" dirty="0" err="1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menit</a:t>
              </a:r>
              <a:endParaRPr lang="en-US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endParaRPr>
            </a:p>
            <a:p>
              <a:pPr marL="342900" indent="-342900">
                <a:spcBef>
                  <a:spcPts val="1200"/>
                </a:spcBef>
              </a:pPr>
              <a:r>
                <a:rPr lang="en-US" sz="2400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	</a:t>
              </a:r>
              <a:r>
                <a:rPr lang="en-US" sz="2400" dirty="0" err="1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Ditulis</a:t>
              </a:r>
              <a:r>
                <a:rPr lang="en-US" sz="2400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:</a:t>
              </a:r>
            </a:p>
            <a:p>
              <a:pPr marL="342900" indent="-342900">
                <a:spcBef>
                  <a:spcPts val="1200"/>
                </a:spcBef>
              </a:pPr>
              <a:r>
                <a:rPr lang="en-US" sz="2400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		1’ = 60”		</a:t>
              </a:r>
              <a:r>
                <a:rPr lang="en-US" sz="2400" dirty="0" err="1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atau</a:t>
              </a:r>
              <a:r>
                <a:rPr lang="en-US" sz="2400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	1” =    ‘  </a:t>
              </a:r>
              <a:endParaRPr lang="en-US" sz="2400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5" presetClass="entr" presetSubtype="5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5" presetClass="entr" presetSubtype="5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4282" y="601835"/>
            <a:ext cx="7499169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3. </a:t>
            </a:r>
            <a:r>
              <a:rPr lang="id-ID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Grafik 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F</a:t>
            </a:r>
            <a:r>
              <a:rPr lang="id-ID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ungsi y = 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tan </a:t>
            </a:r>
            <a:r>
              <a:rPr lang="id-ID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x</a:t>
            </a:r>
            <a:r>
              <a:rPr lang="id-ID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  <a:sym typeface="Symbol"/>
              </a:rPr>
              <a:t> (0  x  360)</a:t>
            </a:r>
            <a:endParaRPr lang="en-US" sz="2800" b="1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56792"/>
            <a:ext cx="6408712" cy="4714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990" y="486771"/>
            <a:ext cx="2738250" cy="58477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32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Aturan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Sinus</a:t>
            </a:r>
            <a:endParaRPr lang="en-US" sz="3200" b="1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6248" y="2672296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Persamaan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ini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disebut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b="1" i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aturan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sinus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atau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b="1" i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dalil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sinus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.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4872971" y="1571612"/>
            <a:ext cx="2586101" cy="866978"/>
            <a:chOff x="4944409" y="1691868"/>
            <a:chExt cx="2586101" cy="866978"/>
          </a:xfrm>
        </p:grpSpPr>
        <p:sp>
          <p:nvSpPr>
            <p:cNvPr id="30" name="TextBox 29"/>
            <p:cNvSpPr txBox="1"/>
            <p:nvPr/>
          </p:nvSpPr>
          <p:spPr>
            <a:xfrm>
              <a:off x="5103500" y="1702346"/>
              <a:ext cx="31290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endParaRPr lang="en-US" sz="20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944409" y="2146544"/>
              <a:ext cx="8114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sin </a:t>
              </a:r>
              <a:r>
                <a:rPr lang="en-US" sz="2000" b="1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endParaRPr lang="en-US" sz="20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803686" y="2158736"/>
              <a:ext cx="8114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sin </a:t>
              </a:r>
              <a:r>
                <a:rPr lang="en-US" sz="2000" b="1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endParaRPr lang="en-US" sz="20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719069" y="2143116"/>
              <a:ext cx="8114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sin </a:t>
              </a:r>
              <a:r>
                <a:rPr lang="en-US" sz="2000" b="1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C</a:t>
              </a:r>
              <a:endParaRPr lang="en-US" sz="20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999353" y="1702346"/>
              <a:ext cx="3417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endParaRPr lang="en-US" sz="20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893874" y="1691868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c</a:t>
              </a:r>
              <a:endParaRPr lang="en-US" sz="2000" b="1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555794" y="1857364"/>
              <a:ext cx="333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=</a:t>
              </a:r>
              <a:endParaRPr lang="en-US" sz="20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464557" y="1871270"/>
              <a:ext cx="3337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=</a:t>
              </a:r>
              <a:endParaRPr lang="en-US" sz="20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5032062" y="2071678"/>
              <a:ext cx="500066" cy="1588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5893053" y="2071678"/>
              <a:ext cx="500066" cy="1588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6797958" y="2071678"/>
              <a:ext cx="500066" cy="1588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357158" y="4286256"/>
            <a:ext cx="85010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Dalam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tiap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segitiga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ABC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,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perbandingan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panjang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sisi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dengan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sinus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sudut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yang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berhadapan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dengan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sisi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itu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mempunyai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nilai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yang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sama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.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391302" y="1249334"/>
            <a:ext cx="3685662" cy="2859184"/>
            <a:chOff x="355444" y="1249334"/>
            <a:chExt cx="3685662" cy="2859184"/>
          </a:xfrm>
        </p:grpSpPr>
        <p:sp>
          <p:nvSpPr>
            <p:cNvPr id="6" name="Freeform 5"/>
            <p:cNvSpPr/>
            <p:nvPr/>
          </p:nvSpPr>
          <p:spPr>
            <a:xfrm>
              <a:off x="536448" y="1582780"/>
              <a:ext cx="3217362" cy="2169172"/>
            </a:xfrm>
            <a:custGeom>
              <a:avLst/>
              <a:gdLst>
                <a:gd name="connsiteX0" fmla="*/ 0 w 2694432"/>
                <a:gd name="connsiteY0" fmla="*/ 1816608 h 1816608"/>
                <a:gd name="connsiteX1" fmla="*/ 1926336 w 2694432"/>
                <a:gd name="connsiteY1" fmla="*/ 0 h 1816608"/>
                <a:gd name="connsiteX2" fmla="*/ 2694432 w 2694432"/>
                <a:gd name="connsiteY2" fmla="*/ 1804416 h 1816608"/>
                <a:gd name="connsiteX3" fmla="*/ 0 w 2694432"/>
                <a:gd name="connsiteY3" fmla="*/ 1816608 h 1816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94432" h="1816608">
                  <a:moveTo>
                    <a:pt x="0" y="1816608"/>
                  </a:moveTo>
                  <a:lnTo>
                    <a:pt x="1926336" y="0"/>
                  </a:lnTo>
                  <a:lnTo>
                    <a:pt x="2694432" y="1804416"/>
                  </a:lnTo>
                  <a:lnTo>
                    <a:pt x="0" y="1816608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 flipH="1">
              <a:off x="2761666" y="1582780"/>
              <a:ext cx="50593" cy="2177168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6" idx="2"/>
            </p:cNvCxnSpPr>
            <p:nvPr/>
          </p:nvCxnSpPr>
          <p:spPr>
            <a:xfrm flipH="1" flipV="1">
              <a:off x="2214546" y="2116874"/>
              <a:ext cx="1539264" cy="162052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6" idx="0"/>
            </p:cNvCxnSpPr>
            <p:nvPr/>
          </p:nvCxnSpPr>
          <p:spPr>
            <a:xfrm flipV="1">
              <a:off x="536448" y="2545502"/>
              <a:ext cx="2678230" cy="120645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55444" y="3688704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endParaRPr lang="en-US" i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702552" y="3585832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endParaRPr lang="en-US" i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665844" y="1249334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C</a:t>
              </a:r>
              <a:endParaRPr lang="en-US" i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643174" y="3739186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R</a:t>
              </a:r>
              <a:endParaRPr lang="en-US" i="1" dirty="0"/>
            </a:p>
          </p:txBody>
        </p:sp>
        <p:sp>
          <p:nvSpPr>
            <p:cNvPr id="27" name="Freeform 26"/>
            <p:cNvSpPr/>
            <p:nvPr/>
          </p:nvSpPr>
          <p:spPr>
            <a:xfrm>
              <a:off x="2549066" y="3502202"/>
              <a:ext cx="170688" cy="158496"/>
            </a:xfrm>
            <a:custGeom>
              <a:avLst/>
              <a:gdLst>
                <a:gd name="connsiteX0" fmla="*/ 170688 w 170688"/>
                <a:gd name="connsiteY0" fmla="*/ 0 h 158496"/>
                <a:gd name="connsiteX1" fmla="*/ 170688 w 170688"/>
                <a:gd name="connsiteY1" fmla="*/ 158496 h 158496"/>
                <a:gd name="connsiteX2" fmla="*/ 0 w 170688"/>
                <a:gd name="connsiteY2" fmla="*/ 158496 h 15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0688" h="158496">
                  <a:moveTo>
                    <a:pt x="170688" y="0"/>
                  </a:moveTo>
                  <a:lnTo>
                    <a:pt x="170688" y="158496"/>
                  </a:lnTo>
                  <a:lnTo>
                    <a:pt x="0" y="158496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>
              <a:off x="2108246" y="2214604"/>
              <a:ext cx="231648" cy="121920"/>
            </a:xfrm>
            <a:custGeom>
              <a:avLst/>
              <a:gdLst>
                <a:gd name="connsiteX0" fmla="*/ 0 w 231648"/>
                <a:gd name="connsiteY0" fmla="*/ 121920 h 121920"/>
                <a:gd name="connsiteX1" fmla="*/ 121920 w 231648"/>
                <a:gd name="connsiteY1" fmla="*/ 0 h 121920"/>
                <a:gd name="connsiteX2" fmla="*/ 231648 w 231648"/>
                <a:gd name="connsiteY2" fmla="*/ 109728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1648" h="121920">
                  <a:moveTo>
                    <a:pt x="0" y="121920"/>
                  </a:moveTo>
                  <a:lnTo>
                    <a:pt x="121920" y="0"/>
                  </a:lnTo>
                  <a:lnTo>
                    <a:pt x="231648" y="109728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3035226" y="2596178"/>
              <a:ext cx="231648" cy="121920"/>
            </a:xfrm>
            <a:custGeom>
              <a:avLst/>
              <a:gdLst>
                <a:gd name="connsiteX0" fmla="*/ 0 w 231648"/>
                <a:gd name="connsiteY0" fmla="*/ 97536 h 121920"/>
                <a:gd name="connsiteX1" fmla="*/ 158496 w 231648"/>
                <a:gd name="connsiteY1" fmla="*/ 0 h 121920"/>
                <a:gd name="connsiteX2" fmla="*/ 231648 w 231648"/>
                <a:gd name="connsiteY2" fmla="*/ 121920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1648" h="121920">
                  <a:moveTo>
                    <a:pt x="0" y="97536"/>
                  </a:moveTo>
                  <a:lnTo>
                    <a:pt x="158496" y="0"/>
                  </a:lnTo>
                  <a:lnTo>
                    <a:pt x="231648" y="12192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357290" y="245330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b</a:t>
              </a:r>
              <a:endParaRPr lang="en-US" i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643042" y="367822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c</a:t>
              </a:r>
              <a:endParaRPr lang="en-US" i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212964" y="2312140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P</a:t>
              </a:r>
              <a:endParaRPr lang="en-US" i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928794" y="1810360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Q</a:t>
              </a:r>
              <a:endParaRPr lang="en-US" i="1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428992" y="2881930"/>
              <a:ext cx="312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Arial" pitchFamily="34" charset="0"/>
                  <a:cs typeface="Arial" pitchFamily="34" charset="0"/>
                  <a:sym typeface="Symbol"/>
                </a:rPr>
                <a:t>a</a:t>
              </a:r>
              <a:endParaRPr lang="en-US" i="1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2786050" y="5143512"/>
            <a:ext cx="3071834" cy="1214446"/>
            <a:chOff x="2786050" y="5143512"/>
            <a:chExt cx="3071834" cy="1214446"/>
          </a:xfrm>
        </p:grpSpPr>
        <p:sp>
          <p:nvSpPr>
            <p:cNvPr id="75" name="Rounded Rectangle 74"/>
            <p:cNvSpPr/>
            <p:nvPr/>
          </p:nvSpPr>
          <p:spPr>
            <a:xfrm>
              <a:off x="2786050" y="5143512"/>
              <a:ext cx="3071834" cy="1214446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63" name="Group 62"/>
            <p:cNvGrpSpPr/>
            <p:nvPr/>
          </p:nvGrpSpPr>
          <p:grpSpPr>
            <a:xfrm>
              <a:off x="3071802" y="5276666"/>
              <a:ext cx="2586101" cy="866978"/>
              <a:chOff x="4944409" y="1691868"/>
              <a:chExt cx="2586101" cy="866978"/>
            </a:xfrm>
          </p:grpSpPr>
          <p:sp>
            <p:nvSpPr>
              <p:cNvPr id="64" name="TextBox 63"/>
              <p:cNvSpPr txBox="1"/>
              <p:nvPr/>
            </p:nvSpPr>
            <p:spPr>
              <a:xfrm>
                <a:off x="5103500" y="1702346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a</a:t>
                </a:r>
                <a:endParaRPr lang="en-US" sz="2000" b="1" i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4944409" y="2146544"/>
                <a:ext cx="81144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sin </a:t>
                </a:r>
                <a:r>
                  <a:rPr lang="en-US" sz="20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A</a:t>
                </a:r>
                <a:endParaRPr 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5803686" y="2158736"/>
                <a:ext cx="81144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sin </a:t>
                </a:r>
                <a:r>
                  <a:rPr lang="en-US" sz="20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B</a:t>
                </a:r>
                <a:endParaRPr 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6719069" y="2143116"/>
                <a:ext cx="81144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sin </a:t>
                </a:r>
                <a:r>
                  <a:rPr lang="en-US" sz="20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C</a:t>
                </a:r>
                <a:endParaRPr 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5999353" y="1702346"/>
                <a:ext cx="34176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b</a:t>
                </a:r>
                <a:endParaRPr lang="en-US" sz="2000" b="1" i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6893874" y="1691868"/>
                <a:ext cx="32733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c</a:t>
                </a:r>
                <a:endParaRPr lang="en-US" sz="2000" b="1" i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5555794" y="1857364"/>
                <a:ext cx="3337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=</a:t>
                </a:r>
                <a:endParaRPr lang="en-US" sz="2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6464557" y="1871270"/>
                <a:ext cx="33374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=</a:t>
                </a:r>
                <a:endParaRPr lang="en-US" sz="20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72" name="Straight Connector 71"/>
              <p:cNvCxnSpPr/>
              <p:nvPr/>
            </p:nvCxnSpPr>
            <p:spPr>
              <a:xfrm>
                <a:off x="5032062" y="2071678"/>
                <a:ext cx="500066" cy="158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5893053" y="2071678"/>
                <a:ext cx="500066" cy="158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>
                <a:off x="6797958" y="2071678"/>
                <a:ext cx="500066" cy="158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0"/>
                            </p:stCondLst>
                            <p:childTnLst>
                              <p:par>
                                <p:cTn id="2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1" grpId="0"/>
      <p:bldP spid="4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6282" y="3140968"/>
            <a:ext cx="739013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4903" y="980728"/>
            <a:ext cx="3247137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4509714" y="1488032"/>
            <a:ext cx="3087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a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= b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+ c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 2bc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A</a:t>
            </a: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36106" y="5445224"/>
            <a:ext cx="3087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b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= a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+ c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 2ac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B</a:t>
            </a: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76056" y="5445224"/>
            <a:ext cx="30870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= a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+ b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 2ac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C</a:t>
            </a:r>
            <a:endParaRPr lang="en-US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03649" y="6065144"/>
            <a:ext cx="8572560" cy="40011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Persamaan-persamaan</a:t>
            </a:r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ini</a:t>
            </a:r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disebut</a:t>
            </a:r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  </a:t>
            </a:r>
            <a:r>
              <a:rPr lang="en-US" sz="20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aturan</a:t>
            </a:r>
            <a:r>
              <a:rPr lang="en-US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kosinus</a:t>
            </a:r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atau</a:t>
            </a:r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dalil</a:t>
            </a:r>
            <a:r>
              <a:rPr lang="en-US" sz="2000" b="1" i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b="1" i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kosinus</a:t>
            </a:r>
            <a:r>
              <a:rPr lang="en-US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Symbol"/>
              </a:rPr>
              <a:t>.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09227" y="415333"/>
            <a:ext cx="3119765" cy="584775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32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Aturan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Kosinus</a:t>
            </a:r>
            <a:endParaRPr lang="en-US" sz="3200" b="1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725144"/>
            <a:ext cx="259403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052736"/>
            <a:ext cx="2419762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" name="TextBox 97"/>
          <p:cNvSpPr txBox="1"/>
          <p:nvPr/>
        </p:nvSpPr>
        <p:spPr>
          <a:xfrm>
            <a:off x="3992516" y="1416594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a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= 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b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+ 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 2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bc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A</a:t>
            </a:r>
            <a:endParaRPr lang="en-US" sz="2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3992516" y="3491724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b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= 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a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+ 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 2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ac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B</a:t>
            </a:r>
            <a:endParaRPr lang="en-US" sz="2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3992516" y="5631436"/>
            <a:ext cx="3143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= 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a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+ 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b</a:t>
            </a:r>
            <a:r>
              <a:rPr lang="en-US" sz="2000" b="1" baseline="300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2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 2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ac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cos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 </a:t>
            </a:r>
            <a:r>
              <a:rPr lang="en-US" sz="2000" b="1" i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  <a:sym typeface="Symbol"/>
              </a:rPr>
              <a:t>C</a:t>
            </a:r>
            <a:endParaRPr lang="en-US" sz="2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571472" y="303657"/>
            <a:ext cx="7715304" cy="83099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  <a:sym typeface="Symbol"/>
              </a:rPr>
              <a:t>Pada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  <a:sym typeface="Symbol"/>
              </a:rPr>
              <a:t>segitiga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b="1" i="1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  <a:sym typeface="Symbol"/>
              </a:rPr>
              <a:t>ABC </a:t>
            </a:r>
            <a:r>
              <a:rPr lang="en-US" sz="2400" b="1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  <a:sym typeface="Symbol"/>
              </a:rPr>
              <a:t>berlaku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  <a:sym typeface="Symbol"/>
              </a:rPr>
              <a:t>aturan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  <a:sym typeface="Symbol"/>
              </a:rPr>
              <a:t>kosinus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  <a:sym typeface="Symbol"/>
              </a:rPr>
              <a:t> yang </a:t>
            </a:r>
            <a:r>
              <a:rPr lang="en-US" sz="2400" b="1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  <a:sym typeface="Symbol"/>
              </a:rPr>
              <a:t>dapat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  <a:sym typeface="Symbol"/>
              </a:rPr>
              <a:t>dinyatakan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  <a:sym typeface="Symbol"/>
              </a:rPr>
              <a:t>dengan</a:t>
            </a:r>
            <a:r>
              <a:rPr lang="en-US" sz="2400" b="1" dirty="0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Comic Sans MS" pitchFamily="66" charset="0"/>
                <a:cs typeface="Arial" pitchFamily="34" charset="0"/>
                <a:sym typeface="Symbol"/>
              </a:rPr>
              <a:t>persamaan</a:t>
            </a:r>
            <a:endParaRPr lang="en-US" sz="24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3068960"/>
            <a:ext cx="244105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3993" y="785794"/>
            <a:ext cx="74113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Jika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dalam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ABC </a:t>
            </a:r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diketahui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sisi-sisi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b="1" i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a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, </a:t>
            </a:r>
            <a:r>
              <a:rPr lang="en-US" sz="2400" b="1" i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b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, </a:t>
            </a:r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dan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b="1" i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c 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(ss.ss.ss), </a:t>
            </a:r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maka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besar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sudut-sudut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b="1" i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A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, </a:t>
            </a:r>
            <a:r>
              <a:rPr lang="en-US" sz="2400" b="1" i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B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, </a:t>
            </a:r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dan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b="1" i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C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dapat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ditentukan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melalui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persamaan</a:t>
            </a:r>
            <a:r>
              <a:rPr lang="en-US" sz="2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:</a:t>
            </a:r>
            <a:endParaRPr lang="en-US" sz="2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1857356" y="2285992"/>
            <a:ext cx="5286412" cy="3857652"/>
            <a:chOff x="1857356" y="2143116"/>
            <a:chExt cx="5286412" cy="3857652"/>
          </a:xfrm>
        </p:grpSpPr>
        <p:sp>
          <p:nvSpPr>
            <p:cNvPr id="67" name="Rectangle 66"/>
            <p:cNvSpPr/>
            <p:nvPr/>
          </p:nvSpPr>
          <p:spPr>
            <a:xfrm>
              <a:off x="1857356" y="2143116"/>
              <a:ext cx="5286412" cy="3857652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64" name="Group 63"/>
            <p:cNvGrpSpPr/>
            <p:nvPr/>
          </p:nvGrpSpPr>
          <p:grpSpPr>
            <a:xfrm>
              <a:off x="2857488" y="2285992"/>
              <a:ext cx="3143272" cy="1000132"/>
              <a:chOff x="3071802" y="2285992"/>
              <a:chExt cx="3143272" cy="1000132"/>
            </a:xfrm>
          </p:grpSpPr>
          <p:sp>
            <p:nvSpPr>
              <p:cNvPr id="5" name="TextBox 4"/>
              <p:cNvSpPr txBox="1"/>
              <p:nvPr/>
            </p:nvSpPr>
            <p:spPr>
              <a:xfrm>
                <a:off x="3071802" y="2440916"/>
                <a:ext cx="102303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err="1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cos</a:t>
                </a:r>
                <a:r>
                  <a:rPr lang="en-US" sz="24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4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A</a:t>
                </a:r>
                <a:endParaRPr lang="en-US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438750" y="2285992"/>
                <a:ext cx="174438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b</a:t>
                </a:r>
                <a:r>
                  <a:rPr lang="en-US" sz="2400" b="1" baseline="30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r>
                  <a:rPr lang="en-US" sz="24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+ </a:t>
                </a:r>
                <a:r>
                  <a:rPr lang="en-US" sz="24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c</a:t>
                </a:r>
                <a:r>
                  <a:rPr lang="en-US" sz="2400" b="1" baseline="30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r>
                  <a:rPr lang="en-US" sz="24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 </a:t>
                </a:r>
                <a:r>
                  <a:rPr lang="en-US" sz="24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a</a:t>
                </a:r>
                <a:r>
                  <a:rPr lang="en-US" sz="2400" b="1" baseline="30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endParaRPr lang="en-US" sz="2400" b="1" i="1" baseline="30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819097" y="2824459"/>
                <a:ext cx="71526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r>
                  <a:rPr lang="en-US" sz="24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bc</a:t>
                </a:r>
                <a:endParaRPr lang="en-US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000496" y="2465300"/>
                <a:ext cx="3642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=</a:t>
                </a:r>
                <a:endParaRPr lang="en-US" sz="24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61" name="Straight Connector 60"/>
              <p:cNvCxnSpPr/>
              <p:nvPr/>
            </p:nvCxnSpPr>
            <p:spPr>
              <a:xfrm>
                <a:off x="4357686" y="2784470"/>
                <a:ext cx="1857388" cy="158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5" name="Group 64"/>
            <p:cNvGrpSpPr/>
            <p:nvPr/>
          </p:nvGrpSpPr>
          <p:grpSpPr>
            <a:xfrm>
              <a:off x="2857488" y="3571876"/>
              <a:ext cx="3152796" cy="1000132"/>
              <a:chOff x="3214678" y="3571876"/>
              <a:chExt cx="3152796" cy="1000132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3214678" y="3780965"/>
                <a:ext cx="102303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err="1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cos</a:t>
                </a:r>
                <a:r>
                  <a:rPr lang="en-US" sz="24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4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B</a:t>
                </a:r>
                <a:endParaRPr lang="en-US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572000" y="3571876"/>
                <a:ext cx="174438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a</a:t>
                </a:r>
                <a:r>
                  <a:rPr lang="en-US" sz="2400" b="1" baseline="30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r>
                  <a:rPr lang="en-US" sz="24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+ </a:t>
                </a:r>
                <a:r>
                  <a:rPr lang="en-US" sz="24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c</a:t>
                </a:r>
                <a:r>
                  <a:rPr lang="en-US" sz="2400" b="1" baseline="30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r>
                  <a:rPr lang="en-US" sz="24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 </a:t>
                </a:r>
                <a:r>
                  <a:rPr lang="en-US" sz="24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b</a:t>
                </a:r>
                <a:r>
                  <a:rPr lang="en-US" sz="2400" b="1" baseline="30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endParaRPr lang="en-US" sz="2400" b="1" i="1" baseline="30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5072066" y="4110343"/>
                <a:ext cx="69923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r>
                  <a:rPr lang="en-US" sz="24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ac</a:t>
                </a:r>
                <a:endParaRPr lang="en-US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121061" y="3805349"/>
                <a:ext cx="3642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=</a:t>
                </a:r>
                <a:endParaRPr lang="en-US" sz="24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62" name="Straight Connector 61"/>
              <p:cNvCxnSpPr/>
              <p:nvPr/>
            </p:nvCxnSpPr>
            <p:spPr>
              <a:xfrm>
                <a:off x="4510086" y="4070632"/>
                <a:ext cx="1857388" cy="158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6" name="Group 65"/>
            <p:cNvGrpSpPr/>
            <p:nvPr/>
          </p:nvGrpSpPr>
          <p:grpSpPr>
            <a:xfrm>
              <a:off x="2857488" y="4815959"/>
              <a:ext cx="3152796" cy="950023"/>
              <a:chOff x="3214678" y="4815959"/>
              <a:chExt cx="3152796" cy="950023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3214678" y="4920545"/>
                <a:ext cx="102303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err="1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cos</a:t>
                </a:r>
                <a:r>
                  <a:rPr lang="en-US" sz="24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</a:t>
                </a:r>
                <a:r>
                  <a:rPr lang="en-US" sz="24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C</a:t>
                </a:r>
                <a:endParaRPr lang="en-US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575787" y="4815959"/>
                <a:ext cx="174438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a</a:t>
                </a:r>
                <a:r>
                  <a:rPr lang="en-US" sz="2400" b="1" baseline="30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r>
                  <a:rPr lang="en-US" sz="24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+ </a:t>
                </a:r>
                <a:r>
                  <a:rPr lang="en-US" sz="24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b</a:t>
                </a:r>
                <a:r>
                  <a:rPr lang="en-US" sz="2400" b="1" baseline="30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r>
                  <a:rPr lang="en-US" sz="24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 </a:t>
                </a:r>
                <a:r>
                  <a:rPr lang="en-US" sz="24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c</a:t>
                </a:r>
                <a:r>
                  <a:rPr lang="en-US" sz="2400" b="1" baseline="300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endParaRPr lang="en-US" sz="2400" b="1" i="1" baseline="30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087216" y="5304317"/>
                <a:ext cx="71526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r>
                  <a:rPr lang="en-US" sz="24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ab</a:t>
                </a:r>
                <a:endParaRPr lang="en-US" sz="2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121061" y="4944929"/>
                <a:ext cx="36420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=</a:t>
                </a:r>
                <a:endParaRPr lang="en-US" sz="24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63" name="Straight Connector 62"/>
              <p:cNvCxnSpPr/>
              <p:nvPr/>
            </p:nvCxnSpPr>
            <p:spPr>
              <a:xfrm>
                <a:off x="4510086" y="5266871"/>
                <a:ext cx="1857388" cy="1588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1285852" y="1000108"/>
            <a:ext cx="61207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Luas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Segitiga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dengan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Dua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Sisi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dan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Satu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Sudut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Diketahui</a:t>
            </a:r>
            <a:endParaRPr lang="en-US" sz="32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1571604" y="2500306"/>
            <a:ext cx="5857916" cy="3429024"/>
            <a:chOff x="1571604" y="2500306"/>
            <a:chExt cx="5857916" cy="3429024"/>
          </a:xfrm>
        </p:grpSpPr>
        <p:sp>
          <p:nvSpPr>
            <p:cNvPr id="75" name="Round Single Corner Rectangle 74"/>
            <p:cNvSpPr/>
            <p:nvPr/>
          </p:nvSpPr>
          <p:spPr>
            <a:xfrm>
              <a:off x="1571604" y="2500306"/>
              <a:ext cx="5857916" cy="3429024"/>
            </a:xfrm>
            <a:prstGeom prst="round1Rect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2788690" y="2596239"/>
              <a:ext cx="3122703" cy="965754"/>
              <a:chOff x="3663875" y="2667677"/>
              <a:chExt cx="3122703" cy="965754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5723466" y="2773977"/>
                <a:ext cx="106311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sin </a:t>
                </a:r>
                <a:r>
                  <a:rPr lang="en-US" sz="2800" b="1" i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A</a:t>
                </a:r>
                <a:endParaRPr lang="en-US" sz="28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5197565" y="2761785"/>
                <a:ext cx="60465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i="1" dirty="0" err="1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bc</a:t>
                </a:r>
                <a:endParaRPr lang="en-US" sz="2800" b="1" i="1" baseline="300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663875" y="2739115"/>
                <a:ext cx="40427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i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L</a:t>
                </a:r>
                <a:endParaRPr lang="en-US" sz="28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4153857" y="2749593"/>
                <a:ext cx="3946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=</a:t>
                </a:r>
                <a:endParaRPr lang="en-US" sz="28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4679697" y="2667677"/>
                <a:ext cx="3850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1</a:t>
                </a:r>
                <a:endParaRPr lang="en-US" sz="28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697664" y="3110211"/>
                <a:ext cx="3850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endParaRPr lang="en-US" sz="2800" b="1" dirty="0">
                  <a:solidFill>
                    <a:srgbClr val="FFFF00"/>
                  </a:solidFill>
                </a:endParaRPr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4664745" y="3089739"/>
                <a:ext cx="489982" cy="1588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/>
            <p:cNvGrpSpPr/>
            <p:nvPr/>
          </p:nvGrpSpPr>
          <p:grpSpPr>
            <a:xfrm>
              <a:off x="2786050" y="3749130"/>
              <a:ext cx="3122703" cy="965754"/>
              <a:chOff x="3663875" y="2667677"/>
              <a:chExt cx="3122703" cy="965754"/>
            </a:xfrm>
          </p:grpSpPr>
          <p:sp>
            <p:nvSpPr>
              <p:cNvPr id="60" name="TextBox 59"/>
              <p:cNvSpPr txBox="1"/>
              <p:nvPr/>
            </p:nvSpPr>
            <p:spPr>
              <a:xfrm>
                <a:off x="5723466" y="2773977"/>
                <a:ext cx="106311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sin </a:t>
                </a:r>
                <a:r>
                  <a:rPr lang="en-US" sz="2800" b="1" i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B</a:t>
                </a:r>
                <a:endParaRPr lang="en-US" sz="28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5197565" y="2761785"/>
                <a:ext cx="58541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i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ac</a:t>
                </a:r>
                <a:endParaRPr lang="en-US" sz="2800" b="1" i="1" baseline="300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3663875" y="2739115"/>
                <a:ext cx="40427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i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L</a:t>
                </a:r>
                <a:endParaRPr lang="en-US" sz="28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4153857" y="2749593"/>
                <a:ext cx="3946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=</a:t>
                </a:r>
                <a:endParaRPr lang="en-US" sz="28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4679697" y="2667677"/>
                <a:ext cx="3850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1</a:t>
                </a:r>
                <a:endParaRPr lang="en-US" sz="28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4697664" y="3110211"/>
                <a:ext cx="3850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endParaRPr lang="en-US" sz="2800" b="1" dirty="0">
                  <a:solidFill>
                    <a:srgbClr val="FFFF00"/>
                  </a:solidFill>
                </a:endParaRPr>
              </a:p>
            </p:txBody>
          </p:sp>
          <p:cxnSp>
            <p:nvCxnSpPr>
              <p:cNvPr id="66" name="Straight Connector 65"/>
              <p:cNvCxnSpPr/>
              <p:nvPr/>
            </p:nvCxnSpPr>
            <p:spPr>
              <a:xfrm>
                <a:off x="4664745" y="3089739"/>
                <a:ext cx="489982" cy="1588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7" name="Group 66"/>
            <p:cNvGrpSpPr/>
            <p:nvPr/>
          </p:nvGrpSpPr>
          <p:grpSpPr>
            <a:xfrm>
              <a:off x="2786050" y="4820700"/>
              <a:ext cx="3122703" cy="965754"/>
              <a:chOff x="3663875" y="2667677"/>
              <a:chExt cx="3122703" cy="965754"/>
            </a:xfrm>
          </p:grpSpPr>
          <p:sp>
            <p:nvSpPr>
              <p:cNvPr id="68" name="TextBox 67"/>
              <p:cNvSpPr txBox="1"/>
              <p:nvPr/>
            </p:nvSpPr>
            <p:spPr>
              <a:xfrm>
                <a:off x="5723466" y="2773977"/>
                <a:ext cx="106311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sin </a:t>
                </a:r>
                <a:r>
                  <a:rPr lang="en-US" sz="2800" b="1" i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C</a:t>
                </a:r>
                <a:endParaRPr lang="en-US" sz="28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5197565" y="2761785"/>
                <a:ext cx="60465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i="1" dirty="0" err="1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ab</a:t>
                </a:r>
                <a:endParaRPr lang="en-US" sz="2800" b="1" i="1" baseline="30000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3663875" y="2739115"/>
                <a:ext cx="40427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i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L</a:t>
                </a:r>
                <a:endParaRPr lang="en-US" sz="28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4153857" y="2749593"/>
                <a:ext cx="3946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=</a:t>
                </a:r>
                <a:endParaRPr lang="en-US" sz="28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4679697" y="2667677"/>
                <a:ext cx="3850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1</a:t>
                </a:r>
                <a:endParaRPr lang="en-US" sz="2800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4697664" y="3110211"/>
                <a:ext cx="38504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FFFF00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2</a:t>
                </a:r>
                <a:endParaRPr lang="en-US" sz="2800" b="1" dirty="0">
                  <a:solidFill>
                    <a:srgbClr val="FFFF00"/>
                  </a:solidFill>
                </a:endParaRPr>
              </a:p>
            </p:txBody>
          </p:sp>
          <p:cxnSp>
            <p:nvCxnSpPr>
              <p:cNvPr id="74" name="Straight Connector 73"/>
              <p:cNvCxnSpPr/>
              <p:nvPr/>
            </p:nvCxnSpPr>
            <p:spPr>
              <a:xfrm>
                <a:off x="4664745" y="3089739"/>
                <a:ext cx="489982" cy="1588"/>
              </a:xfrm>
              <a:prstGeom prst="line">
                <a:avLst/>
              </a:prstGeom>
              <a:ln w="19050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772" y="928670"/>
            <a:ext cx="8516508" cy="107721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Luas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Segitiga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dengan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Dua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Sisi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dan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Sebuah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Sudut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di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Hadapan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Sisi</a:t>
            </a:r>
            <a:r>
              <a:rPr lang="en-US" sz="32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Diketahui</a:t>
            </a:r>
            <a:endParaRPr lang="en-US" sz="3200" b="1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9328" y="2357430"/>
            <a:ext cx="660306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800" b="1" i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Langkah</a:t>
            </a:r>
            <a:r>
              <a:rPr lang="en-US" sz="2800" b="1" i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1:</a:t>
            </a:r>
          </a:p>
          <a:p>
            <a:pPr>
              <a:spcBef>
                <a:spcPts val="1200"/>
              </a:spcBef>
            </a:pP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Tentukan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besar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sudut-sudut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yang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belum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diketahui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dengan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memakai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aturan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sinus.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984714" y="4143380"/>
            <a:ext cx="680199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800" b="1" i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Langkah</a:t>
            </a:r>
            <a:r>
              <a:rPr lang="en-US" sz="2800" b="1" i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2:</a:t>
            </a:r>
          </a:p>
          <a:p>
            <a:pPr>
              <a:spcBef>
                <a:spcPts val="1200"/>
              </a:spcBef>
            </a:pP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Setelah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semua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sudut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diketahui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,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hitunglah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luas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segitiga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dengan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menggunakan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salah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satu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rumus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di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atas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28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500042"/>
            <a:ext cx="79296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Luas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Segitiga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dengan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Dua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Sudut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dan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Satu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Sisi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2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Diketahui</a:t>
            </a:r>
            <a:endParaRPr lang="en-US" sz="32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728605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Luas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ABC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jika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diketahui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besar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dua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sudut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dan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panjang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satu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sisi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yang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terletak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di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antara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kedua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sudut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itu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dapat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ditentukan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dengan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menggunakan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salah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satu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rumus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berikut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.</a:t>
            </a:r>
            <a:endParaRPr lang="en-US" sz="24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2500298" y="3143248"/>
            <a:ext cx="3786214" cy="3286148"/>
            <a:chOff x="2410931" y="3071810"/>
            <a:chExt cx="3786214" cy="3286148"/>
          </a:xfrm>
        </p:grpSpPr>
        <p:sp>
          <p:nvSpPr>
            <p:cNvPr id="38" name="Rounded Rectangle 37"/>
            <p:cNvSpPr/>
            <p:nvPr/>
          </p:nvSpPr>
          <p:spPr>
            <a:xfrm>
              <a:off x="2410931" y="3071810"/>
              <a:ext cx="3786214" cy="3286148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786050" y="3404338"/>
              <a:ext cx="325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L</a:t>
              </a:r>
              <a:endParaRPr lang="en-US" sz="2000" b="1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18172" y="3778572"/>
              <a:ext cx="12061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2 sin A</a:t>
              </a:r>
              <a:endParaRPr lang="en-US" sz="2000" b="1" baseline="30000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00364" y="3439200"/>
              <a:ext cx="3417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=</a:t>
              </a:r>
              <a:endParaRPr lang="en-US" sz="2000" b="1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245517" y="3243204"/>
              <a:ext cx="23037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a</a:t>
              </a:r>
              <a:r>
                <a:rPr lang="en-US" sz="2000" b="1" baseline="300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2</a:t>
              </a:r>
              <a:r>
                <a:rPr lang="en-US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 </a:t>
              </a:r>
              <a:r>
                <a:rPr lang="id-ID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</a:t>
              </a:r>
              <a:r>
                <a:rPr lang="en-US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 sin B </a:t>
              </a:r>
              <a:r>
                <a:rPr lang="id-ID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</a:t>
              </a:r>
              <a:r>
                <a:rPr lang="en-US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 sin C </a:t>
              </a:r>
              <a:endParaRPr lang="en-US" sz="2000" b="1" baseline="30000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3352646" y="3714474"/>
              <a:ext cx="2000264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2799071" y="4376230"/>
              <a:ext cx="325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L</a:t>
              </a:r>
              <a:endParaRPr lang="en-US" sz="2000" b="1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731193" y="4750464"/>
              <a:ext cx="12061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2 sin B</a:t>
              </a:r>
              <a:endParaRPr lang="en-US" sz="2000" b="1" baseline="30000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013385" y="4411092"/>
              <a:ext cx="3417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=</a:t>
              </a:r>
              <a:endParaRPr lang="en-US" sz="2000" b="1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58538" y="4268327"/>
              <a:ext cx="23037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b</a:t>
              </a:r>
              <a:r>
                <a:rPr lang="en-US" sz="2000" b="1" baseline="300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2</a:t>
              </a:r>
              <a:r>
                <a:rPr lang="en-US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 </a:t>
              </a:r>
              <a:r>
                <a:rPr lang="id-ID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</a:t>
              </a:r>
              <a:r>
                <a:rPr lang="en-US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 sin A </a:t>
              </a:r>
              <a:r>
                <a:rPr lang="id-ID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</a:t>
              </a:r>
              <a:r>
                <a:rPr lang="en-US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 sin C </a:t>
              </a:r>
              <a:endParaRPr lang="en-US" sz="2000" b="1" baseline="30000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3365667" y="4686366"/>
              <a:ext cx="2000264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2795018" y="5369300"/>
              <a:ext cx="3257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L</a:t>
              </a:r>
              <a:endParaRPr lang="en-US" sz="2000" b="1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727140" y="5743534"/>
              <a:ext cx="120611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2 sin C</a:t>
              </a:r>
              <a:endParaRPr lang="en-US" sz="2000" b="1" baseline="30000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009332" y="5404162"/>
              <a:ext cx="3417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=</a:t>
              </a:r>
              <a:endParaRPr lang="en-US" sz="2000" b="1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254485" y="5208166"/>
              <a:ext cx="23037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c</a:t>
              </a:r>
              <a:r>
                <a:rPr lang="en-US" sz="2000" b="1" baseline="30000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2</a:t>
              </a:r>
              <a:r>
                <a:rPr lang="en-US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 </a:t>
              </a:r>
              <a:r>
                <a:rPr lang="id-ID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</a:t>
              </a:r>
              <a:r>
                <a:rPr lang="en-US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 sin A </a:t>
              </a:r>
              <a:r>
                <a:rPr lang="id-ID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</a:t>
              </a:r>
              <a:r>
                <a:rPr lang="en-US" sz="2000" b="1" dirty="0" smtClean="0">
                  <a:solidFill>
                    <a:schemeClr val="bg1"/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 sin B</a:t>
              </a:r>
              <a:endParaRPr lang="en-US" sz="2000" b="1" baseline="30000" dirty="0">
                <a:solidFill>
                  <a:schemeClr val="bg1"/>
                </a:solidFill>
                <a:latin typeface="Comic Sans MS" pitchFamily="66" charset="0"/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3361614" y="5679436"/>
              <a:ext cx="2000264" cy="1588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9476" y="928670"/>
            <a:ext cx="8204490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Luas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Segitiga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dengan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Ketiga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Sisinya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Diketahui</a:t>
            </a:r>
            <a:endParaRPr lang="en-US" sz="2800" b="1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596" y="1740747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Comic Sans MS" pitchFamily="66" charset="0"/>
                <a:cs typeface="Arial" pitchFamily="34" charset="0"/>
                <a:sym typeface="Symbol"/>
              </a:rPr>
              <a:t>Luas</a:t>
            </a:r>
            <a:r>
              <a:rPr lang="en-US" sz="2400" dirty="0" smtClean="0">
                <a:latin typeface="Comic Sans MS" pitchFamily="66" charset="0"/>
                <a:cs typeface="Arial" pitchFamily="34" charset="0"/>
                <a:sym typeface="Symbol"/>
              </a:rPr>
              <a:t> ABC </a:t>
            </a:r>
            <a:r>
              <a:rPr lang="en-US" sz="2400" dirty="0" err="1" smtClean="0">
                <a:latin typeface="Comic Sans MS" pitchFamily="66" charset="0"/>
                <a:cs typeface="Arial" pitchFamily="34" charset="0"/>
                <a:sym typeface="Symbol"/>
              </a:rPr>
              <a:t>jika</a:t>
            </a:r>
            <a:r>
              <a:rPr lang="en-US" sz="2400" dirty="0" smtClean="0"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Comic Sans MS" pitchFamily="66" charset="0"/>
                <a:cs typeface="Arial" pitchFamily="34" charset="0"/>
                <a:sym typeface="Symbol"/>
              </a:rPr>
              <a:t>diketahui</a:t>
            </a:r>
            <a:r>
              <a:rPr lang="en-US" sz="2400" dirty="0" smtClean="0"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Comic Sans MS" pitchFamily="66" charset="0"/>
                <a:cs typeface="Arial" pitchFamily="34" charset="0"/>
                <a:sym typeface="Symbol"/>
              </a:rPr>
              <a:t>panjang</a:t>
            </a:r>
            <a:r>
              <a:rPr lang="en-US" sz="2400" dirty="0" smtClean="0"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Comic Sans MS" pitchFamily="66" charset="0"/>
                <a:cs typeface="Arial" pitchFamily="34" charset="0"/>
                <a:sym typeface="Symbol"/>
              </a:rPr>
              <a:t>ketiga</a:t>
            </a:r>
            <a:r>
              <a:rPr lang="en-US" sz="2400" dirty="0" smtClean="0"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Comic Sans MS" pitchFamily="66" charset="0"/>
                <a:cs typeface="Arial" pitchFamily="34" charset="0"/>
                <a:sym typeface="Symbol"/>
              </a:rPr>
              <a:t>sisinya</a:t>
            </a:r>
            <a:r>
              <a:rPr lang="en-US" sz="2400" dirty="0" smtClean="0">
                <a:latin typeface="Comic Sans MS" pitchFamily="66" charset="0"/>
                <a:cs typeface="Arial" pitchFamily="34" charset="0"/>
                <a:sym typeface="Symbol"/>
              </a:rPr>
              <a:t> (</a:t>
            </a:r>
            <a:r>
              <a:rPr lang="en-US" sz="2400" dirty="0" err="1" smtClean="0">
                <a:latin typeface="Comic Sans MS" pitchFamily="66" charset="0"/>
                <a:cs typeface="Arial" pitchFamily="34" charset="0"/>
                <a:sym typeface="Symbol"/>
              </a:rPr>
              <a:t>sisi</a:t>
            </a:r>
            <a:r>
              <a:rPr lang="en-US" sz="2400" dirty="0" smtClean="0"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i="1" dirty="0" smtClean="0">
                <a:latin typeface="Comic Sans MS" pitchFamily="66" charset="0"/>
                <a:cs typeface="Arial" pitchFamily="34" charset="0"/>
                <a:sym typeface="Symbol"/>
              </a:rPr>
              <a:t>a</a:t>
            </a:r>
            <a:r>
              <a:rPr lang="en-US" sz="2400" dirty="0" smtClean="0">
                <a:latin typeface="Comic Sans MS" pitchFamily="66" charset="0"/>
                <a:cs typeface="Arial" pitchFamily="34" charset="0"/>
                <a:sym typeface="Symbol"/>
              </a:rPr>
              <a:t>, </a:t>
            </a:r>
            <a:r>
              <a:rPr lang="en-US" sz="2400" dirty="0" err="1" smtClean="0">
                <a:latin typeface="Comic Sans MS" pitchFamily="66" charset="0"/>
                <a:cs typeface="Arial" pitchFamily="34" charset="0"/>
                <a:sym typeface="Symbol"/>
              </a:rPr>
              <a:t>sisi</a:t>
            </a:r>
            <a:r>
              <a:rPr lang="en-US" sz="2400" dirty="0" smtClean="0"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i="1" dirty="0" smtClean="0">
                <a:latin typeface="Comic Sans MS" pitchFamily="66" charset="0"/>
                <a:cs typeface="Arial" pitchFamily="34" charset="0"/>
                <a:sym typeface="Symbol"/>
              </a:rPr>
              <a:t>b</a:t>
            </a:r>
            <a:r>
              <a:rPr lang="en-US" sz="2400" dirty="0" smtClean="0">
                <a:latin typeface="Comic Sans MS" pitchFamily="66" charset="0"/>
                <a:cs typeface="Arial" pitchFamily="34" charset="0"/>
                <a:sym typeface="Symbol"/>
              </a:rPr>
              <a:t>, </a:t>
            </a:r>
            <a:r>
              <a:rPr lang="en-US" sz="2400" dirty="0" err="1" smtClean="0">
                <a:latin typeface="Comic Sans MS" pitchFamily="66" charset="0"/>
                <a:cs typeface="Arial" pitchFamily="34" charset="0"/>
                <a:sym typeface="Symbol"/>
              </a:rPr>
              <a:t>dan</a:t>
            </a:r>
            <a:r>
              <a:rPr lang="en-US" sz="2400" dirty="0" smtClean="0"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Comic Sans MS" pitchFamily="66" charset="0"/>
                <a:cs typeface="Arial" pitchFamily="34" charset="0"/>
                <a:sym typeface="Symbol"/>
              </a:rPr>
              <a:t>sisi</a:t>
            </a:r>
            <a:r>
              <a:rPr lang="en-US" sz="2400" dirty="0" smtClean="0"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i="1" dirty="0" smtClean="0">
                <a:latin typeface="Comic Sans MS" pitchFamily="66" charset="0"/>
                <a:cs typeface="Arial" pitchFamily="34" charset="0"/>
                <a:sym typeface="Symbol"/>
              </a:rPr>
              <a:t>c</a:t>
            </a:r>
            <a:r>
              <a:rPr lang="en-US" sz="2400" dirty="0" smtClean="0">
                <a:latin typeface="Comic Sans MS" pitchFamily="66" charset="0"/>
                <a:cs typeface="Arial" pitchFamily="34" charset="0"/>
                <a:sym typeface="Symbol"/>
              </a:rPr>
              <a:t>) </a:t>
            </a:r>
            <a:r>
              <a:rPr lang="en-US" sz="2400" dirty="0" err="1" smtClean="0">
                <a:latin typeface="Comic Sans MS" pitchFamily="66" charset="0"/>
                <a:cs typeface="Arial" pitchFamily="34" charset="0"/>
                <a:sym typeface="Symbol"/>
              </a:rPr>
              <a:t>dapat</a:t>
            </a:r>
            <a:r>
              <a:rPr lang="en-US" sz="2400" dirty="0" smtClean="0"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Comic Sans MS" pitchFamily="66" charset="0"/>
                <a:cs typeface="Arial" pitchFamily="34" charset="0"/>
                <a:sym typeface="Symbol"/>
              </a:rPr>
              <a:t>ditentukan</a:t>
            </a:r>
            <a:r>
              <a:rPr lang="en-US" sz="2400" dirty="0" smtClean="0"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Comic Sans MS" pitchFamily="66" charset="0"/>
                <a:cs typeface="Arial" pitchFamily="34" charset="0"/>
                <a:sym typeface="Symbol"/>
              </a:rPr>
              <a:t>dengan</a:t>
            </a:r>
            <a:r>
              <a:rPr lang="en-US" sz="2400" dirty="0" smtClean="0">
                <a:latin typeface="Comic Sans MS" pitchFamily="66" charset="0"/>
                <a:cs typeface="Arial" pitchFamily="34" charset="0"/>
                <a:sym typeface="Symbol"/>
              </a:rPr>
              <a:t> </a:t>
            </a:r>
            <a:r>
              <a:rPr lang="en-US" sz="2400" dirty="0" err="1" smtClean="0">
                <a:latin typeface="Comic Sans MS" pitchFamily="66" charset="0"/>
                <a:cs typeface="Arial" pitchFamily="34" charset="0"/>
                <a:sym typeface="Symbol"/>
              </a:rPr>
              <a:t>rumus</a:t>
            </a:r>
            <a:r>
              <a:rPr lang="en-US" sz="2400" dirty="0" smtClean="0">
                <a:latin typeface="Comic Sans MS" pitchFamily="66" charset="0"/>
                <a:cs typeface="Arial" pitchFamily="34" charset="0"/>
                <a:sym typeface="Symbol"/>
              </a:rPr>
              <a:t>:</a:t>
            </a:r>
            <a:endParaRPr lang="en-US" sz="2400" dirty="0">
              <a:latin typeface="Comic Sans MS" pitchFamily="66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357422" y="3000372"/>
            <a:ext cx="4357995" cy="928694"/>
            <a:chOff x="2571736" y="2857496"/>
            <a:chExt cx="4357995" cy="928694"/>
          </a:xfrm>
        </p:grpSpPr>
        <p:sp>
          <p:nvSpPr>
            <p:cNvPr id="17" name="Rounded Rectangle 16"/>
            <p:cNvSpPr/>
            <p:nvPr/>
          </p:nvSpPr>
          <p:spPr>
            <a:xfrm>
              <a:off x="2571736" y="2857496"/>
              <a:ext cx="4357718" cy="928694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2893206" y="3070146"/>
              <a:ext cx="4036525" cy="493202"/>
              <a:chOff x="1643042" y="2071678"/>
              <a:chExt cx="3418318" cy="493202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1643042" y="2143116"/>
                <a:ext cx="28941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L</a:t>
                </a:r>
                <a:endParaRPr lang="en-US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928794" y="2143116"/>
                <a:ext cx="28263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=</a:t>
                </a:r>
                <a:endParaRPr lang="en-US" sz="20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405380" y="2143116"/>
                <a:ext cx="26559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s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(</a:t>
                </a:r>
                <a:r>
                  <a:rPr lang="en-US" sz="20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s  a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)(</a:t>
                </a:r>
                <a:r>
                  <a:rPr lang="en-US" sz="20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s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 </a:t>
                </a:r>
                <a:r>
                  <a:rPr lang="en-US" sz="20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b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)(</a:t>
                </a:r>
                <a:r>
                  <a:rPr lang="en-US" sz="20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s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  </a:t>
                </a:r>
                <a:r>
                  <a:rPr lang="en-US" sz="2000" b="1" i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c</a:t>
                </a:r>
                <a:r>
                  <a:rPr lang="en-US" sz="20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)</a:t>
                </a:r>
                <a:endParaRPr lang="en-US" sz="2000" b="1" i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2214546" y="2071678"/>
                <a:ext cx="2357454" cy="493202"/>
              </a:xfrm>
              <a:custGeom>
                <a:avLst/>
                <a:gdLst>
                  <a:gd name="connsiteX0" fmla="*/ 0 w 2670048"/>
                  <a:gd name="connsiteY0" fmla="*/ 231648 h 475488"/>
                  <a:gd name="connsiteX1" fmla="*/ 134112 w 2670048"/>
                  <a:gd name="connsiteY1" fmla="*/ 170688 h 475488"/>
                  <a:gd name="connsiteX2" fmla="*/ 146304 w 2670048"/>
                  <a:gd name="connsiteY2" fmla="*/ 475488 h 475488"/>
                  <a:gd name="connsiteX3" fmla="*/ 280416 w 2670048"/>
                  <a:gd name="connsiteY3" fmla="*/ 0 h 475488"/>
                  <a:gd name="connsiteX4" fmla="*/ 2670048 w 2670048"/>
                  <a:gd name="connsiteY4" fmla="*/ 0 h 475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70048" h="475488">
                    <a:moveTo>
                      <a:pt x="0" y="231648"/>
                    </a:moveTo>
                    <a:lnTo>
                      <a:pt x="134112" y="170688"/>
                    </a:lnTo>
                    <a:lnTo>
                      <a:pt x="146304" y="475488"/>
                    </a:lnTo>
                    <a:lnTo>
                      <a:pt x="280416" y="0"/>
                    </a:lnTo>
                    <a:lnTo>
                      <a:pt x="2670048" y="0"/>
                    </a:lnTo>
                  </a:path>
                </a:pathLst>
              </a:cu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2000" b="1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428596" y="4300991"/>
            <a:ext cx="7429552" cy="771083"/>
            <a:chOff x="214282" y="2819985"/>
            <a:chExt cx="7429552" cy="771083"/>
          </a:xfrm>
        </p:grpSpPr>
        <p:sp>
          <p:nvSpPr>
            <p:cNvPr id="11" name="TextBox 10"/>
            <p:cNvSpPr txBox="1"/>
            <p:nvPr/>
          </p:nvSpPr>
          <p:spPr>
            <a:xfrm>
              <a:off x="214282" y="2857496"/>
              <a:ext cx="74295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latin typeface="Comic Sans MS" pitchFamily="66" charset="0"/>
                  <a:cs typeface="Arial" pitchFamily="34" charset="0"/>
                  <a:sym typeface="Symbol"/>
                </a:rPr>
                <a:t>dengan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</a:t>
              </a:r>
              <a:r>
                <a:rPr lang="en-US" sz="2400" i="1" dirty="0" smtClean="0">
                  <a:latin typeface="Comic Sans MS" pitchFamily="66" charset="0"/>
                  <a:cs typeface="Arial" pitchFamily="34" charset="0"/>
                  <a:sym typeface="Symbol"/>
                </a:rPr>
                <a:t>s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=      (</a:t>
              </a:r>
              <a:r>
                <a:rPr lang="en-US" sz="2400" i="1" dirty="0" smtClean="0">
                  <a:latin typeface="Comic Sans MS" pitchFamily="66" charset="0"/>
                  <a:cs typeface="Arial" pitchFamily="34" charset="0"/>
                  <a:sym typeface="Symbol"/>
                </a:rPr>
                <a:t>a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+ </a:t>
              </a:r>
              <a:r>
                <a:rPr lang="en-US" sz="2400" i="1" dirty="0" smtClean="0">
                  <a:latin typeface="Comic Sans MS" pitchFamily="66" charset="0"/>
                  <a:cs typeface="Arial" pitchFamily="34" charset="0"/>
                  <a:sym typeface="Symbol"/>
                </a:rPr>
                <a:t>b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+ </a:t>
              </a:r>
              <a:r>
                <a:rPr lang="en-US" sz="2400" i="1" dirty="0" smtClean="0">
                  <a:latin typeface="Comic Sans MS" pitchFamily="66" charset="0"/>
                  <a:cs typeface="Arial" pitchFamily="34" charset="0"/>
                  <a:sym typeface="Symbol"/>
                </a:rPr>
                <a:t>c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) = </a:t>
              </a:r>
              <a:r>
                <a:rPr lang="en-US" sz="2400" dirty="0" err="1" smtClean="0">
                  <a:latin typeface="Comic Sans MS" pitchFamily="66" charset="0"/>
                  <a:cs typeface="Arial" pitchFamily="34" charset="0"/>
                  <a:sym typeface="Symbol"/>
                </a:rPr>
                <a:t>setengah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</a:t>
              </a:r>
              <a:r>
                <a:rPr lang="en-US" sz="2400" dirty="0" err="1" smtClean="0">
                  <a:latin typeface="Comic Sans MS" pitchFamily="66" charset="0"/>
                  <a:cs typeface="Arial" pitchFamily="34" charset="0"/>
                  <a:sym typeface="Symbol"/>
                </a:rPr>
                <a:t>keliling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 </a:t>
              </a:r>
              <a:r>
                <a:rPr lang="en-US" sz="2400" i="1" dirty="0" smtClean="0">
                  <a:latin typeface="Comic Sans MS" pitchFamily="66" charset="0"/>
                  <a:cs typeface="Arial" pitchFamily="34" charset="0"/>
                  <a:sym typeface="Symbol"/>
                </a:rPr>
                <a:t>ABC</a:t>
              </a:r>
              <a:r>
                <a:rPr lang="en-US" sz="2400" dirty="0" smtClean="0">
                  <a:latin typeface="Comic Sans MS" pitchFamily="66" charset="0"/>
                  <a:cs typeface="Arial" pitchFamily="34" charset="0"/>
                  <a:sym typeface="Symbol"/>
                </a:rPr>
                <a:t>.</a:t>
              </a:r>
              <a:endParaRPr lang="en-US" sz="2400" dirty="0">
                <a:latin typeface="Comic Sans MS" pitchFamily="66" charset="0"/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1854857" y="2819985"/>
              <a:ext cx="341760" cy="771083"/>
              <a:chOff x="4624932" y="5219351"/>
              <a:chExt cx="341760" cy="771083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4632383" y="5219351"/>
                <a:ext cx="30008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Comic Sans MS" pitchFamily="66" charset="0"/>
                    <a:cs typeface="Arial" pitchFamily="34" charset="0"/>
                    <a:sym typeface="Symbol"/>
                  </a:rPr>
                  <a:t>1</a:t>
                </a:r>
                <a:endParaRPr lang="en-US" sz="2000" dirty="0">
                  <a:latin typeface="Comic Sans MS" pitchFamily="66" charset="0"/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624932" y="5590324"/>
                <a:ext cx="34176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latin typeface="Comic Sans MS" pitchFamily="66" charset="0"/>
                    <a:cs typeface="Arial" pitchFamily="34" charset="0"/>
                    <a:sym typeface="Symbol"/>
                  </a:rPr>
                  <a:t>2</a:t>
                </a:r>
                <a:endParaRPr lang="en-US" sz="2000" dirty="0">
                  <a:latin typeface="Comic Sans MS" pitchFamily="66" charset="0"/>
                </a:endParaRP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4644575" y="5557176"/>
                <a:ext cx="285752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732" y="1052152"/>
            <a:ext cx="4311425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214282" y="324129"/>
            <a:ext cx="4969630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Ukuran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Sudut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dalam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Radian</a:t>
            </a:r>
            <a:endParaRPr lang="en-US" sz="2800" b="1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grpSp>
        <p:nvGrpSpPr>
          <p:cNvPr id="21" name="Group 46"/>
          <p:cNvGrpSpPr/>
          <p:nvPr/>
        </p:nvGrpSpPr>
        <p:grpSpPr>
          <a:xfrm>
            <a:off x="651282" y="3413469"/>
            <a:ext cx="8135560" cy="797960"/>
            <a:chOff x="428596" y="5124210"/>
            <a:chExt cx="8135560" cy="797960"/>
          </a:xfrm>
        </p:grpSpPr>
        <p:grpSp>
          <p:nvGrpSpPr>
            <p:cNvPr id="25" name="Group 45"/>
            <p:cNvGrpSpPr/>
            <p:nvPr/>
          </p:nvGrpSpPr>
          <p:grpSpPr>
            <a:xfrm>
              <a:off x="428596" y="5124210"/>
              <a:ext cx="8135560" cy="503614"/>
              <a:chOff x="428596" y="5080668"/>
              <a:chExt cx="8135560" cy="503614"/>
            </a:xfrm>
          </p:grpSpPr>
          <p:sp>
            <p:nvSpPr>
              <p:cNvPr id="42" name="TextBox 41"/>
              <p:cNvSpPr txBox="1"/>
              <p:nvPr/>
            </p:nvSpPr>
            <p:spPr>
              <a:xfrm>
                <a:off x="428596" y="5214950"/>
                <a:ext cx="81355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Nilai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perbandingan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                              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dinyatakan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dalam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b="1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ukuran</a:t>
                </a:r>
                <a:r>
                  <a:rPr lang="en-US" b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radian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.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2482729" y="5080668"/>
                <a:ext cx="22669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panjang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busur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PQ   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3197109" y="5552838"/>
              <a:ext cx="5084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MP</a:t>
              </a:r>
              <a:endParaRPr lang="en-US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2567549" y="5511004"/>
              <a:ext cx="1857388" cy="1588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48"/>
          <p:cNvGrpSpPr/>
          <p:nvPr/>
        </p:nvGrpSpPr>
        <p:grpSpPr>
          <a:xfrm>
            <a:off x="4296078" y="2185749"/>
            <a:ext cx="4705078" cy="727654"/>
            <a:chOff x="2286787" y="4159026"/>
            <a:chExt cx="4705078" cy="727654"/>
          </a:xfrm>
        </p:grpSpPr>
        <p:grpSp>
          <p:nvGrpSpPr>
            <p:cNvPr id="31" name="Group 40"/>
            <p:cNvGrpSpPr/>
            <p:nvPr/>
          </p:nvGrpSpPr>
          <p:grpSpPr>
            <a:xfrm>
              <a:off x="2286787" y="4159026"/>
              <a:ext cx="4705078" cy="727654"/>
              <a:chOff x="785786" y="3999372"/>
              <a:chExt cx="4705078" cy="727654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785786" y="4000504"/>
                <a:ext cx="21435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panjang</a:t>
                </a:r>
                <a:r>
                  <a:rPr lang="en-US" b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b="1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busur</a:t>
                </a:r>
                <a:r>
                  <a:rPr lang="en-US" b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b="1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PQ</a:t>
                </a:r>
                <a:endParaRPr lang="en-US" b="1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500166" y="4357694"/>
                <a:ext cx="5084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MP</a:t>
                </a:r>
                <a:endParaRPr lang="en-US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4000496" y="4357694"/>
                <a:ext cx="5886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MP</a:t>
                </a:r>
                <a:r>
                  <a:rPr lang="en-US" b="1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</a:t>
                </a:r>
                <a:endParaRPr lang="en-US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132526" y="3999372"/>
                <a:ext cx="23583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panjang</a:t>
                </a:r>
                <a:r>
                  <a:rPr lang="en-US" b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b="1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busur</a:t>
                </a:r>
                <a:r>
                  <a:rPr lang="en-US" b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b="1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P</a:t>
                </a:r>
                <a:r>
                  <a:rPr lang="en-US" b="1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 </a:t>
                </a:r>
                <a:r>
                  <a:rPr lang="en-US" b="1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Q</a:t>
                </a:r>
                <a:r>
                  <a:rPr lang="en-US" b="1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</a:t>
                </a:r>
                <a:endParaRPr lang="en-US" b="1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>
                <a:off x="870606" y="4369944"/>
                <a:ext cx="1857388" cy="1588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3213546" y="4367680"/>
                <a:ext cx="2071702" cy="1588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8" name="TextBox 47"/>
            <p:cNvSpPr txBox="1"/>
            <p:nvPr/>
          </p:nvSpPr>
          <p:spPr>
            <a:xfrm>
              <a:off x="4312716" y="4312724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=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571472" y="5342295"/>
            <a:ext cx="81439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Satu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radian (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ditulis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: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1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rad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didefinisikan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sebagi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ukuran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sudut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pada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bidang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datar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yang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berada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di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antara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dua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jari-jari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lingkaran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dengan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panjang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busur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sama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dengan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panjang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jari-jari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lingkaran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.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grpSp>
        <p:nvGrpSpPr>
          <p:cNvPr id="98" name="Group 97"/>
          <p:cNvGrpSpPr/>
          <p:nvPr/>
        </p:nvGrpSpPr>
        <p:grpSpPr>
          <a:xfrm>
            <a:off x="621675" y="4413601"/>
            <a:ext cx="5450523" cy="682980"/>
            <a:chOff x="621675" y="4286256"/>
            <a:chExt cx="5450523" cy="682980"/>
          </a:xfrm>
        </p:grpSpPr>
        <p:grpSp>
          <p:nvGrpSpPr>
            <p:cNvPr id="78" name="Group 77"/>
            <p:cNvGrpSpPr/>
            <p:nvPr/>
          </p:nvGrpSpPr>
          <p:grpSpPr>
            <a:xfrm>
              <a:off x="2827910" y="4286256"/>
              <a:ext cx="3244288" cy="682980"/>
              <a:chOff x="2143108" y="4286256"/>
              <a:chExt cx="3244288" cy="682980"/>
            </a:xfrm>
          </p:grpSpPr>
          <p:sp>
            <p:nvSpPr>
              <p:cNvPr id="79" name="TextBox 78"/>
              <p:cNvSpPr txBox="1"/>
              <p:nvPr/>
            </p:nvSpPr>
            <p:spPr>
              <a:xfrm>
                <a:off x="2143108" y="4286256"/>
                <a:ext cx="22669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panjang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busur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PQ   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2857488" y="4599904"/>
                <a:ext cx="5084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MP</a:t>
                </a:r>
                <a:endParaRPr lang="en-US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cxnSp>
            <p:nvCxnSpPr>
              <p:cNvPr id="81" name="Straight Connector 80"/>
              <p:cNvCxnSpPr/>
              <p:nvPr/>
            </p:nvCxnSpPr>
            <p:spPr>
              <a:xfrm>
                <a:off x="2227928" y="4612154"/>
                <a:ext cx="1857388" cy="1588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TextBox 81"/>
              <p:cNvSpPr txBox="1"/>
              <p:nvPr/>
            </p:nvSpPr>
            <p:spPr>
              <a:xfrm>
                <a:off x="4162816" y="444763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=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grpSp>
            <p:nvGrpSpPr>
              <p:cNvPr id="83" name="Group 56"/>
              <p:cNvGrpSpPr/>
              <p:nvPr/>
            </p:nvGrpSpPr>
            <p:grpSpPr>
              <a:xfrm>
                <a:off x="4500562" y="4327714"/>
                <a:ext cx="306752" cy="625104"/>
                <a:chOff x="6102178" y="4056952"/>
                <a:chExt cx="306752" cy="625104"/>
              </a:xfrm>
            </p:grpSpPr>
            <p:sp>
              <p:nvSpPr>
                <p:cNvPr id="86" name="TextBox 85"/>
                <p:cNvSpPr txBox="1"/>
                <p:nvPr/>
              </p:nvSpPr>
              <p:spPr>
                <a:xfrm>
                  <a:off x="6113656" y="4056952"/>
                  <a:ext cx="29527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i="1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omic Sans MS" pitchFamily="66" charset="0"/>
                      <a:cs typeface="Arial" pitchFamily="34" charset="0"/>
                    </a:rPr>
                    <a:t>r</a:t>
                  </a:r>
                  <a:endParaRPr lang="en-US" i="1" dirty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87" name="TextBox 86"/>
                <p:cNvSpPr txBox="1"/>
                <p:nvPr/>
              </p:nvSpPr>
              <p:spPr>
                <a:xfrm>
                  <a:off x="6102178" y="4312724"/>
                  <a:ext cx="29527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i="1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omic Sans MS" pitchFamily="66" charset="0"/>
                      <a:cs typeface="Arial" pitchFamily="34" charset="0"/>
                    </a:rPr>
                    <a:t>r</a:t>
                  </a:r>
                  <a:endParaRPr lang="en-US" i="1" dirty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</a:endParaRPr>
                </a:p>
              </p:txBody>
            </p:sp>
            <p:cxnSp>
              <p:nvCxnSpPr>
                <p:cNvPr id="88" name="Straight Connector 87"/>
                <p:cNvCxnSpPr/>
                <p:nvPr/>
              </p:nvCxnSpPr>
              <p:spPr>
                <a:xfrm>
                  <a:off x="6143636" y="4357694"/>
                  <a:ext cx="214314" cy="1588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4" name="TextBox 83"/>
              <p:cNvSpPr txBox="1"/>
              <p:nvPr/>
            </p:nvSpPr>
            <p:spPr>
              <a:xfrm>
                <a:off x="4850728" y="4425072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=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5098534" y="4410082"/>
                <a:ext cx="2888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1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</p:grpSp>
        <p:sp>
          <p:nvSpPr>
            <p:cNvPr id="90" name="TextBox 89"/>
            <p:cNvSpPr txBox="1"/>
            <p:nvPr/>
          </p:nvSpPr>
          <p:spPr>
            <a:xfrm>
              <a:off x="621675" y="4286256"/>
              <a:ext cx="2230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b="1" dirty="0" err="1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Nilai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b="1" dirty="0" err="1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perbandingan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8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214282" y="1500174"/>
            <a:ext cx="6353856" cy="2428892"/>
            <a:chOff x="790552" y="3143248"/>
            <a:chExt cx="6353856" cy="2428892"/>
          </a:xfrm>
        </p:grpSpPr>
        <p:sp>
          <p:nvSpPr>
            <p:cNvPr id="59" name="TextBox 58"/>
            <p:cNvSpPr txBox="1"/>
            <p:nvPr/>
          </p:nvSpPr>
          <p:spPr>
            <a:xfrm>
              <a:off x="790552" y="3143248"/>
              <a:ext cx="417293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err="1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Besar</a:t>
              </a: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sudut</a:t>
              </a: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PMQ</a:t>
              </a: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dalam</a:t>
              </a: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err="1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ukuran</a:t>
              </a: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radian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382690" y="3571876"/>
              <a:ext cx="3277918" cy="682980"/>
              <a:chOff x="2214546" y="4794260"/>
              <a:chExt cx="3277918" cy="682980"/>
            </a:xfrm>
          </p:grpSpPr>
          <p:grpSp>
            <p:nvGrpSpPr>
              <p:cNvPr id="63" name="Group 62"/>
              <p:cNvGrpSpPr/>
              <p:nvPr/>
            </p:nvGrpSpPr>
            <p:grpSpPr>
              <a:xfrm>
                <a:off x="2214546" y="4929198"/>
                <a:ext cx="846009" cy="369332"/>
                <a:chOff x="2214546" y="4929198"/>
                <a:chExt cx="846009" cy="369332"/>
              </a:xfrm>
            </p:grpSpPr>
            <p:sp>
              <p:nvSpPr>
                <p:cNvPr id="60" name="TextBox 59"/>
                <p:cNvSpPr txBox="1"/>
                <p:nvPr/>
              </p:nvSpPr>
              <p:spPr>
                <a:xfrm>
                  <a:off x="2285984" y="4929198"/>
                  <a:ext cx="774571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i="1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PMQ</a:t>
                  </a:r>
                  <a:endParaRPr lang="en-US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62" name="Freeform 61"/>
                <p:cNvSpPr/>
                <p:nvPr/>
              </p:nvSpPr>
              <p:spPr>
                <a:xfrm>
                  <a:off x="2214546" y="5000636"/>
                  <a:ext cx="177800" cy="177800"/>
                </a:xfrm>
                <a:custGeom>
                  <a:avLst/>
                  <a:gdLst>
                    <a:gd name="connsiteX0" fmla="*/ 139700 w 177800"/>
                    <a:gd name="connsiteY0" fmla="*/ 0 h 177800"/>
                    <a:gd name="connsiteX1" fmla="*/ 0 w 177800"/>
                    <a:gd name="connsiteY1" fmla="*/ 177800 h 177800"/>
                    <a:gd name="connsiteX2" fmla="*/ 177800 w 177800"/>
                    <a:gd name="connsiteY2" fmla="*/ 177800 h 177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7800" h="177800">
                      <a:moveTo>
                        <a:pt x="139700" y="0"/>
                      </a:moveTo>
                      <a:lnTo>
                        <a:pt x="0" y="177800"/>
                      </a:lnTo>
                      <a:lnTo>
                        <a:pt x="177800" y="177800"/>
                      </a:lnTo>
                    </a:path>
                  </a:pathLst>
                </a:cu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p:grpSp>
          <p:sp>
            <p:nvSpPr>
              <p:cNvPr id="66" name="TextBox 65"/>
              <p:cNvSpPr txBox="1"/>
              <p:nvPr/>
            </p:nvSpPr>
            <p:spPr>
              <a:xfrm>
                <a:off x="3255954" y="4794260"/>
                <a:ext cx="2236510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panjang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busur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PQ   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3970334" y="5107908"/>
                <a:ext cx="530915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MP</a:t>
                </a:r>
                <a:endParaRPr lang="en-US" dirty="0" smtClean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68" name="Straight Connector 67"/>
              <p:cNvCxnSpPr/>
              <p:nvPr/>
            </p:nvCxnSpPr>
            <p:spPr>
              <a:xfrm>
                <a:off x="3340774" y="5120158"/>
                <a:ext cx="1857388" cy="1588"/>
              </a:xfrm>
              <a:prstGeom prst="lin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TextBox 68"/>
              <p:cNvSpPr txBox="1"/>
              <p:nvPr/>
            </p:nvSpPr>
            <p:spPr>
              <a:xfrm>
                <a:off x="2949564" y="4941898"/>
                <a:ext cx="319318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=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839766" y="4095764"/>
              <a:ext cx="2024970" cy="671508"/>
              <a:chOff x="4000496" y="5643578"/>
              <a:chExt cx="2024970" cy="671508"/>
            </a:xfrm>
          </p:grpSpPr>
          <p:grpSp>
            <p:nvGrpSpPr>
              <p:cNvPr id="74" name="Group 73"/>
              <p:cNvGrpSpPr/>
              <p:nvPr/>
            </p:nvGrpSpPr>
            <p:grpSpPr>
              <a:xfrm>
                <a:off x="4500562" y="5786454"/>
                <a:ext cx="1294850" cy="369332"/>
                <a:chOff x="2366946" y="5741998"/>
                <a:chExt cx="1294850" cy="369332"/>
              </a:xfrm>
            </p:grpSpPr>
            <p:sp>
              <p:nvSpPr>
                <p:cNvPr id="72" name="TextBox 71"/>
                <p:cNvSpPr txBox="1"/>
                <p:nvPr/>
              </p:nvSpPr>
              <p:spPr>
                <a:xfrm>
                  <a:off x="2438384" y="5741998"/>
                  <a:ext cx="1223412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n-US" i="1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PMQ       </a:t>
                  </a:r>
                  <a:endParaRPr lang="en-US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73" name="Freeform 72"/>
                <p:cNvSpPr/>
                <p:nvPr/>
              </p:nvSpPr>
              <p:spPr>
                <a:xfrm>
                  <a:off x="2366946" y="5813436"/>
                  <a:ext cx="177800" cy="177800"/>
                </a:xfrm>
                <a:custGeom>
                  <a:avLst/>
                  <a:gdLst>
                    <a:gd name="connsiteX0" fmla="*/ 139700 w 177800"/>
                    <a:gd name="connsiteY0" fmla="*/ 0 h 177800"/>
                    <a:gd name="connsiteX1" fmla="*/ 0 w 177800"/>
                    <a:gd name="connsiteY1" fmla="*/ 177800 h 177800"/>
                    <a:gd name="connsiteX2" fmla="*/ 177800 w 177800"/>
                    <a:gd name="connsiteY2" fmla="*/ 177800 h 177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7800" h="177800">
                      <a:moveTo>
                        <a:pt x="139700" y="0"/>
                      </a:moveTo>
                      <a:lnTo>
                        <a:pt x="0" y="177800"/>
                      </a:lnTo>
                      <a:lnTo>
                        <a:pt x="177800" y="177800"/>
                      </a:lnTo>
                    </a:path>
                  </a:pathLst>
                </a:custGeom>
                <a:ln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p:grpSp>
          <p:sp>
            <p:nvSpPr>
              <p:cNvPr id="78" name="TextBox 77"/>
              <p:cNvSpPr txBox="1"/>
              <p:nvPr/>
            </p:nvSpPr>
            <p:spPr>
              <a:xfrm>
                <a:off x="4000496" y="5786454"/>
                <a:ext cx="425116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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83" name="Group 82"/>
              <p:cNvGrpSpPr/>
              <p:nvPr/>
            </p:nvGrpSpPr>
            <p:grpSpPr>
              <a:xfrm>
                <a:off x="5637218" y="5643578"/>
                <a:ext cx="388248" cy="671508"/>
                <a:chOff x="1422376" y="3849690"/>
                <a:chExt cx="388248" cy="671508"/>
              </a:xfrm>
            </p:grpSpPr>
            <p:sp>
              <p:nvSpPr>
                <p:cNvPr id="79" name="TextBox 78"/>
                <p:cNvSpPr txBox="1"/>
                <p:nvPr/>
              </p:nvSpPr>
              <p:spPr>
                <a:xfrm>
                  <a:off x="1422376" y="3849690"/>
                  <a:ext cx="388248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  <a:sym typeface="Symbol"/>
                    </a:rPr>
                    <a:t>r</a:t>
                  </a:r>
                  <a:endParaRPr lang="en-US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1460476" y="4151866"/>
                  <a:ext cx="261610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r</a:t>
                  </a:r>
                  <a:endParaRPr lang="en-US" i="1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82" name="Straight Connector 81"/>
                <p:cNvCxnSpPr/>
                <p:nvPr/>
              </p:nvCxnSpPr>
              <p:spPr>
                <a:xfrm>
                  <a:off x="1460476" y="4200530"/>
                  <a:ext cx="285752" cy="1588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4" name="TextBox 83"/>
            <p:cNvSpPr txBox="1"/>
            <p:nvPr/>
          </p:nvSpPr>
          <p:spPr>
            <a:xfrm>
              <a:off x="1362056" y="4714884"/>
              <a:ext cx="578235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err="1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sebab</a:t>
              </a: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i="1" dirty="0" err="1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panjang</a:t>
              </a: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i="1" dirty="0" err="1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busur</a:t>
              </a: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PQ = </a:t>
              </a:r>
              <a:r>
                <a:rPr lang="en-US" i="1" dirty="0" err="1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setengah</a:t>
              </a: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i="1" dirty="0" err="1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keliling</a:t>
              </a: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i="1" dirty="0" err="1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lingkaran</a:t>
              </a:r>
              <a:endParaRPr lang="en-US" i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124064" y="4238640"/>
              <a:ext cx="31931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435084" y="5202808"/>
              <a:ext cx="219002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PMQ  =    </a:t>
              </a: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 </a:t>
              </a: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 radian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88" name="Freeform 87"/>
            <p:cNvSpPr/>
            <p:nvPr/>
          </p:nvSpPr>
          <p:spPr>
            <a:xfrm>
              <a:off x="1363646" y="4606936"/>
              <a:ext cx="177800" cy="177800"/>
            </a:xfrm>
            <a:custGeom>
              <a:avLst/>
              <a:gdLst>
                <a:gd name="connsiteX0" fmla="*/ 139700 w 177800"/>
                <a:gd name="connsiteY0" fmla="*/ 0 h 177800"/>
                <a:gd name="connsiteX1" fmla="*/ 0 w 177800"/>
                <a:gd name="connsiteY1" fmla="*/ 177800 h 177800"/>
                <a:gd name="connsiteX2" fmla="*/ 177800 w 177800"/>
                <a:gd name="connsiteY2" fmla="*/ 177800 h 17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7800" h="177800">
                  <a:moveTo>
                    <a:pt x="139700" y="0"/>
                  </a:moveTo>
                  <a:lnTo>
                    <a:pt x="0" y="177800"/>
                  </a:lnTo>
                  <a:lnTo>
                    <a:pt x="177800" y="177800"/>
                  </a:lnTo>
                </a:path>
              </a:pathLst>
            </a:custGeom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852466" y="5198050"/>
              <a:ext cx="42511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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463524" y="4214818"/>
            <a:ext cx="2470548" cy="1591928"/>
            <a:chOff x="857224" y="4893032"/>
            <a:chExt cx="2470548" cy="1591928"/>
          </a:xfrm>
        </p:grpSpPr>
        <p:sp>
          <p:nvSpPr>
            <p:cNvPr id="91" name="TextBox 90"/>
            <p:cNvSpPr txBox="1"/>
            <p:nvPr/>
          </p:nvSpPr>
          <p:spPr>
            <a:xfrm>
              <a:off x="857224" y="4893032"/>
              <a:ext cx="2470548" cy="14003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sz="2000" b="1" dirty="0" err="1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Kesimpulan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:</a:t>
              </a:r>
            </a:p>
            <a:p>
              <a:pPr marL="342900" indent="-342900">
                <a:spcBef>
                  <a:spcPts val="1200"/>
                </a:spcBef>
                <a:buAutoNum type="alphaLcPeriod"/>
              </a:pP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=         radian</a:t>
              </a:r>
            </a:p>
            <a:p>
              <a:pPr marL="342900" indent="-342900">
                <a:spcBef>
                  <a:spcPts val="1800"/>
                </a:spcBef>
                <a:buAutoNum type="alphaLcPeriod"/>
              </a:pP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 radian = </a:t>
              </a:r>
              <a:endParaRPr lang="en-US" sz="20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6" name="Group 95"/>
            <p:cNvGrpSpPr/>
            <p:nvPr/>
          </p:nvGrpSpPr>
          <p:grpSpPr>
            <a:xfrm>
              <a:off x="1792268" y="5208544"/>
              <a:ext cx="569387" cy="757300"/>
              <a:chOff x="4379912" y="5772110"/>
              <a:chExt cx="569387" cy="757300"/>
            </a:xfrm>
          </p:grpSpPr>
          <p:sp>
            <p:nvSpPr>
              <p:cNvPr id="92" name="TextBox 91"/>
              <p:cNvSpPr txBox="1"/>
              <p:nvPr/>
            </p:nvSpPr>
            <p:spPr>
              <a:xfrm>
                <a:off x="4467224" y="5772110"/>
                <a:ext cx="32573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dirty="0" smtClean="0">
                    <a:solidFill>
                      <a:schemeClr val="accent6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</a:t>
                </a:r>
                <a:endParaRPr lang="en-US" sz="20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4379912" y="6160078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b="1" dirty="0" smtClean="0">
                    <a:solidFill>
                      <a:schemeClr val="accent6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180</a:t>
                </a:r>
                <a:endParaRPr lang="en-US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95" name="Straight Connector 94"/>
              <p:cNvCxnSpPr/>
              <p:nvPr/>
            </p:nvCxnSpPr>
            <p:spPr>
              <a:xfrm>
                <a:off x="4448174" y="6151582"/>
                <a:ext cx="428628" cy="1588"/>
              </a:xfrm>
              <a:prstGeom prst="line">
                <a:avLst/>
              </a:prstGeom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7" name="Group 96"/>
            <p:cNvGrpSpPr/>
            <p:nvPr/>
          </p:nvGrpSpPr>
          <p:grpSpPr>
            <a:xfrm>
              <a:off x="2445951" y="5894406"/>
              <a:ext cx="662361" cy="590554"/>
              <a:chOff x="4403353" y="5991240"/>
              <a:chExt cx="662361" cy="590554"/>
            </a:xfrm>
          </p:grpSpPr>
          <p:sp>
            <p:nvSpPr>
              <p:cNvPr id="98" name="TextBox 97"/>
              <p:cNvSpPr txBox="1"/>
              <p:nvPr/>
            </p:nvSpPr>
            <p:spPr>
              <a:xfrm>
                <a:off x="4540096" y="6181684"/>
                <a:ext cx="32573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b="1" dirty="0" smtClean="0">
                    <a:solidFill>
                      <a:schemeClr val="accent6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</a:t>
                </a:r>
                <a:endParaRPr lang="en-US" sz="20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4403353" y="5991240"/>
                <a:ext cx="6623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b="1" dirty="0" smtClean="0">
                    <a:solidFill>
                      <a:schemeClr val="accent6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180</a:t>
                </a:r>
                <a:r>
                  <a:rPr lang="en-US" b="1" dirty="0" smtClean="0">
                    <a:solidFill>
                      <a:schemeClr val="accent6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</a:t>
                </a:r>
                <a:endParaRPr lang="en-US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100" name="Straight Connector 99"/>
              <p:cNvCxnSpPr/>
              <p:nvPr/>
            </p:nvCxnSpPr>
            <p:spPr>
              <a:xfrm>
                <a:off x="4494210" y="6276992"/>
                <a:ext cx="428628" cy="1588"/>
              </a:xfrm>
              <a:prstGeom prst="line">
                <a:avLst/>
              </a:prstGeom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1" name="Group 80"/>
          <p:cNvGrpSpPr/>
          <p:nvPr/>
        </p:nvGrpSpPr>
        <p:grpSpPr>
          <a:xfrm>
            <a:off x="3714744" y="4496022"/>
            <a:ext cx="4842992" cy="2006054"/>
            <a:chOff x="3714744" y="4637656"/>
            <a:chExt cx="4842992" cy="2006054"/>
          </a:xfrm>
        </p:grpSpPr>
        <p:grpSp>
          <p:nvGrpSpPr>
            <p:cNvPr id="122" name="Group 121"/>
            <p:cNvGrpSpPr/>
            <p:nvPr/>
          </p:nvGrpSpPr>
          <p:grpSpPr>
            <a:xfrm>
              <a:off x="5278442" y="5875912"/>
              <a:ext cx="1018227" cy="767798"/>
              <a:chOff x="7656534" y="1920864"/>
              <a:chExt cx="1018227" cy="767798"/>
            </a:xfrm>
          </p:grpSpPr>
          <p:sp>
            <p:nvSpPr>
              <p:cNvPr id="117" name="TextBox 116"/>
              <p:cNvSpPr txBox="1"/>
              <p:nvPr/>
            </p:nvSpPr>
            <p:spPr>
              <a:xfrm>
                <a:off x="7858148" y="1920864"/>
                <a:ext cx="6623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6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180</a:t>
                </a:r>
                <a:r>
                  <a:rPr lang="en-US" b="1" dirty="0" smtClean="0">
                    <a:solidFill>
                      <a:schemeClr val="accent6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  <a:sym typeface="Symbol"/>
                  </a:rPr>
                  <a:t></a:t>
                </a:r>
                <a:endParaRPr lang="en-US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7656534" y="2319330"/>
                <a:ext cx="10182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6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3,14159</a:t>
                </a:r>
                <a:endParaRPr lang="en-US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119" name="Straight Connector 118"/>
              <p:cNvCxnSpPr/>
              <p:nvPr/>
            </p:nvCxnSpPr>
            <p:spPr>
              <a:xfrm>
                <a:off x="7705736" y="2265354"/>
                <a:ext cx="928694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TextBox 38"/>
            <p:cNvSpPr txBox="1"/>
            <p:nvPr/>
          </p:nvSpPr>
          <p:spPr>
            <a:xfrm>
              <a:off x="4391024" y="4709094"/>
              <a:ext cx="3193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~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714744" y="4777704"/>
              <a:ext cx="4842992" cy="16619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c.	1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 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=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                 radian = 0,017453 radian</a:t>
              </a:r>
            </a:p>
            <a:p>
              <a:pPr marL="342900" indent="-342900"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                                      </a:t>
              </a:r>
              <a:endParaRPr lang="en-US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spcBef>
                  <a:spcPts val="1200"/>
                </a:spcBef>
              </a:pPr>
              <a:endParaRPr lang="en-US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marL="342900" indent="-342900"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d.	1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 radian </a:t>
              </a: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=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 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4992690" y="5947908"/>
              <a:ext cx="3193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~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grpSp>
          <p:nvGrpSpPr>
            <p:cNvPr id="120" name="Group 119"/>
            <p:cNvGrpSpPr/>
            <p:nvPr/>
          </p:nvGrpSpPr>
          <p:grpSpPr>
            <a:xfrm>
              <a:off x="4613276" y="4637656"/>
              <a:ext cx="1018227" cy="726522"/>
              <a:chOff x="6000760" y="1785926"/>
              <a:chExt cx="1018227" cy="726522"/>
            </a:xfrm>
          </p:grpSpPr>
          <p:sp>
            <p:nvSpPr>
              <p:cNvPr id="113" name="TextBox 112"/>
              <p:cNvSpPr txBox="1"/>
              <p:nvPr/>
            </p:nvSpPr>
            <p:spPr>
              <a:xfrm>
                <a:off x="6273812" y="2143116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6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180</a:t>
                </a:r>
                <a:endParaRPr lang="en-US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6000760" y="1785926"/>
                <a:ext cx="10182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accent6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3,14159</a:t>
                </a:r>
                <a:endParaRPr lang="en-US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116" name="Straight Connector 115"/>
              <p:cNvCxnSpPr/>
              <p:nvPr/>
            </p:nvCxnSpPr>
            <p:spPr>
              <a:xfrm>
                <a:off x="6080136" y="2132004"/>
                <a:ext cx="928694" cy="1588"/>
              </a:xfrm>
              <a:prstGeom prst="line">
                <a:avLst/>
              </a:prstGeom>
              <a:ln w="1270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1" name="TextBox 120"/>
            <p:cNvSpPr txBox="1"/>
            <p:nvPr/>
          </p:nvSpPr>
          <p:spPr>
            <a:xfrm>
              <a:off x="6307150" y="6020378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6000760" y="5339336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dirty="0" err="1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atau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6513526" y="6020378"/>
              <a:ext cx="9829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57,296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214282" y="324129"/>
            <a:ext cx="8715436" cy="95410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Mengubah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Ukuran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Sudut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dari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Derajat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ke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Radian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dan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Sebaliknya</a:t>
            </a:r>
            <a:endParaRPr lang="en-US" sz="2800" b="1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5947958" y="1428736"/>
            <a:ext cx="2910322" cy="1928826"/>
            <a:chOff x="5857884" y="1285860"/>
            <a:chExt cx="2910322" cy="1928826"/>
          </a:xfrm>
        </p:grpSpPr>
        <p:sp>
          <p:nvSpPr>
            <p:cNvPr id="3" name="Oval 2"/>
            <p:cNvSpPr/>
            <p:nvPr/>
          </p:nvSpPr>
          <p:spPr>
            <a:xfrm>
              <a:off x="6323651" y="1285860"/>
              <a:ext cx="2129222" cy="192882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5866181" y="2333419"/>
              <a:ext cx="2594989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7255186" y="2165016"/>
              <a:ext cx="2705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</a:t>
              </a:r>
              <a:endParaRPr lang="en-US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857884" y="2364340"/>
              <a:ext cx="3511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Q</a:t>
              </a:r>
              <a:endParaRPr lang="en-US" i="1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176613" y="2161504"/>
              <a:ext cx="2705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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8302564" y="2165016"/>
              <a:ext cx="2705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  <a:sym typeface="Symbol"/>
                </a:rPr>
                <a:t></a:t>
              </a:r>
              <a:endParaRPr 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786710" y="2285992"/>
              <a:ext cx="2362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latin typeface="Arial" pitchFamily="34" charset="0"/>
                  <a:cs typeface="Arial" pitchFamily="34" charset="0"/>
                </a:rPr>
                <a:t>r</a:t>
              </a:r>
              <a:endParaRPr lang="en-US" sz="1600" i="1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122109" y="1965874"/>
              <a:ext cx="61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Arial" pitchFamily="34" charset="0"/>
                  <a:cs typeface="Arial" pitchFamily="34" charset="0"/>
                </a:rPr>
                <a:t>180</a:t>
              </a:r>
              <a:r>
                <a:rPr lang="en-US" dirty="0" smtClean="0"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dirty="0"/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8452873" y="2292902"/>
              <a:ext cx="3153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P</a:t>
              </a:r>
              <a:endParaRPr lang="en-US" i="1" dirty="0"/>
            </a:p>
          </p:txBody>
        </p:sp>
        <p:sp>
          <p:nvSpPr>
            <p:cNvPr id="71" name="Oval 70"/>
            <p:cNvSpPr/>
            <p:nvPr/>
          </p:nvSpPr>
          <p:spPr>
            <a:xfrm>
              <a:off x="6981842" y="1895464"/>
              <a:ext cx="857256" cy="73343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6786578" y="2357430"/>
              <a:ext cx="1071570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215206" y="2334360"/>
              <a:ext cx="3511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Arial" pitchFamily="34" charset="0"/>
                  <a:cs typeface="Arial" pitchFamily="34" charset="0"/>
                </a:rPr>
                <a:t>M</a:t>
              </a:r>
              <a:endParaRPr lang="en-US" i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670" y="376216"/>
            <a:ext cx="7247497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Perbandingan-perbandingan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Trigonometri</a:t>
            </a:r>
            <a:endParaRPr lang="en-US" sz="2800" b="1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57158" y="1017189"/>
            <a:ext cx="2654874" cy="2382296"/>
            <a:chOff x="1606528" y="1541450"/>
            <a:chExt cx="2654874" cy="2382296"/>
          </a:xfrm>
        </p:grpSpPr>
        <p:sp>
          <p:nvSpPr>
            <p:cNvPr id="4" name="Right Triangle 3"/>
            <p:cNvSpPr/>
            <p:nvPr/>
          </p:nvSpPr>
          <p:spPr>
            <a:xfrm>
              <a:off x="1928794" y="1857364"/>
              <a:ext cx="2071702" cy="1714512"/>
            </a:xfrm>
            <a:prstGeom prst="rt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Comic Sans MS" pitchFamily="66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908420" y="3429000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Comic Sans MS" pitchFamily="66" charset="0"/>
                  <a:cs typeface="Arial" pitchFamily="34" charset="0"/>
                </a:rPr>
                <a:t>A</a:t>
              </a:r>
              <a:endParaRPr lang="en-US" i="1" dirty="0">
                <a:latin typeface="Comic Sans MS" pitchFamily="66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663680" y="1541450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Comic Sans MS" pitchFamily="66" charset="0"/>
                  <a:cs typeface="Arial" pitchFamily="34" charset="0"/>
                </a:rPr>
                <a:t>B</a:t>
              </a:r>
              <a:endParaRPr lang="en-US" i="1" dirty="0">
                <a:latin typeface="Comic Sans MS" pitchFamily="66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714480" y="3538538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Comic Sans MS" pitchFamily="66" charset="0"/>
                  <a:cs typeface="Arial" pitchFamily="34" charset="0"/>
                </a:rPr>
                <a:t>C</a:t>
              </a:r>
              <a:endParaRPr lang="en-US" i="1" dirty="0">
                <a:latin typeface="Comic Sans MS" pitchFamily="66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00218" y="2064681"/>
              <a:ext cx="4090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i="1" dirty="0" smtClean="0">
                  <a:latin typeface="Comic Sans MS" pitchFamily="66" charset="0"/>
                  <a:cs typeface="Arial" pitchFamily="34" charset="0"/>
                </a:rPr>
                <a:t>β</a:t>
              </a:r>
              <a:r>
                <a:rPr lang="el-GR" dirty="0" smtClean="0">
                  <a:latin typeface="Comic Sans MS" pitchFamily="66" charset="0"/>
                  <a:cs typeface="Arial" pitchFamily="34" charset="0"/>
                  <a:sym typeface="Symbol"/>
                </a:rPr>
                <a:t></a:t>
              </a:r>
              <a:endParaRPr lang="en-US" i="1" dirty="0">
                <a:latin typeface="Comic Sans MS" pitchFamily="66" charset="0"/>
              </a:endParaRPr>
            </a:p>
          </p:txBody>
        </p:sp>
        <p:sp>
          <p:nvSpPr>
            <p:cNvPr id="10" name="Arc 9"/>
            <p:cNvSpPr/>
            <p:nvPr/>
          </p:nvSpPr>
          <p:spPr>
            <a:xfrm rot="7045748">
              <a:off x="1737265" y="1703936"/>
              <a:ext cx="714380" cy="714380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Comic Sans MS" pitchFamily="66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424230" y="3281362"/>
              <a:ext cx="4058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Comic Sans MS" pitchFamily="66" charset="0"/>
                  <a:cs typeface="Arial" pitchFamily="34" charset="0"/>
                </a:rPr>
                <a:t>a</a:t>
              </a:r>
              <a:r>
                <a:rPr lang="en-US" i="1" dirty="0" smtClean="0">
                  <a:latin typeface="Comic Sans MS" pitchFamily="66" charset="0"/>
                  <a:cs typeface="Arial" pitchFamily="34" charset="0"/>
                  <a:sym typeface="Symbol"/>
                </a:rPr>
                <a:t></a:t>
              </a:r>
              <a:endParaRPr lang="en-US" i="1" dirty="0">
                <a:latin typeface="Comic Sans MS" pitchFamily="66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786050" y="3554414"/>
              <a:ext cx="3209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Comic Sans MS" pitchFamily="66" charset="0"/>
                  <a:cs typeface="Arial" pitchFamily="34" charset="0"/>
                </a:rPr>
                <a:t>b</a:t>
              </a:r>
              <a:endParaRPr lang="en-US" i="1" dirty="0">
                <a:latin typeface="Comic Sans MS" pitchFamily="66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08302" y="2471730"/>
              <a:ext cx="3032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latin typeface="Comic Sans MS" pitchFamily="66" charset="0"/>
                  <a:cs typeface="Arial" pitchFamily="34" charset="0"/>
                </a:rPr>
                <a:t>c</a:t>
              </a:r>
              <a:endParaRPr lang="en-US" i="1" dirty="0">
                <a:latin typeface="Comic Sans MS" pitchFamily="66" charset="0"/>
              </a:endParaRPr>
            </a:p>
          </p:txBody>
        </p:sp>
        <p:sp>
          <p:nvSpPr>
            <p:cNvPr id="15" name="Arc 14"/>
            <p:cNvSpPr/>
            <p:nvPr/>
          </p:nvSpPr>
          <p:spPr>
            <a:xfrm rot="15033021">
              <a:off x="3356185" y="3259820"/>
              <a:ext cx="602251" cy="439959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Comic Sans MS" pitchFamily="66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06528" y="2714620"/>
              <a:ext cx="312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>
                  <a:latin typeface="Comic Sans MS" pitchFamily="66" charset="0"/>
                  <a:cs typeface="Arial" pitchFamily="34" charset="0"/>
                </a:rPr>
                <a:t>a</a:t>
              </a:r>
              <a:endParaRPr lang="en-US" i="1" dirty="0">
                <a:latin typeface="Comic Sans MS" pitchFamily="66" charset="0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2008170" y="3324224"/>
              <a:ext cx="139700" cy="165100"/>
            </a:xfrm>
            <a:custGeom>
              <a:avLst/>
              <a:gdLst>
                <a:gd name="connsiteX0" fmla="*/ 0 w 139700"/>
                <a:gd name="connsiteY0" fmla="*/ 0 h 165100"/>
                <a:gd name="connsiteX1" fmla="*/ 0 w 139700"/>
                <a:gd name="connsiteY1" fmla="*/ 165100 h 165100"/>
                <a:gd name="connsiteX2" fmla="*/ 139700 w 139700"/>
                <a:gd name="connsiteY2" fmla="*/ 1651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700" h="165100">
                  <a:moveTo>
                    <a:pt x="0" y="0"/>
                  </a:moveTo>
                  <a:lnTo>
                    <a:pt x="0" y="165100"/>
                  </a:lnTo>
                  <a:lnTo>
                    <a:pt x="139700" y="16510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Comic Sans MS" pitchFamily="66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3500806" y="1137996"/>
            <a:ext cx="5058054" cy="4874914"/>
            <a:chOff x="357158" y="2346914"/>
            <a:chExt cx="5058054" cy="4874914"/>
          </a:xfrm>
        </p:grpSpPr>
        <p:sp>
          <p:nvSpPr>
            <p:cNvPr id="20" name="TextBox 19"/>
            <p:cNvSpPr txBox="1"/>
            <p:nvPr/>
          </p:nvSpPr>
          <p:spPr>
            <a:xfrm>
              <a:off x="357158" y="2441502"/>
              <a:ext cx="1418978" cy="46782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  <a:buAutoNum type="alphaLcParenR"/>
              </a:pP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sin </a:t>
              </a: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a</a:t>
              </a: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</a:t>
              </a:r>
            </a:p>
            <a:p>
              <a:pPr marL="342900" indent="-342900">
                <a:spcBef>
                  <a:spcPts val="1200"/>
                </a:spcBef>
              </a:pP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 </a:t>
              </a:r>
            </a:p>
            <a:p>
              <a:pPr marL="342900" indent="-342900">
                <a:spcBef>
                  <a:spcPts val="1200"/>
                </a:spcBef>
              </a:pP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b)	</a:t>
              </a:r>
              <a:r>
                <a:rPr lang="en-US" dirty="0" err="1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cos</a:t>
              </a: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 a</a:t>
              </a:r>
            </a:p>
            <a:p>
              <a:pPr marL="342900" indent="-342900">
                <a:spcBef>
                  <a:spcPts val="1200"/>
                </a:spcBef>
              </a:pPr>
              <a:endParaRPr lang="en-US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endParaRPr>
            </a:p>
            <a:p>
              <a:pPr marL="342900" indent="-342900">
                <a:spcBef>
                  <a:spcPts val="1200"/>
                </a:spcBef>
              </a:pP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c)	tan </a:t>
              </a: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a</a:t>
              </a: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</a:t>
              </a:r>
            </a:p>
            <a:p>
              <a:pPr marL="342900" indent="-342900">
                <a:spcBef>
                  <a:spcPts val="1200"/>
                </a:spcBef>
              </a:pPr>
              <a:endParaRPr lang="en-US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endParaRPr>
            </a:p>
            <a:p>
              <a:pPr marL="342900" indent="-342900">
                <a:spcBef>
                  <a:spcPts val="1200"/>
                </a:spcBef>
              </a:pP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d)	cot a</a:t>
              </a:r>
            </a:p>
            <a:p>
              <a:pPr marL="342900" indent="-342900">
                <a:spcBef>
                  <a:spcPts val="1200"/>
                </a:spcBef>
              </a:pPr>
              <a:endParaRPr lang="en-US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endParaRPr>
            </a:p>
            <a:p>
              <a:pPr marL="342900" indent="-342900">
                <a:spcBef>
                  <a:spcPts val="1200"/>
                </a:spcBef>
              </a:pP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e)	sec a</a:t>
              </a:r>
            </a:p>
            <a:p>
              <a:pPr marL="342900" indent="-342900">
                <a:spcBef>
                  <a:spcPts val="1200"/>
                </a:spcBef>
              </a:pPr>
              <a:endParaRPr lang="en-US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endParaRPr>
            </a:p>
            <a:p>
              <a:pPr marL="342900" indent="-342900">
                <a:spcBef>
                  <a:spcPts val="1200"/>
                </a:spcBef>
              </a:pPr>
              <a:r>
                <a:rPr lang="en-US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f)	cosec a</a:t>
              </a:r>
              <a:endParaRPr lang="en-US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endParaRPr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5072066" y="2357430"/>
              <a:ext cx="312906" cy="596350"/>
              <a:chOff x="7677172" y="1689088"/>
              <a:chExt cx="312906" cy="596350"/>
            </a:xfrm>
          </p:grpSpPr>
          <p:sp>
            <p:nvSpPr>
              <p:cNvPr id="27" name="TextBox 26"/>
              <p:cNvSpPr txBox="1"/>
              <p:nvPr/>
            </p:nvSpPr>
            <p:spPr>
              <a:xfrm>
                <a:off x="7677172" y="1689088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a</a:t>
                </a:r>
                <a:endParaRPr lang="en-US" i="1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7686696" y="1916106"/>
                <a:ext cx="3032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c</a:t>
                </a:r>
                <a:endParaRPr lang="en-US" i="1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cxnSp>
            <p:nvCxnSpPr>
              <p:cNvPr id="31" name="Straight Connector 30"/>
              <p:cNvCxnSpPr/>
              <p:nvPr/>
            </p:nvCxnSpPr>
            <p:spPr>
              <a:xfrm>
                <a:off x="7715272" y="2000240"/>
                <a:ext cx="214314" cy="1588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Group 78"/>
            <p:cNvGrpSpPr/>
            <p:nvPr/>
          </p:nvGrpSpPr>
          <p:grpSpPr>
            <a:xfrm>
              <a:off x="5072066" y="3143248"/>
              <a:ext cx="325684" cy="649556"/>
              <a:chOff x="8307414" y="3046410"/>
              <a:chExt cx="325684" cy="649556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>
                <a:off x="8358214" y="3357562"/>
                <a:ext cx="214314" cy="1588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8312176" y="3046410"/>
                <a:ext cx="3209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b</a:t>
                </a:r>
                <a:endParaRPr lang="en-US" i="1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8307414" y="3326634"/>
                <a:ext cx="3032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c</a:t>
                </a:r>
                <a:endParaRPr lang="en-US" i="1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5072066" y="4054272"/>
              <a:ext cx="320922" cy="738664"/>
              <a:chOff x="6891354" y="2234984"/>
              <a:chExt cx="320922" cy="738664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6929454" y="2571744"/>
                <a:ext cx="214314" cy="1588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7"/>
              <p:cNvSpPr txBox="1"/>
              <p:nvPr/>
            </p:nvSpPr>
            <p:spPr>
              <a:xfrm>
                <a:off x="6891354" y="2234984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a</a:t>
                </a:r>
                <a:endParaRPr lang="en-US" i="1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891354" y="2604316"/>
                <a:ext cx="3209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b</a:t>
                </a:r>
                <a:endParaRPr lang="en-US" i="1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5072066" y="4821040"/>
              <a:ext cx="343146" cy="667226"/>
              <a:chOff x="7294582" y="832575"/>
              <a:chExt cx="343146" cy="667226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7358082" y="1142984"/>
                <a:ext cx="214314" cy="1588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xtBox 35"/>
              <p:cNvSpPr txBox="1"/>
              <p:nvPr/>
            </p:nvSpPr>
            <p:spPr>
              <a:xfrm>
                <a:off x="7316806" y="832575"/>
                <a:ext cx="3209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b</a:t>
                </a:r>
                <a:endParaRPr lang="en-US" i="1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7294582" y="1130469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a</a:t>
                </a:r>
                <a:endParaRPr lang="en-US" i="1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</p:grpSp>
        <p:grpSp>
          <p:nvGrpSpPr>
            <p:cNvPr id="82" name="Group 81"/>
            <p:cNvGrpSpPr/>
            <p:nvPr/>
          </p:nvGrpSpPr>
          <p:grpSpPr>
            <a:xfrm>
              <a:off x="5065716" y="5697346"/>
              <a:ext cx="320922" cy="738664"/>
              <a:chOff x="8515378" y="1017426"/>
              <a:chExt cx="320922" cy="738664"/>
            </a:xfrm>
          </p:grpSpPr>
          <p:cxnSp>
            <p:nvCxnSpPr>
              <p:cNvPr id="34" name="Straight Connector 33"/>
              <p:cNvCxnSpPr/>
              <p:nvPr/>
            </p:nvCxnSpPr>
            <p:spPr>
              <a:xfrm>
                <a:off x="8572528" y="1357298"/>
                <a:ext cx="214314" cy="1588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Box 41"/>
              <p:cNvSpPr txBox="1"/>
              <p:nvPr/>
            </p:nvSpPr>
            <p:spPr>
              <a:xfrm>
                <a:off x="8521728" y="1017426"/>
                <a:ext cx="3032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c</a:t>
                </a:r>
                <a:endParaRPr lang="en-US" i="1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8515378" y="1386758"/>
                <a:ext cx="3209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b</a:t>
                </a:r>
                <a:endParaRPr lang="en-US" i="1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>
              <a:off x="5072066" y="6502214"/>
              <a:ext cx="312906" cy="700564"/>
              <a:chOff x="8034362" y="135246"/>
              <a:chExt cx="312906" cy="700564"/>
            </a:xfrm>
          </p:grpSpPr>
          <p:cxnSp>
            <p:nvCxnSpPr>
              <p:cNvPr id="35" name="Straight Connector 34"/>
              <p:cNvCxnSpPr/>
              <p:nvPr/>
            </p:nvCxnSpPr>
            <p:spPr>
              <a:xfrm>
                <a:off x="8072462" y="500042"/>
                <a:ext cx="214314" cy="1588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/>
              <p:cNvSpPr txBox="1"/>
              <p:nvPr/>
            </p:nvSpPr>
            <p:spPr>
              <a:xfrm>
                <a:off x="8034362" y="135246"/>
                <a:ext cx="3032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c</a:t>
                </a:r>
                <a:endParaRPr lang="en-US" i="1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8034362" y="466478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a</a:t>
                </a:r>
                <a:endParaRPr lang="en-US" i="1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2076428" y="2346914"/>
              <a:ext cx="2598788" cy="675722"/>
              <a:chOff x="3428992" y="3286124"/>
              <a:chExt cx="2598788" cy="675722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3428992" y="3286124"/>
                <a:ext cx="25987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sisi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di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hadapan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sudut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a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4059234" y="3592514"/>
                <a:ext cx="13340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hipotenusa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cxnSp>
            <p:nvCxnSpPr>
              <p:cNvPr id="47" name="Straight Connector 46"/>
              <p:cNvCxnSpPr/>
              <p:nvPr/>
            </p:nvCxnSpPr>
            <p:spPr>
              <a:xfrm>
                <a:off x="3500430" y="3617914"/>
                <a:ext cx="2428892" cy="1588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/>
            <p:cNvGrpSpPr/>
            <p:nvPr/>
          </p:nvGrpSpPr>
          <p:grpSpPr>
            <a:xfrm>
              <a:off x="2075646" y="4013138"/>
              <a:ext cx="2598788" cy="691797"/>
              <a:chOff x="5929322" y="3500438"/>
              <a:chExt cx="2598788" cy="691797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5929322" y="3500438"/>
                <a:ext cx="25987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sisi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di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hadapan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sudut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a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106923" y="3822903"/>
                <a:ext cx="23455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sisi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di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dekat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sudut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a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cxnSp>
            <p:nvCxnSpPr>
              <p:cNvPr id="49" name="Straight Connector 48"/>
              <p:cNvCxnSpPr/>
              <p:nvPr/>
            </p:nvCxnSpPr>
            <p:spPr>
              <a:xfrm>
                <a:off x="6000760" y="3857628"/>
                <a:ext cx="2428892" cy="1588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 51"/>
            <p:cNvGrpSpPr/>
            <p:nvPr/>
          </p:nvGrpSpPr>
          <p:grpSpPr>
            <a:xfrm>
              <a:off x="2185970" y="3119364"/>
              <a:ext cx="2428892" cy="701122"/>
              <a:chOff x="6215074" y="3857628"/>
              <a:chExt cx="2428892" cy="701122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6286512" y="3857628"/>
                <a:ext cx="23455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sisi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di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dekat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sudut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a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cxnSp>
            <p:nvCxnSpPr>
              <p:cNvPr id="48" name="Straight Connector 47"/>
              <p:cNvCxnSpPr/>
              <p:nvPr/>
            </p:nvCxnSpPr>
            <p:spPr>
              <a:xfrm>
                <a:off x="6215074" y="4214818"/>
                <a:ext cx="2428892" cy="1588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6715140" y="4189418"/>
                <a:ext cx="13340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hipotenusa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2071670" y="4768652"/>
              <a:ext cx="2598788" cy="810102"/>
              <a:chOff x="5749733" y="4531488"/>
              <a:chExt cx="2598788" cy="810102"/>
            </a:xfrm>
          </p:grpSpPr>
          <p:cxnSp>
            <p:nvCxnSpPr>
              <p:cNvPr id="53" name="Straight Connector 52"/>
              <p:cNvCxnSpPr/>
              <p:nvPr/>
            </p:nvCxnSpPr>
            <p:spPr>
              <a:xfrm>
                <a:off x="5786446" y="4929198"/>
                <a:ext cx="2428892" cy="1588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5857884" y="4531488"/>
                <a:ext cx="23455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sisi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di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dekat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sudut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a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5749733" y="4972258"/>
                <a:ext cx="25987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sisi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di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hadapan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sudut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a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2143108" y="5638050"/>
              <a:ext cx="2488390" cy="797960"/>
              <a:chOff x="5572132" y="3947288"/>
              <a:chExt cx="2488390" cy="797960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6143636" y="3947288"/>
                <a:ext cx="13340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hipotenusa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cxnSp>
            <p:nvCxnSpPr>
              <p:cNvPr id="58" name="Straight Connector 57"/>
              <p:cNvCxnSpPr/>
              <p:nvPr/>
            </p:nvCxnSpPr>
            <p:spPr>
              <a:xfrm>
                <a:off x="5572132" y="4357694"/>
                <a:ext cx="2428892" cy="1588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Box 58"/>
              <p:cNvSpPr txBox="1"/>
              <p:nvPr/>
            </p:nvSpPr>
            <p:spPr>
              <a:xfrm>
                <a:off x="5715008" y="4375916"/>
                <a:ext cx="23455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sisi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di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dekat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sudut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a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2147084" y="6506314"/>
              <a:ext cx="2598788" cy="715514"/>
              <a:chOff x="5618432" y="3214686"/>
              <a:chExt cx="2598788" cy="715514"/>
            </a:xfrm>
          </p:grpSpPr>
          <p:cxnSp>
            <p:nvCxnSpPr>
              <p:cNvPr id="60" name="Straight Connector 59"/>
              <p:cNvCxnSpPr/>
              <p:nvPr/>
            </p:nvCxnSpPr>
            <p:spPr>
              <a:xfrm>
                <a:off x="5643570" y="3571876"/>
                <a:ext cx="2428892" cy="1588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xtBox 61"/>
              <p:cNvSpPr txBox="1"/>
              <p:nvPr/>
            </p:nvSpPr>
            <p:spPr>
              <a:xfrm>
                <a:off x="6286512" y="3214686"/>
                <a:ext cx="13340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hipotenusa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5618432" y="3560868"/>
                <a:ext cx="25987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sisi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di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hadapan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sudut</a:t>
                </a:r>
                <a:r>
                  <a:rPr lang="en-US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</a:t>
                </a:r>
                <a:r>
                  <a:rPr lang="en-US" i="1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a</a:t>
                </a:r>
                <a:endParaRPr lang="en-US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</p:grpSp>
        <p:sp>
          <p:nvSpPr>
            <p:cNvPr id="66" name="TextBox 65"/>
            <p:cNvSpPr txBox="1"/>
            <p:nvPr/>
          </p:nvSpPr>
          <p:spPr>
            <a:xfrm>
              <a:off x="1749205" y="246359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=</a:t>
              </a:r>
              <a:endParaRPr lang="en-US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749205" y="328612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=</a:t>
              </a:r>
              <a:endParaRPr lang="en-US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749205" y="414338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=</a:t>
              </a:r>
              <a:endParaRPr lang="en-US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749205" y="498857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=</a:t>
              </a:r>
              <a:endParaRPr lang="en-US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749205" y="585789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=</a:t>
              </a:r>
              <a:endParaRPr lang="en-US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749205" y="667333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=</a:t>
              </a:r>
              <a:endParaRPr lang="en-US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714876" y="250030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=</a:t>
              </a:r>
              <a:endParaRPr lang="en-US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714876" y="328612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=</a:t>
              </a:r>
              <a:endParaRPr lang="en-US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4714876" y="414338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=</a:t>
              </a:r>
              <a:endParaRPr lang="en-US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714876" y="496482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=</a:t>
              </a:r>
              <a:endParaRPr lang="en-US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714876" y="5857892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=</a:t>
              </a:r>
              <a:endParaRPr lang="en-US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4714876" y="667333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</a:rPr>
                <a:t>=</a:t>
              </a:r>
              <a:endParaRPr lang="en-US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691202"/>
            <a:ext cx="3692036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marL="342900" indent="-342900">
              <a:spcBef>
                <a:spcPts val="1200"/>
              </a:spcBef>
            </a:pP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1.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Rumus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Kebalikan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endParaRPr lang="en-US" sz="2800" b="1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5169893" y="1500174"/>
            <a:ext cx="2750269" cy="714380"/>
            <a:chOff x="5169893" y="1500174"/>
            <a:chExt cx="2750269" cy="714380"/>
          </a:xfrm>
        </p:grpSpPr>
        <p:sp>
          <p:nvSpPr>
            <p:cNvPr id="45" name="TextBox 44"/>
            <p:cNvSpPr txBox="1"/>
            <p:nvPr/>
          </p:nvSpPr>
          <p:spPr>
            <a:xfrm>
              <a:off x="5169893" y="1619112"/>
              <a:ext cx="1162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a)	tan a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623989" y="1643050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064304" y="1500174"/>
              <a:ext cx="8034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sin a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052617" y="1845222"/>
              <a:ext cx="8675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err="1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cos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a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7124055" y="1821739"/>
              <a:ext cx="642942" cy="1588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Group 82"/>
          <p:cNvGrpSpPr/>
          <p:nvPr/>
        </p:nvGrpSpPr>
        <p:grpSpPr>
          <a:xfrm>
            <a:off x="5158018" y="2416726"/>
            <a:ext cx="2786082" cy="738664"/>
            <a:chOff x="5158018" y="2416726"/>
            <a:chExt cx="2786082" cy="738664"/>
          </a:xfrm>
        </p:grpSpPr>
        <p:sp>
          <p:nvSpPr>
            <p:cNvPr id="54" name="TextBox 53"/>
            <p:cNvSpPr txBox="1"/>
            <p:nvPr/>
          </p:nvSpPr>
          <p:spPr>
            <a:xfrm>
              <a:off x="5158018" y="2523116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b)	cot  a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623989" y="2559869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7159868" y="2784470"/>
              <a:ext cx="642942" cy="1588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7076555" y="2416726"/>
              <a:ext cx="8675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err="1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cos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a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100117" y="2786058"/>
              <a:ext cx="8034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sin a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4643438" y="691202"/>
            <a:ext cx="4166525" cy="523220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marL="342900" indent="-342900">
              <a:spcBef>
                <a:spcPts val="1200"/>
              </a:spcBef>
            </a:pP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2.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Rumus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Perbandingan</a:t>
            </a:r>
            <a:endParaRPr lang="en-US" sz="2800" b="1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783314" y="1452674"/>
            <a:ext cx="3174772" cy="774022"/>
            <a:chOff x="783314" y="1452674"/>
            <a:chExt cx="3174772" cy="774022"/>
          </a:xfrm>
        </p:grpSpPr>
        <p:sp>
          <p:nvSpPr>
            <p:cNvPr id="9" name="TextBox 8"/>
            <p:cNvSpPr txBox="1"/>
            <p:nvPr/>
          </p:nvSpPr>
          <p:spPr>
            <a:xfrm>
              <a:off x="3167312" y="145267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762622" y="1857364"/>
              <a:ext cx="1124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cosec a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83314" y="1618845"/>
              <a:ext cx="1149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a)	sin a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476870" y="1654658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2815078" y="1857364"/>
              <a:ext cx="1143008" cy="1588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774421" y="2238037"/>
            <a:ext cx="3183665" cy="750272"/>
            <a:chOff x="774421" y="2238037"/>
            <a:chExt cx="3183665" cy="750272"/>
          </a:xfrm>
        </p:grpSpPr>
        <p:sp>
          <p:nvSpPr>
            <p:cNvPr id="4" name="TextBox 3"/>
            <p:cNvSpPr txBox="1"/>
            <p:nvPr/>
          </p:nvSpPr>
          <p:spPr>
            <a:xfrm>
              <a:off x="774421" y="2333601"/>
              <a:ext cx="1213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b)	</a:t>
              </a:r>
              <a:r>
                <a:rPr lang="en-US" b="1" dirty="0" err="1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cos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a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96250" y="2238037"/>
              <a:ext cx="312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960489" y="2618977"/>
              <a:ext cx="8547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sec a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476870" y="2356975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71" name="Straight Connector 70"/>
            <p:cNvCxnSpPr/>
            <p:nvPr/>
          </p:nvCxnSpPr>
          <p:spPr>
            <a:xfrm>
              <a:off x="2815078" y="2612566"/>
              <a:ext cx="1143008" cy="1588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786296" y="2940730"/>
            <a:ext cx="3171790" cy="738209"/>
            <a:chOff x="786296" y="2940730"/>
            <a:chExt cx="3171790" cy="738209"/>
          </a:xfrm>
        </p:grpSpPr>
        <p:sp>
          <p:nvSpPr>
            <p:cNvPr id="5" name="TextBox 4"/>
            <p:cNvSpPr txBox="1"/>
            <p:nvPr/>
          </p:nvSpPr>
          <p:spPr>
            <a:xfrm>
              <a:off x="786296" y="3070039"/>
              <a:ext cx="1162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c)	tan a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179563" y="2940730"/>
              <a:ext cx="312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998961" y="3309607"/>
              <a:ext cx="8162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cot a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476870" y="3059856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2815078" y="3232215"/>
              <a:ext cx="1143008" cy="1588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/>
          <p:cNvGrpSpPr/>
          <p:nvPr/>
        </p:nvGrpSpPr>
        <p:grpSpPr>
          <a:xfrm>
            <a:off x="786296" y="3655110"/>
            <a:ext cx="3171790" cy="774210"/>
            <a:chOff x="786296" y="3655110"/>
            <a:chExt cx="3171790" cy="774210"/>
          </a:xfrm>
        </p:grpSpPr>
        <p:sp>
          <p:nvSpPr>
            <p:cNvPr id="6" name="TextBox 5"/>
            <p:cNvSpPr txBox="1"/>
            <p:nvPr/>
          </p:nvSpPr>
          <p:spPr>
            <a:xfrm>
              <a:off x="786296" y="3785359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d)	cot  a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155625" y="3655110"/>
              <a:ext cx="312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957954" y="4059988"/>
              <a:ext cx="8162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tan a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476870" y="3810049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73" name="Straight Connector 72"/>
            <p:cNvCxnSpPr/>
            <p:nvPr/>
          </p:nvCxnSpPr>
          <p:spPr>
            <a:xfrm>
              <a:off x="2815078" y="4058855"/>
              <a:ext cx="1143008" cy="1588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0" name="Group 79"/>
          <p:cNvGrpSpPr/>
          <p:nvPr/>
        </p:nvGrpSpPr>
        <p:grpSpPr>
          <a:xfrm>
            <a:off x="797983" y="4428865"/>
            <a:ext cx="3160103" cy="761771"/>
            <a:chOff x="797983" y="4428865"/>
            <a:chExt cx="3160103" cy="761771"/>
          </a:xfrm>
        </p:grpSpPr>
        <p:sp>
          <p:nvSpPr>
            <p:cNvPr id="7" name="TextBox 6"/>
            <p:cNvSpPr txBox="1"/>
            <p:nvPr/>
          </p:nvSpPr>
          <p:spPr>
            <a:xfrm>
              <a:off x="797983" y="4547239"/>
              <a:ext cx="1200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e)	sec a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179563" y="4428865"/>
              <a:ext cx="312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886516" y="4821304"/>
              <a:ext cx="8675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err="1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cos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 a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476870" y="4560054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74" name="Straight Connector 73"/>
            <p:cNvCxnSpPr/>
            <p:nvPr/>
          </p:nvCxnSpPr>
          <p:spPr>
            <a:xfrm>
              <a:off x="2815078" y="4818365"/>
              <a:ext cx="1143008" cy="1588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/>
          <p:cNvGrpSpPr/>
          <p:nvPr/>
        </p:nvGrpSpPr>
        <p:grpSpPr>
          <a:xfrm>
            <a:off x="814814" y="5238809"/>
            <a:ext cx="3112979" cy="761959"/>
            <a:chOff x="814814" y="5238809"/>
            <a:chExt cx="3112979" cy="761959"/>
          </a:xfrm>
        </p:grpSpPr>
        <p:sp>
          <p:nvSpPr>
            <p:cNvPr id="8" name="TextBox 7"/>
            <p:cNvSpPr txBox="1"/>
            <p:nvPr/>
          </p:nvSpPr>
          <p:spPr>
            <a:xfrm>
              <a:off x="814814" y="5320618"/>
              <a:ext cx="1470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f)	cosec a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172644" y="5238809"/>
              <a:ext cx="312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940347" y="5631436"/>
              <a:ext cx="8034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Bef>
                  <a:spcPts val="1200"/>
                </a:spcBef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sin a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  <a:sym typeface="Symbol"/>
                </a:rPr>
                <a:t></a:t>
              </a:r>
              <a:endParaRPr lang="en-US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446577" y="5369810"/>
              <a:ext cx="3193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i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en-US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75" name="Straight Connector 74"/>
            <p:cNvCxnSpPr/>
            <p:nvPr/>
          </p:nvCxnSpPr>
          <p:spPr>
            <a:xfrm>
              <a:off x="2784785" y="5573567"/>
              <a:ext cx="1143008" cy="1588"/>
            </a:xfrm>
            <a:prstGeom prst="line">
              <a:avLst/>
            </a:prstGeom>
            <a:ln w="1905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50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8000"/>
                            </p:stCondLst>
                            <p:childTnLst>
                              <p:par>
                                <p:cTn id="4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8500"/>
                            </p:stCondLst>
                            <p:childTnLst>
                              <p:par>
                                <p:cTn id="48" presetID="2" presetClass="entr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0062" y="414680"/>
            <a:ext cx="8335342" cy="95410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Menentukan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Nilai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Perbandingan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Trigonometri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untuk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Sudut</a:t>
            </a:r>
            <a:r>
              <a:rPr lang="en-US" sz="28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8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Khusus</a:t>
            </a:r>
            <a:endParaRPr lang="en-US" sz="2800" b="1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0062" y="1501020"/>
            <a:ext cx="821537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Sudut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Khusus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(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sering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pula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disebut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sebagai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sudut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istimewa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)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adalah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suatu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sudut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di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mana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nilai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perbandingan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trigonometrinya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dapat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ditentukan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secara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langsung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tanpa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menggunakan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daftar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trigonometri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atau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kalkulator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. </a:t>
            </a:r>
          </a:p>
          <a:p>
            <a:pPr>
              <a:spcBef>
                <a:spcPts val="1200"/>
              </a:spcBef>
            </a:pP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Sudut-sudut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khusus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 :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>0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, 30, 45, 60,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dan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 90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  <a:sym typeface="Symbol"/>
              </a:rPr>
              <a:t>.</a:t>
            </a:r>
            <a:endParaRPr lang="en-US" sz="2000" dirty="0">
              <a:solidFill>
                <a:schemeClr val="accent6">
                  <a:lumMod val="50000"/>
                </a:schemeClr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0062" y="3607798"/>
            <a:ext cx="23118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latin typeface="Comic Sans MS" pitchFamily="66" charset="0"/>
                <a:cs typeface="Arial" pitchFamily="34" charset="0"/>
              </a:rPr>
              <a:t>Lingkaran</a:t>
            </a:r>
            <a:r>
              <a:rPr lang="en-US" sz="2000" b="1" dirty="0" smtClean="0">
                <a:latin typeface="Comic Sans MS" pitchFamily="66" charset="0"/>
                <a:cs typeface="Arial" pitchFamily="34" charset="0"/>
              </a:rPr>
              <a:t> </a:t>
            </a:r>
            <a:r>
              <a:rPr lang="en-US" sz="2000" b="1" dirty="0" err="1" smtClean="0">
                <a:latin typeface="Comic Sans MS" pitchFamily="66" charset="0"/>
                <a:cs typeface="Arial" pitchFamily="34" charset="0"/>
              </a:rPr>
              <a:t>Satuan</a:t>
            </a:r>
            <a:endParaRPr lang="en-US" sz="2000" b="1" dirty="0">
              <a:latin typeface="Comic Sans MS" pitchFamily="66" charset="0"/>
              <a:cs typeface="Arial" pitchFamily="34" charset="0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380062" y="4048489"/>
            <a:ext cx="5477822" cy="1983057"/>
            <a:chOff x="857224" y="2512369"/>
            <a:chExt cx="5477822" cy="1983057"/>
          </a:xfrm>
        </p:grpSpPr>
        <p:grpSp>
          <p:nvGrpSpPr>
            <p:cNvPr id="6" name="Group 5"/>
            <p:cNvGrpSpPr/>
            <p:nvPr/>
          </p:nvGrpSpPr>
          <p:grpSpPr>
            <a:xfrm>
              <a:off x="857224" y="2643182"/>
              <a:ext cx="2634735" cy="1719927"/>
              <a:chOff x="726411" y="500042"/>
              <a:chExt cx="2634735" cy="1719927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735304" y="500042"/>
                <a:ext cx="127310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spcBef>
                    <a:spcPts val="1200"/>
                  </a:spcBef>
                </a:pPr>
                <a:r>
                  <a:rPr lang="en-US" sz="2000" dirty="0" smtClean="0">
                    <a:latin typeface="Comic Sans MS" pitchFamily="66" charset="0"/>
                    <a:cs typeface="Arial" pitchFamily="34" charset="0"/>
                  </a:rPr>
                  <a:t>a)	sin    </a:t>
                </a:r>
                <a:r>
                  <a:rPr lang="en-US" sz="2000" dirty="0" smtClean="0">
                    <a:latin typeface="Comic Sans MS" pitchFamily="66" charset="0"/>
                    <a:cs typeface="Arial" pitchFamily="34" charset="0"/>
                    <a:sym typeface="Symbol"/>
                  </a:rPr>
                  <a:t></a:t>
                </a:r>
                <a:endParaRPr lang="en-US" sz="2000" dirty="0">
                  <a:latin typeface="Comic Sans MS" pitchFamily="66" charset="0"/>
                  <a:cs typeface="Arial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726411" y="1143360"/>
                <a:ext cx="133241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spcBef>
                    <a:spcPts val="1200"/>
                  </a:spcBef>
                </a:pPr>
                <a:r>
                  <a:rPr lang="en-US" sz="2000" dirty="0" smtClean="0">
                    <a:latin typeface="Comic Sans MS" pitchFamily="66" charset="0"/>
                    <a:cs typeface="Arial" pitchFamily="34" charset="0"/>
                  </a:rPr>
                  <a:t>b)	</a:t>
                </a:r>
                <a:r>
                  <a:rPr lang="en-US" sz="2000" dirty="0" err="1" smtClean="0">
                    <a:latin typeface="Comic Sans MS" pitchFamily="66" charset="0"/>
                    <a:cs typeface="Arial" pitchFamily="34" charset="0"/>
                  </a:rPr>
                  <a:t>cos</a:t>
                </a:r>
                <a:r>
                  <a:rPr lang="en-US" sz="2000" dirty="0" smtClean="0">
                    <a:latin typeface="Comic Sans MS" pitchFamily="66" charset="0"/>
                    <a:cs typeface="Arial" pitchFamily="34" charset="0"/>
                  </a:rPr>
                  <a:t>  </a:t>
                </a:r>
                <a:r>
                  <a:rPr lang="en-US" sz="2000" i="1" dirty="0" smtClean="0">
                    <a:latin typeface="Comic Sans MS" pitchFamily="66" charset="0"/>
                    <a:cs typeface="Arial" pitchFamily="34" charset="0"/>
                  </a:rPr>
                  <a:t>  </a:t>
                </a:r>
                <a:r>
                  <a:rPr lang="en-US" sz="2000" dirty="0" smtClean="0">
                    <a:latin typeface="Comic Sans MS" pitchFamily="66" charset="0"/>
                    <a:cs typeface="Arial" pitchFamily="34" charset="0"/>
                    <a:sym typeface="Symbol"/>
                  </a:rPr>
                  <a:t></a:t>
                </a:r>
                <a:endParaRPr lang="en-US" sz="2000" dirty="0">
                  <a:latin typeface="Comic Sans MS" pitchFamily="66" charset="0"/>
                  <a:cs typeface="Arial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738286" y="1819859"/>
                <a:ext cx="132760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spcBef>
                    <a:spcPts val="1200"/>
                  </a:spcBef>
                </a:pPr>
                <a:r>
                  <a:rPr lang="en-US" sz="2000" dirty="0" smtClean="0">
                    <a:latin typeface="Comic Sans MS" pitchFamily="66" charset="0"/>
                    <a:cs typeface="Arial" pitchFamily="34" charset="0"/>
                  </a:rPr>
                  <a:t>c)	tan </a:t>
                </a:r>
                <a:r>
                  <a:rPr lang="en-US" sz="2000" i="1" dirty="0" smtClean="0">
                    <a:latin typeface="Comic Sans MS" pitchFamily="66" charset="0"/>
                    <a:cs typeface="Arial" pitchFamily="34" charset="0"/>
                  </a:rPr>
                  <a:t>   </a:t>
                </a:r>
                <a:r>
                  <a:rPr lang="en-US" sz="2000" dirty="0" smtClean="0">
                    <a:latin typeface="Comic Sans MS" pitchFamily="66" charset="0"/>
                    <a:cs typeface="Arial" pitchFamily="34" charset="0"/>
                    <a:sym typeface="Symbol"/>
                  </a:rPr>
                  <a:t></a:t>
                </a:r>
                <a:endParaRPr lang="en-US" sz="2000" dirty="0">
                  <a:latin typeface="Comic Sans MS" pitchFamily="66" charset="0"/>
                  <a:cs typeface="Arial" pitchFamily="34" charset="0"/>
                </a:endParaRPr>
              </a:p>
            </p:txBody>
          </p:sp>
          <p:sp>
            <p:nvSpPr>
              <p:cNvPr id="36" name="TextBox 12"/>
              <p:cNvSpPr txBox="1"/>
              <p:nvPr/>
            </p:nvSpPr>
            <p:spPr>
              <a:xfrm>
                <a:off x="3048240" y="1047796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endParaRPr lang="en-US" sz="2000" dirty="0">
                  <a:latin typeface="Comic Sans MS" pitchFamily="66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965735" y="535855"/>
                <a:ext cx="31611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i="1" dirty="0" smtClean="0">
                    <a:latin typeface="Comic Sans MS" pitchFamily="66" charset="0"/>
                    <a:cs typeface="Arial" pitchFamily="34" charset="0"/>
                  </a:rPr>
                  <a:t>=</a:t>
                </a:r>
                <a:endParaRPr lang="en-US" sz="2000" dirty="0">
                  <a:latin typeface="Comic Sans MS" pitchFamily="66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1989485" y="1166734"/>
                <a:ext cx="31611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i="1" dirty="0" smtClean="0">
                    <a:latin typeface="Comic Sans MS" pitchFamily="66" charset="0"/>
                    <a:cs typeface="Arial" pitchFamily="34" charset="0"/>
                  </a:rPr>
                  <a:t>=</a:t>
                </a:r>
                <a:endParaRPr lang="en-US" sz="2000" dirty="0">
                  <a:latin typeface="Comic Sans MS" pitchFamily="66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1977610" y="1809676"/>
                <a:ext cx="31611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i="1" dirty="0" smtClean="0">
                    <a:latin typeface="Comic Sans MS" pitchFamily="66" charset="0"/>
                    <a:cs typeface="Arial" pitchFamily="34" charset="0"/>
                  </a:rPr>
                  <a:t>=</a:t>
                </a:r>
                <a:endParaRPr lang="en-US" sz="2000" dirty="0">
                  <a:latin typeface="Comic Sans MS" pitchFamily="66" charset="0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2369109" y="2571744"/>
              <a:ext cx="571504" cy="626487"/>
              <a:chOff x="6060135" y="4714696"/>
              <a:chExt cx="571504" cy="626487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6060135" y="4714696"/>
                <a:ext cx="5715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i="1" dirty="0" smtClean="0">
                    <a:latin typeface="Comic Sans MS" pitchFamily="66" charset="0"/>
                    <a:cs typeface="Arial" pitchFamily="34" charset="0"/>
                  </a:rPr>
                  <a:t>PP</a:t>
                </a:r>
                <a:r>
                  <a:rPr lang="en-US" sz="2000" i="1" dirty="0" smtClean="0">
                    <a:latin typeface="Comic Sans MS" pitchFamily="66" charset="0"/>
                    <a:cs typeface="Arial" pitchFamily="34" charset="0"/>
                    <a:sym typeface="Symbol"/>
                  </a:rPr>
                  <a:t></a:t>
                </a:r>
                <a:endParaRPr lang="en-US" sz="2000" i="1" dirty="0">
                  <a:latin typeface="Comic Sans MS" pitchFamily="66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060135" y="4941073"/>
                <a:ext cx="5715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i="1" dirty="0" smtClean="0">
                    <a:latin typeface="Comic Sans MS" pitchFamily="66" charset="0"/>
                    <a:cs typeface="Arial" pitchFamily="34" charset="0"/>
                  </a:rPr>
                  <a:t>OP</a:t>
                </a:r>
                <a:endParaRPr lang="en-US" sz="2000" i="1" dirty="0">
                  <a:latin typeface="Comic Sans MS" pitchFamily="66" charset="0"/>
                </a:endParaRPr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>
                <a:off x="6143636" y="5000636"/>
                <a:ext cx="35719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oup 52"/>
            <p:cNvGrpSpPr/>
            <p:nvPr/>
          </p:nvGrpSpPr>
          <p:grpSpPr>
            <a:xfrm>
              <a:off x="2369485" y="3214686"/>
              <a:ext cx="583379" cy="707886"/>
              <a:chOff x="7048580" y="4714884"/>
              <a:chExt cx="583379" cy="707886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7048580" y="4714884"/>
                <a:ext cx="57150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i="1" dirty="0" smtClean="0">
                    <a:latin typeface="Comic Sans MS" pitchFamily="66" charset="0"/>
                    <a:cs typeface="Arial" pitchFamily="34" charset="0"/>
                  </a:rPr>
                  <a:t>OP</a:t>
                </a:r>
                <a:r>
                  <a:rPr lang="en-US" sz="2000" i="1" dirty="0" smtClean="0">
                    <a:latin typeface="Comic Sans MS" pitchFamily="66" charset="0"/>
                    <a:cs typeface="Arial" pitchFamily="34" charset="0"/>
                    <a:sym typeface="Symbol"/>
                  </a:rPr>
                  <a:t></a:t>
                </a:r>
                <a:endParaRPr lang="en-US" sz="2000" i="1" dirty="0">
                  <a:latin typeface="Comic Sans MS" pitchFamily="66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7060455" y="4952948"/>
                <a:ext cx="5715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i="1" dirty="0" smtClean="0">
                    <a:latin typeface="Comic Sans MS" pitchFamily="66" charset="0"/>
                    <a:cs typeface="Arial" pitchFamily="34" charset="0"/>
                  </a:rPr>
                  <a:t>OP</a:t>
                </a:r>
                <a:endParaRPr lang="en-US" sz="2000" i="1" dirty="0">
                  <a:latin typeface="Comic Sans MS" pitchFamily="66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7143768" y="5000636"/>
                <a:ext cx="35719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/>
            <p:cNvGrpSpPr/>
            <p:nvPr/>
          </p:nvGrpSpPr>
          <p:grpSpPr>
            <a:xfrm>
              <a:off x="2357422" y="3857440"/>
              <a:ext cx="691476" cy="637986"/>
              <a:chOff x="7929586" y="4714884"/>
              <a:chExt cx="691476" cy="637986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7929774" y="4952760"/>
                <a:ext cx="69128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i="1" dirty="0" smtClean="0">
                    <a:latin typeface="Comic Sans MS" pitchFamily="66" charset="0"/>
                    <a:cs typeface="Arial" pitchFamily="34" charset="0"/>
                  </a:rPr>
                  <a:t>OP</a:t>
                </a:r>
                <a:r>
                  <a:rPr lang="en-US" sz="2000" i="1" dirty="0" smtClean="0">
                    <a:latin typeface="Comic Sans MS" pitchFamily="66" charset="0"/>
                    <a:cs typeface="Arial" pitchFamily="34" charset="0"/>
                    <a:sym typeface="Symbol"/>
                  </a:rPr>
                  <a:t></a:t>
                </a:r>
                <a:endParaRPr lang="en-US" sz="2000" i="1" dirty="0">
                  <a:latin typeface="Comic Sans MS" pitchFamily="66" charset="0"/>
                </a:endParaRP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8001024" y="5000636"/>
                <a:ext cx="357190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7929586" y="4714884"/>
                <a:ext cx="5715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i="1" dirty="0" smtClean="0">
                    <a:latin typeface="Comic Sans MS" pitchFamily="66" charset="0"/>
                    <a:cs typeface="Arial" pitchFamily="34" charset="0"/>
                  </a:rPr>
                  <a:t>PP</a:t>
                </a:r>
                <a:r>
                  <a:rPr lang="en-US" sz="2000" i="1" dirty="0" smtClean="0">
                    <a:latin typeface="Comic Sans MS" pitchFamily="66" charset="0"/>
                    <a:cs typeface="Arial" pitchFamily="34" charset="0"/>
                    <a:sym typeface="Symbol"/>
                  </a:rPr>
                  <a:t></a:t>
                </a:r>
                <a:endParaRPr lang="en-US" sz="2000" i="1" dirty="0">
                  <a:latin typeface="Comic Sans MS" pitchFamily="66" charset="0"/>
                </a:endParaRPr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3678930" y="2643182"/>
              <a:ext cx="46444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dirty="0" smtClean="0">
                  <a:latin typeface="Comic Sans MS" pitchFamily="66" charset="0"/>
                  <a:cs typeface="Arial" pitchFamily="34" charset="0"/>
                </a:rPr>
                <a:t>y,</a:t>
              </a:r>
              <a:endParaRPr lang="en-US" sz="2000" dirty="0">
                <a:latin typeface="Comic Sans MS" pitchFamily="66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393178" y="3929066"/>
              <a:ext cx="29418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dirty="0" smtClean="0">
                  <a:latin typeface="Comic Sans MS" pitchFamily="66" charset="0"/>
                  <a:cs typeface="Arial" pitchFamily="34" charset="0"/>
                </a:rPr>
                <a:t>, </a:t>
              </a:r>
              <a:r>
                <a:rPr lang="en-US" sz="2000" dirty="0" err="1" smtClean="0">
                  <a:latin typeface="Comic Sans MS" pitchFamily="66" charset="0"/>
                  <a:cs typeface="Arial" pitchFamily="34" charset="0"/>
                </a:rPr>
                <a:t>dengan</a:t>
              </a:r>
              <a:r>
                <a:rPr lang="en-US" sz="2000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sz="2000" dirty="0" err="1" smtClean="0">
                  <a:latin typeface="Comic Sans MS" pitchFamily="66" charset="0"/>
                  <a:cs typeface="Arial" pitchFamily="34" charset="0"/>
                </a:rPr>
                <a:t>catatan</a:t>
              </a:r>
              <a:r>
                <a:rPr lang="en-US" sz="2000" dirty="0" smtClean="0"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US" sz="2000" i="1" dirty="0" smtClean="0">
                  <a:latin typeface="Comic Sans MS" pitchFamily="66" charset="0"/>
                  <a:cs typeface="Arial" pitchFamily="34" charset="0"/>
                </a:rPr>
                <a:t>x </a:t>
              </a:r>
              <a:r>
                <a:rPr lang="en-US" sz="2000" dirty="0" smtClean="0">
                  <a:latin typeface="Comic Sans MS" pitchFamily="66" charset="0"/>
                  <a:cs typeface="Arial" pitchFamily="34" charset="0"/>
                  <a:sym typeface="Symbol"/>
                </a:rPr>
                <a:t> 0</a:t>
              </a:r>
              <a:endParaRPr lang="en-US" sz="2000" dirty="0">
                <a:latin typeface="Comic Sans MS" pitchFamily="66" charset="0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3131365" y="2512369"/>
              <a:ext cx="312906" cy="673799"/>
              <a:chOff x="6084261" y="5524640"/>
              <a:chExt cx="312906" cy="673799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6084261" y="5798329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dirty="0" smtClean="0">
                    <a:latin typeface="Comic Sans MS" pitchFamily="66" charset="0"/>
                    <a:cs typeface="Arial" pitchFamily="34" charset="0"/>
                  </a:rPr>
                  <a:t>1</a:t>
                </a:r>
                <a:endParaRPr lang="en-US" sz="2000" dirty="0">
                  <a:latin typeface="Comic Sans MS" pitchFamily="66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6084261" y="5524640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i="1" dirty="0" smtClean="0">
                    <a:latin typeface="Comic Sans MS" pitchFamily="66" charset="0"/>
                    <a:cs typeface="Arial" pitchFamily="34" charset="0"/>
                  </a:rPr>
                  <a:t>y</a:t>
                </a:r>
                <a:endParaRPr lang="en-US" sz="2000" i="1" dirty="0">
                  <a:latin typeface="Comic Sans MS" pitchFamily="66" charset="0"/>
                </a:endParaRPr>
              </a:p>
            </p:txBody>
          </p:sp>
          <p:cxnSp>
            <p:nvCxnSpPr>
              <p:cNvPr id="43" name="Straight Connector 42"/>
              <p:cNvCxnSpPr/>
              <p:nvPr/>
            </p:nvCxnSpPr>
            <p:spPr>
              <a:xfrm>
                <a:off x="6143636" y="5857892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 58"/>
            <p:cNvGrpSpPr/>
            <p:nvPr/>
          </p:nvGrpSpPr>
          <p:grpSpPr>
            <a:xfrm>
              <a:off x="3143240" y="3202811"/>
              <a:ext cx="324217" cy="674066"/>
              <a:chOff x="6965831" y="5560186"/>
              <a:chExt cx="324217" cy="674066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6977142" y="5834142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dirty="0" smtClean="0">
                    <a:latin typeface="Comic Sans MS" pitchFamily="66" charset="0"/>
                    <a:cs typeface="Arial" pitchFamily="34" charset="0"/>
                  </a:rPr>
                  <a:t>1</a:t>
                </a:r>
                <a:endParaRPr lang="en-US" sz="2000" dirty="0">
                  <a:latin typeface="Comic Sans MS" pitchFamily="66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6965831" y="5560186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i="1" dirty="0" smtClean="0">
                    <a:latin typeface="Comic Sans MS" pitchFamily="66" charset="0"/>
                    <a:cs typeface="Arial" pitchFamily="34" charset="0"/>
                  </a:rPr>
                  <a:t>x</a:t>
                </a:r>
                <a:endParaRPr lang="en-US" sz="2000" i="1" dirty="0">
                  <a:latin typeface="Comic Sans MS" pitchFamily="66" charset="0"/>
                </a:endParaRPr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>
                <a:off x="7000892" y="5857892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" name="Group 59"/>
            <p:cNvGrpSpPr/>
            <p:nvPr/>
          </p:nvGrpSpPr>
          <p:grpSpPr>
            <a:xfrm>
              <a:off x="3155115" y="3810128"/>
              <a:ext cx="324969" cy="662112"/>
              <a:chOff x="7822335" y="5524452"/>
              <a:chExt cx="324969" cy="662112"/>
            </a:xfrm>
          </p:grpSpPr>
          <p:cxnSp>
            <p:nvCxnSpPr>
              <p:cNvPr id="45" name="Straight Connector 44"/>
              <p:cNvCxnSpPr/>
              <p:nvPr/>
            </p:nvCxnSpPr>
            <p:spPr>
              <a:xfrm>
                <a:off x="7858148" y="5857892"/>
                <a:ext cx="214314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TextBox 46"/>
              <p:cNvSpPr txBox="1"/>
              <p:nvPr/>
            </p:nvSpPr>
            <p:spPr>
              <a:xfrm>
                <a:off x="7834398" y="5524452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i="1" dirty="0" smtClean="0">
                    <a:latin typeface="Comic Sans MS" pitchFamily="66" charset="0"/>
                    <a:cs typeface="Arial" pitchFamily="34" charset="0"/>
                  </a:rPr>
                  <a:t>y</a:t>
                </a:r>
                <a:endParaRPr lang="en-US" sz="2000" i="1" dirty="0">
                  <a:latin typeface="Comic Sans MS" pitchFamily="66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7822335" y="5786454"/>
                <a:ext cx="312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000" i="1" dirty="0" smtClean="0">
                    <a:latin typeface="Comic Sans MS" pitchFamily="66" charset="0"/>
                    <a:cs typeface="Arial" pitchFamily="34" charset="0"/>
                  </a:rPr>
                  <a:t>x</a:t>
                </a:r>
                <a:endParaRPr lang="en-US" sz="2000" i="1" dirty="0">
                  <a:latin typeface="Comic Sans MS" pitchFamily="66" charset="0"/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2857488" y="2678807"/>
              <a:ext cx="31611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i="1" dirty="0" smtClean="0">
                  <a:latin typeface="Comic Sans MS" pitchFamily="66" charset="0"/>
                  <a:cs typeface="Arial" pitchFamily="34" charset="0"/>
                </a:rPr>
                <a:t>=</a:t>
              </a:r>
              <a:endParaRPr lang="en-US" sz="2000" dirty="0">
                <a:latin typeface="Comic Sans MS" pitchFamily="66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857488" y="3321937"/>
              <a:ext cx="3193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i="1" dirty="0" smtClean="0">
                  <a:latin typeface="Comic Sans MS" pitchFamily="66" charset="0"/>
                  <a:cs typeface="Arial" pitchFamily="34" charset="0"/>
                </a:rPr>
                <a:t>=</a:t>
              </a:r>
              <a:endParaRPr lang="en-US" sz="2000" dirty="0">
                <a:latin typeface="Comic Sans MS" pitchFamily="66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857488" y="3964691"/>
              <a:ext cx="3193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i="1" dirty="0" smtClean="0">
                  <a:latin typeface="Comic Sans MS" pitchFamily="66" charset="0"/>
                  <a:cs typeface="Arial" pitchFamily="34" charset="0"/>
                </a:rPr>
                <a:t>=</a:t>
              </a:r>
              <a:endParaRPr lang="en-US" sz="2000" dirty="0">
                <a:latin typeface="Comic Sans MS" pitchFamily="66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441431" y="2690870"/>
              <a:ext cx="31611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i="1" dirty="0" smtClean="0">
                  <a:latin typeface="Comic Sans MS" pitchFamily="66" charset="0"/>
                  <a:cs typeface="Arial" pitchFamily="34" charset="0"/>
                </a:rPr>
                <a:t>=</a:t>
              </a:r>
              <a:endParaRPr lang="en-US" sz="2000" dirty="0">
                <a:latin typeface="Comic Sans MS" pitchFamily="66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3453306" y="3321749"/>
              <a:ext cx="3193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i="1" dirty="0" smtClean="0">
                  <a:latin typeface="Comic Sans MS" pitchFamily="66" charset="0"/>
                  <a:cs typeface="Arial" pitchFamily="34" charset="0"/>
                </a:rPr>
                <a:t>=</a:t>
              </a:r>
              <a:endParaRPr lang="en-US" sz="2000" dirty="0">
                <a:latin typeface="Comic Sans MS" pitchFamily="66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678930" y="3286124"/>
              <a:ext cx="10359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US" sz="2000" i="1" dirty="0" smtClean="0">
                  <a:latin typeface="Comic Sans MS" pitchFamily="66" charset="0"/>
                  <a:cs typeface="Arial" pitchFamily="34" charset="0"/>
                </a:rPr>
                <a:t>x</a:t>
              </a:r>
              <a:r>
                <a:rPr lang="en-US" sz="2000" dirty="0" smtClean="0">
                  <a:latin typeface="Comic Sans MS" pitchFamily="66" charset="0"/>
                  <a:cs typeface="Arial" pitchFamily="34" charset="0"/>
                </a:rPr>
                <a:t>, </a:t>
              </a:r>
              <a:r>
                <a:rPr lang="en-US" sz="2000" dirty="0" err="1" smtClean="0">
                  <a:latin typeface="Comic Sans MS" pitchFamily="66" charset="0"/>
                  <a:cs typeface="Arial" pitchFamily="34" charset="0"/>
                </a:rPr>
                <a:t>dan</a:t>
              </a:r>
              <a:endParaRPr lang="en-US" sz="2000" dirty="0">
                <a:latin typeface="Comic Sans MS" pitchFamily="66" charset="0"/>
              </a:endParaRPr>
            </a:p>
          </p:txBody>
        </p:sp>
      </p:grpSp>
      <p:graphicFrame>
        <p:nvGraphicFramePr>
          <p:cNvPr id="66" name="Object 65"/>
          <p:cNvGraphicFramePr>
            <a:graphicFrameLocks noChangeAspect="1"/>
          </p:cNvGraphicFramePr>
          <p:nvPr/>
        </p:nvGraphicFramePr>
        <p:xfrm>
          <a:off x="1203248" y="4286256"/>
          <a:ext cx="359981" cy="269986"/>
        </p:xfrm>
        <a:graphic>
          <a:graphicData uri="http://schemas.openxmlformats.org/presentationml/2006/ole">
            <p:oleObj spid="_x0000_s1026" name="Equation" r:id="rId4" imgW="152280" imgH="139680" progId="Equation.3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245946" y="4936590"/>
          <a:ext cx="360363" cy="269875"/>
        </p:xfrm>
        <a:graphic>
          <a:graphicData uri="http://schemas.openxmlformats.org/presentationml/2006/ole">
            <p:oleObj spid="_x0000_s1028" name="Equation" r:id="rId5" imgW="152280" imgH="139680" progId="Equation.3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1266913" y="5612046"/>
          <a:ext cx="360363" cy="269875"/>
        </p:xfrm>
        <a:graphic>
          <a:graphicData uri="http://schemas.openxmlformats.org/presentationml/2006/ole">
            <p:oleObj spid="_x0000_s1029" name="Equation" r:id="rId6" imgW="152280" imgH="139680" progId="Equation.3">
              <p:embed/>
            </p:oleObj>
          </a:graphicData>
        </a:graphic>
      </p:graphicFrame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4128" y="3573016"/>
            <a:ext cx="2952328" cy="2891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Box 94"/>
          <p:cNvSpPr txBox="1"/>
          <p:nvPr/>
        </p:nvSpPr>
        <p:spPr>
          <a:xfrm>
            <a:off x="357158" y="714356"/>
            <a:ext cx="8517178" cy="120032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36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Nilai</a:t>
            </a:r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Perbandingan</a:t>
            </a:r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Trigonometri</a:t>
            </a:r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</a:p>
          <a:p>
            <a:pPr marL="742950" indent="-742950"/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	</a:t>
            </a:r>
            <a:r>
              <a:rPr lang="en-US" sz="36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untuk</a:t>
            </a:r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</a:t>
            </a:r>
            <a:r>
              <a:rPr lang="en-US" sz="3600" b="1" dirty="0" err="1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Sudut</a:t>
            </a:r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 0</a:t>
            </a:r>
            <a:r>
              <a:rPr lang="en-US" sz="3600" b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  <a:sym typeface="Symbol"/>
              </a:rPr>
              <a:t></a:t>
            </a:r>
            <a:endParaRPr lang="en-US" sz="3600" b="1" dirty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</p:txBody>
      </p:sp>
      <p:grpSp>
        <p:nvGrpSpPr>
          <p:cNvPr id="25" name="Group 171"/>
          <p:cNvGrpSpPr/>
          <p:nvPr/>
        </p:nvGrpSpPr>
        <p:grpSpPr>
          <a:xfrm>
            <a:off x="927680" y="2428868"/>
            <a:ext cx="4444200" cy="2176177"/>
            <a:chOff x="380062" y="5036534"/>
            <a:chExt cx="2921923" cy="2176177"/>
          </a:xfrm>
        </p:grpSpPr>
        <p:grpSp>
          <p:nvGrpSpPr>
            <p:cNvPr id="33" name="Group 97"/>
            <p:cNvGrpSpPr/>
            <p:nvPr/>
          </p:nvGrpSpPr>
          <p:grpSpPr>
            <a:xfrm>
              <a:off x="380062" y="5036534"/>
              <a:ext cx="2921923" cy="2176177"/>
              <a:chOff x="857224" y="2643182"/>
              <a:chExt cx="2921923" cy="2176177"/>
            </a:xfrm>
          </p:grpSpPr>
          <p:grpSp>
            <p:nvGrpSpPr>
              <p:cNvPr id="34" name="Group 98"/>
              <p:cNvGrpSpPr/>
              <p:nvPr/>
            </p:nvGrpSpPr>
            <p:grpSpPr>
              <a:xfrm>
                <a:off x="857224" y="2643182"/>
                <a:ext cx="2634735" cy="1781482"/>
                <a:chOff x="726411" y="500042"/>
                <a:chExt cx="2634735" cy="1781482"/>
              </a:xfrm>
            </p:grpSpPr>
            <p:sp>
              <p:nvSpPr>
                <p:cNvPr id="132" name="TextBox 131"/>
                <p:cNvSpPr txBox="1"/>
                <p:nvPr/>
              </p:nvSpPr>
              <p:spPr>
                <a:xfrm>
                  <a:off x="735304" y="500042"/>
                  <a:ext cx="88445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342900" indent="-342900">
                    <a:spcBef>
                      <a:spcPts val="1200"/>
                    </a:spcBef>
                  </a:pPr>
                  <a:r>
                    <a:rPr lang="en-US" sz="24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omic Sans MS" pitchFamily="66" charset="0"/>
                      <a:cs typeface="Arial" pitchFamily="34" charset="0"/>
                    </a:rPr>
                    <a:t>a) sin 0</a:t>
                  </a:r>
                  <a:r>
                    <a:rPr lang="en-US" sz="24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omic Sans MS" pitchFamily="66" charset="0"/>
                      <a:cs typeface="Arial" pitchFamily="34" charset="0"/>
                      <a:sym typeface="Symbol"/>
                    </a:rPr>
                    <a:t></a:t>
                  </a:r>
                  <a:endParaRPr lang="en-US" sz="2400" dirty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endParaRPr>
                </a:p>
              </p:txBody>
            </p:sp>
            <p:sp>
              <p:nvSpPr>
                <p:cNvPr id="133" name="TextBox 132"/>
                <p:cNvSpPr txBox="1"/>
                <p:nvPr/>
              </p:nvSpPr>
              <p:spPr>
                <a:xfrm>
                  <a:off x="726411" y="1143360"/>
                  <a:ext cx="92239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342900" indent="-342900">
                    <a:spcBef>
                      <a:spcPts val="1200"/>
                    </a:spcBef>
                  </a:pPr>
                  <a:r>
                    <a:rPr lang="en-US" sz="24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omic Sans MS" pitchFamily="66" charset="0"/>
                      <a:cs typeface="Arial" pitchFamily="34" charset="0"/>
                    </a:rPr>
                    <a:t>b)	</a:t>
                  </a:r>
                  <a:r>
                    <a:rPr lang="en-US" sz="2400" dirty="0" err="1" smtClean="0">
                      <a:solidFill>
                        <a:schemeClr val="accent6">
                          <a:lumMod val="50000"/>
                        </a:schemeClr>
                      </a:solidFill>
                      <a:latin typeface="Comic Sans MS" pitchFamily="66" charset="0"/>
                      <a:cs typeface="Arial" pitchFamily="34" charset="0"/>
                    </a:rPr>
                    <a:t>cos</a:t>
                  </a:r>
                  <a:r>
                    <a:rPr lang="en-US" sz="24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omic Sans MS" pitchFamily="66" charset="0"/>
                      <a:cs typeface="Arial" pitchFamily="34" charset="0"/>
                    </a:rPr>
                    <a:t> 0</a:t>
                  </a:r>
                  <a:r>
                    <a:rPr lang="en-US" sz="24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omic Sans MS" pitchFamily="66" charset="0"/>
                      <a:cs typeface="Arial" pitchFamily="34" charset="0"/>
                      <a:sym typeface="Symbol"/>
                    </a:rPr>
                    <a:t></a:t>
                  </a:r>
                  <a:endParaRPr lang="en-US" sz="2400" dirty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endParaRPr>
                </a:p>
              </p:txBody>
            </p:sp>
            <p:sp>
              <p:nvSpPr>
                <p:cNvPr id="134" name="TextBox 133"/>
                <p:cNvSpPr txBox="1"/>
                <p:nvPr/>
              </p:nvSpPr>
              <p:spPr>
                <a:xfrm>
                  <a:off x="738286" y="1819859"/>
                  <a:ext cx="91817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342900" indent="-342900">
                    <a:spcBef>
                      <a:spcPts val="1200"/>
                    </a:spcBef>
                  </a:pPr>
                  <a:r>
                    <a:rPr lang="en-US" sz="24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omic Sans MS" pitchFamily="66" charset="0"/>
                      <a:cs typeface="Arial" pitchFamily="34" charset="0"/>
                    </a:rPr>
                    <a:t>c)	tan 0</a:t>
                  </a:r>
                  <a:r>
                    <a:rPr lang="en-US" sz="24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omic Sans MS" pitchFamily="66" charset="0"/>
                      <a:cs typeface="Arial" pitchFamily="34" charset="0"/>
                      <a:sym typeface="Symbol"/>
                    </a:rPr>
                    <a:t></a:t>
                  </a:r>
                  <a:endParaRPr lang="en-US" sz="2400" dirty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endParaRPr>
                </a:p>
              </p:txBody>
            </p:sp>
            <p:sp>
              <p:nvSpPr>
                <p:cNvPr id="135" name="TextBox 12"/>
                <p:cNvSpPr txBox="1"/>
                <p:nvPr/>
              </p:nvSpPr>
              <p:spPr>
                <a:xfrm>
                  <a:off x="3048240" y="1047796"/>
                  <a:ext cx="31290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endParaRPr lang="en-US" sz="2400" dirty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36" name="TextBox 135"/>
                <p:cNvSpPr txBox="1"/>
                <p:nvPr/>
              </p:nvSpPr>
              <p:spPr>
                <a:xfrm>
                  <a:off x="1666421" y="535855"/>
                  <a:ext cx="22469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4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omic Sans MS" pitchFamily="66" charset="0"/>
                      <a:cs typeface="Arial" pitchFamily="34" charset="0"/>
                    </a:rPr>
                    <a:t>=</a:t>
                  </a:r>
                  <a:endParaRPr lang="en-US" sz="2400" dirty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37" name="TextBox 136"/>
                <p:cNvSpPr txBox="1"/>
                <p:nvPr/>
              </p:nvSpPr>
              <p:spPr>
                <a:xfrm>
                  <a:off x="1666421" y="1166734"/>
                  <a:ext cx="22469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4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omic Sans MS" pitchFamily="66" charset="0"/>
                      <a:cs typeface="Arial" pitchFamily="34" charset="0"/>
                    </a:rPr>
                    <a:t>=</a:t>
                  </a:r>
                  <a:endParaRPr lang="en-US" sz="2400" dirty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38" name="TextBox 137"/>
                <p:cNvSpPr txBox="1"/>
                <p:nvPr/>
              </p:nvSpPr>
              <p:spPr>
                <a:xfrm>
                  <a:off x="1666421" y="1809676"/>
                  <a:ext cx="22469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4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omic Sans MS" pitchFamily="66" charset="0"/>
                      <a:cs typeface="Arial" pitchFamily="34" charset="0"/>
                    </a:rPr>
                    <a:t>=</a:t>
                  </a:r>
                  <a:endParaRPr lang="en-US" sz="2400" dirty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</a:endParaRPr>
                </a:p>
              </p:txBody>
            </p:sp>
          </p:grpSp>
          <p:sp>
            <p:nvSpPr>
              <p:cNvPr id="125" name="TextBox 124"/>
              <p:cNvSpPr txBox="1"/>
              <p:nvPr/>
            </p:nvSpPr>
            <p:spPr>
              <a:xfrm>
                <a:off x="2091569" y="3824591"/>
                <a:ext cx="78581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sin 0</a:t>
                </a: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</a:t>
                </a:r>
                <a:endParaRPr lang="en-US" sz="2400" i="1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2079044" y="2643182"/>
                <a:ext cx="46444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y</a:t>
                </a:r>
                <a:endParaRPr lang="en-US" sz="2400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grpSp>
            <p:nvGrpSpPr>
              <p:cNvPr id="35" name="Group 106"/>
              <p:cNvGrpSpPr/>
              <p:nvPr/>
            </p:nvGrpSpPr>
            <p:grpSpPr>
              <a:xfrm>
                <a:off x="2971440" y="3896029"/>
                <a:ext cx="315471" cy="923330"/>
                <a:chOff x="7638660" y="5610353"/>
                <a:chExt cx="315471" cy="923330"/>
              </a:xfrm>
            </p:grpSpPr>
            <p:cxnSp>
              <p:nvCxnSpPr>
                <p:cNvPr id="114" name="Straight Connector 113"/>
                <p:cNvCxnSpPr/>
                <p:nvPr/>
              </p:nvCxnSpPr>
              <p:spPr>
                <a:xfrm>
                  <a:off x="7638660" y="6018042"/>
                  <a:ext cx="214314" cy="1588"/>
                </a:xfrm>
                <a:prstGeom prst="line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5" name="TextBox 114"/>
                <p:cNvSpPr txBox="1"/>
                <p:nvPr/>
              </p:nvSpPr>
              <p:spPr>
                <a:xfrm>
                  <a:off x="7638661" y="5610353"/>
                  <a:ext cx="31290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4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omic Sans MS" pitchFamily="66" charset="0"/>
                      <a:cs typeface="Arial" pitchFamily="34" charset="0"/>
                    </a:rPr>
                    <a:t>0</a:t>
                  </a:r>
                  <a:endParaRPr lang="en-US" sz="2400" dirty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</a:endParaRPr>
                </a:p>
              </p:txBody>
            </p:sp>
            <p:sp>
              <p:nvSpPr>
                <p:cNvPr id="116" name="TextBox 115"/>
                <p:cNvSpPr txBox="1"/>
                <p:nvPr/>
              </p:nvSpPr>
              <p:spPr>
                <a:xfrm>
                  <a:off x="7641225" y="6072018"/>
                  <a:ext cx="312906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spcBef>
                      <a:spcPts val="1200"/>
                    </a:spcBef>
                  </a:pPr>
                  <a:r>
                    <a:rPr lang="en-US" sz="24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omic Sans MS" pitchFamily="66" charset="0"/>
                      <a:cs typeface="Arial" pitchFamily="34" charset="0"/>
                    </a:rPr>
                    <a:t>1</a:t>
                  </a:r>
                  <a:endParaRPr lang="en-US" sz="2400" dirty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</a:endParaRPr>
                </a:p>
              </p:txBody>
            </p:sp>
          </p:grpSp>
          <p:sp>
            <p:nvSpPr>
              <p:cNvPr id="110" name="TextBox 109"/>
              <p:cNvSpPr txBox="1"/>
              <p:nvPr/>
            </p:nvSpPr>
            <p:spPr>
              <a:xfrm>
                <a:off x="2736599" y="3964691"/>
                <a:ext cx="31931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=</a:t>
                </a:r>
                <a:endParaRPr lang="en-US" sz="2400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2079044" y="3286124"/>
                <a:ext cx="10359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1, </a:t>
                </a:r>
                <a:r>
                  <a:rPr lang="en-US" sz="2400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dan</a:t>
                </a:r>
                <a:endParaRPr lang="en-US" sz="2400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3253251" y="3964691"/>
                <a:ext cx="31931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=</a:t>
                </a:r>
                <a:endParaRPr lang="en-US" sz="2400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3459829" y="3964691"/>
                <a:ext cx="31931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0</a:t>
                </a:r>
                <a:endParaRPr lang="en-US" sz="2400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2079044" y="4272269"/>
                <a:ext cx="8572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1200"/>
                  </a:spcBef>
                </a:pPr>
                <a:r>
                  <a:rPr lang="en-US" sz="2400" dirty="0" err="1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cos</a:t>
                </a: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</a:rPr>
                  <a:t> 0</a:t>
                </a:r>
                <a:r>
                  <a:rPr lang="en-US" sz="2400" dirty="0" smtClean="0">
                    <a:solidFill>
                      <a:schemeClr val="accent6">
                        <a:lumMod val="50000"/>
                      </a:schemeClr>
                    </a:solidFill>
                    <a:latin typeface="Comic Sans MS" pitchFamily="66" charset="0"/>
                    <a:cs typeface="Arial" pitchFamily="34" charset="0"/>
                    <a:sym typeface="Symbol"/>
                  </a:rPr>
                  <a:t></a:t>
                </a:r>
                <a:endParaRPr lang="en-US" sz="2400" i="1" dirty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</a:endParaRPr>
              </a:p>
            </p:txBody>
          </p:sp>
        </p:grpSp>
        <p:cxnSp>
          <p:nvCxnSpPr>
            <p:cNvPr id="142" name="Straight Connector 141"/>
            <p:cNvCxnSpPr/>
            <p:nvPr/>
          </p:nvCxnSpPr>
          <p:spPr>
            <a:xfrm>
              <a:off x="1648850" y="6678020"/>
              <a:ext cx="500066" cy="1588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Group 98"/>
          <p:cNvGrpSpPr/>
          <p:nvPr/>
        </p:nvGrpSpPr>
        <p:grpSpPr>
          <a:xfrm>
            <a:off x="5357819" y="2251490"/>
            <a:ext cx="3478447" cy="3106336"/>
            <a:chOff x="6450322" y="2251490"/>
            <a:chExt cx="2767097" cy="2214578"/>
          </a:xfrm>
        </p:grpSpPr>
        <p:sp>
          <p:nvSpPr>
            <p:cNvPr id="144" name="Oval 143"/>
            <p:cNvSpPr/>
            <p:nvPr/>
          </p:nvSpPr>
          <p:spPr>
            <a:xfrm>
              <a:off x="6734467" y="2571744"/>
              <a:ext cx="1814176" cy="164307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cxnSp>
          <p:nvCxnSpPr>
            <p:cNvPr id="145" name="Straight Arrow Connector 144"/>
            <p:cNvCxnSpPr/>
            <p:nvPr/>
          </p:nvCxnSpPr>
          <p:spPr>
            <a:xfrm>
              <a:off x="6450322" y="3335782"/>
              <a:ext cx="2670953" cy="983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TextBox 145"/>
            <p:cNvSpPr txBox="1"/>
            <p:nvPr/>
          </p:nvSpPr>
          <p:spPr>
            <a:xfrm>
              <a:off x="8843918" y="3311844"/>
              <a:ext cx="315226" cy="373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i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x</a:t>
              </a:r>
              <a:endParaRPr lang="en-US" sz="2800" i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cxnSp>
          <p:nvCxnSpPr>
            <p:cNvPr id="156" name="Straight Arrow Connector 155"/>
            <p:cNvCxnSpPr/>
            <p:nvPr/>
          </p:nvCxnSpPr>
          <p:spPr>
            <a:xfrm rot="5400000" flipH="1" flipV="1">
              <a:off x="6583302" y="3357985"/>
              <a:ext cx="2214578" cy="1588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TextBox 156"/>
            <p:cNvSpPr txBox="1"/>
            <p:nvPr/>
          </p:nvSpPr>
          <p:spPr>
            <a:xfrm>
              <a:off x="8405765" y="3143248"/>
              <a:ext cx="278246" cy="373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</a:t>
              </a:r>
              <a:endPara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7559267" y="3160896"/>
              <a:ext cx="278246" cy="373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</a:t>
              </a:r>
              <a:endPara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7405633" y="3331691"/>
              <a:ext cx="321602" cy="373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i="1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0</a:t>
              </a:r>
              <a:endParaRPr lang="en-US" sz="2800" i="1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8505610" y="3150984"/>
              <a:ext cx="711809" cy="2998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i="1" baseline="30000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P</a:t>
              </a:r>
              <a:r>
                <a:rPr lang="en-US" sz="3200" baseline="30000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(1,0)</a:t>
              </a:r>
              <a:endParaRPr lang="en-US" sz="3200" i="1" baseline="300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8392057" y="3345613"/>
              <a:ext cx="275696" cy="373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>
                  <a:solidFill>
                    <a:schemeClr val="accent6">
                      <a:lumMod val="50000"/>
                    </a:schemeClr>
                  </a:solidFill>
                  <a:latin typeface="Comic Sans MS" pitchFamily="66" charset="0"/>
                  <a:cs typeface="Arial" pitchFamily="34" charset="0"/>
                  <a:sym typeface="Symbol"/>
                </a:rPr>
                <a:t>1</a:t>
              </a:r>
              <a:endParaRPr lang="en-US" sz="2800" dirty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  <p:cxnSp>
          <p:nvCxnSpPr>
            <p:cNvPr id="167" name="Straight Connector 166"/>
            <p:cNvCxnSpPr/>
            <p:nvPr/>
          </p:nvCxnSpPr>
          <p:spPr>
            <a:xfrm>
              <a:off x="7691386" y="3346804"/>
              <a:ext cx="857256" cy="158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8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eme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Technic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2311</TotalTime>
  <Words>2330</Words>
  <Application>Microsoft Office PowerPoint</Application>
  <PresentationFormat>On-screen Show (4:3)</PresentationFormat>
  <Paragraphs>832</Paragraphs>
  <Slides>38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Office Theme</vt:lpstr>
      <vt:lpstr>Theme8</vt:lpstr>
      <vt:lpstr>Theme3</vt:lpstr>
      <vt:lpstr>1_Technic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</vt:vector>
  </TitlesOfParts>
  <Company>Esis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Heru</dc:creator>
  <cp:lastModifiedBy>Bambang</cp:lastModifiedBy>
  <cp:revision>286</cp:revision>
  <dcterms:created xsi:type="dcterms:W3CDTF">2000-12-31T17:22:54Z</dcterms:created>
  <dcterms:modified xsi:type="dcterms:W3CDTF">2012-01-25T08:10:55Z</dcterms:modified>
</cp:coreProperties>
</file>