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01" r:id="rId2"/>
    <p:sldId id="302" r:id="rId3"/>
    <p:sldId id="304" r:id="rId4"/>
    <p:sldId id="303" r:id="rId5"/>
    <p:sldId id="298" r:id="rId6"/>
    <p:sldId id="270" r:id="rId7"/>
    <p:sldId id="257" r:id="rId8"/>
    <p:sldId id="271" r:id="rId9"/>
    <p:sldId id="272" r:id="rId10"/>
    <p:sldId id="273" r:id="rId11"/>
    <p:sldId id="299" r:id="rId12"/>
    <p:sldId id="274" r:id="rId13"/>
    <p:sldId id="258" r:id="rId14"/>
    <p:sldId id="259" r:id="rId15"/>
    <p:sldId id="263" r:id="rId16"/>
    <p:sldId id="260" r:id="rId17"/>
    <p:sldId id="276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65" r:id="rId36"/>
    <p:sldId id="266" r:id="rId37"/>
    <p:sldId id="305" r:id="rId38"/>
    <p:sldId id="306" r:id="rId3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8083543-3B0B-45EE-A680-02EBB249B9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D7A8C7-F344-43E6-B0A5-54F6185836C1}" type="slidenum">
              <a:rPr lang="ar-SA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2763D8-7A92-4144-AE96-A79729B6A9F2}" type="slidenum">
              <a:rPr lang="ar-SA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17105A-8033-47AF-8AE7-F4B62BAFCE17}" type="slidenum">
              <a:rPr lang="ar-SA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CEA5F4-9DBB-4CEB-B78D-7F7E5ECA76E8}" type="slidenum">
              <a:rPr lang="ar-SA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4D7C9-B3CF-4901-B210-DEECDA90F6F0}" type="slidenum">
              <a:rPr lang="ar-SA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E41F66-9967-410A-B4D5-3B1EB494A13B}" type="slidenum">
              <a:rPr lang="ar-SA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08D36D-71AA-4EEE-8AF2-23D076B70320}" type="slidenum">
              <a:rPr lang="ar-SA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F07E0-7698-46BB-BDC0-1136DDFA8A90}" type="slidenum">
              <a:rPr lang="ar-SA" smtClean="0">
                <a:latin typeface="Arial" pitchFamily="34" charset="0"/>
                <a:cs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  <a:cs typeface="Arial" pitchFamily="34" charset="0"/>
              </a:rPr>
              <a:t>vaccine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982C15-7550-400C-83D3-C173FA51F7A2}" type="slidenum">
              <a:rPr lang="ar-SA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F0A12-CF15-4FE4-9BBF-BA5CE325A4A3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8679C-56C6-4389-BA12-DDEE4EA19D9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5E08-AB07-454B-883B-477C0A7E815A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06177-7C8C-4A56-978C-982F46E3E9A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F55C2-9156-4E52-B9E4-94166A53ED97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995E4-04FF-49F8-AEB0-7147D6F5604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96F2B-8021-4700-9C78-584BD9DB9058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C08F7-7314-44EB-A22B-470BF305EE8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0F989-3239-4898-8A7E-2E6C5504D192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36C91-257D-44D1-97D9-8D3620BBD4B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1D5F6-8185-4E94-8875-7A812588DA07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8F8AC-DAA6-4B78-81CE-944C03F4A6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4408-33E0-4F5A-8C2C-6FC75D8DED74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69215-250C-43FF-8099-F8393546F7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058FC-D06C-4669-83E9-90EB73321B4B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339B1-5D37-4C22-99CA-0F0C940BA2B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C532-FD6D-43BC-BDEA-A024ABDD0AAF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0CAE7-75C3-44DC-B669-D56ABDA062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09B7E-F8D5-457D-9880-545BFA1BF744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851F9-120D-4028-B697-063D5B121F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CE563-96F7-4E03-91EF-D624CBA7349D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D9FC0-1D62-4ABB-AAAC-D5D8720ACE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324314-45D2-491B-8C7B-2C72FA337D52}" type="datetime1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Dr. Adnan Jaran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E4F359-A6D9-4B82-B423-21182CDE21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عنصر نائب للتاريخ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53E883C-D287-449F-B0A0-A40125361038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عنصر نائب للتذييل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2052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674000-EEEB-4C5A-935B-D82179D6AE34}" type="slidenum">
              <a:rPr lang="ar-SA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11" descr="Imam Logo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667000" y="914400"/>
            <a:ext cx="33147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مستطيل 5"/>
          <p:cNvSpPr>
            <a:spLocks noChangeArrowheads="1"/>
          </p:cNvSpPr>
          <p:nvPr/>
        </p:nvSpPr>
        <p:spPr bwMode="auto">
          <a:xfrm>
            <a:off x="0" y="457200"/>
            <a:ext cx="9144000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ar-SA" sz="54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ar-SA" sz="5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sz="54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sz="3600">
              <a:solidFill>
                <a:schemeClr val="tx2"/>
              </a:solidFill>
              <a:latin typeface="Castellar" pitchFamily="18" charset="0"/>
            </a:endParaRPr>
          </a:p>
          <a:p>
            <a:endParaRPr lang="en-US" sz="3600">
              <a:solidFill>
                <a:schemeClr val="tx2"/>
              </a:solidFill>
              <a:latin typeface="Castellar" pitchFamily="18" charset="0"/>
            </a:endParaRPr>
          </a:p>
          <a:p>
            <a:pPr algn="ctr"/>
            <a:r>
              <a:rPr lang="en-US" sz="3200">
                <a:solidFill>
                  <a:srgbClr val="00B050"/>
                </a:solidFill>
                <a:latin typeface="Castellar" pitchFamily="18" charset="0"/>
              </a:rPr>
              <a:t>Al-Imam Mohammed Bin Saud University</a:t>
            </a:r>
          </a:p>
          <a:p>
            <a:pPr algn="ctr"/>
            <a:endParaRPr lang="ar-SA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endParaRPr lang="ar-SA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endParaRPr lang="ar-SA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endParaRPr lang="ar-SA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endParaRPr lang="en-US" sz="2000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endParaRPr lang="en-US" sz="2000">
              <a:solidFill>
                <a:srgbClr val="00B050"/>
              </a:solidFill>
              <a:latin typeface="Castellar" pitchFamily="18" charset="0"/>
            </a:endParaRPr>
          </a:p>
          <a:p>
            <a:pPr algn="ctr"/>
            <a:r>
              <a:rPr lang="en-US" sz="2000">
                <a:latin typeface="Castellar" pitchFamily="18" charset="0"/>
              </a:rPr>
              <a:t>College of Medicine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534400" cy="5561013"/>
          </a:xfrm>
        </p:spPr>
        <p:txBody>
          <a:bodyPr>
            <a:spAutoFit/>
          </a:bodyPr>
          <a:lstStyle/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Bacteria proliferate very rapidly in a favorable natural or laboratory environment.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Under optimal laboratory conditions </a:t>
            </a:r>
            <a:r>
              <a:rPr lang="en-US" altLang="en-US" sz="2600" i="1" smtClean="0">
                <a:solidFill>
                  <a:srgbClr val="000000"/>
                </a:solidFill>
              </a:rPr>
              <a:t>E.</a:t>
            </a:r>
            <a:r>
              <a:rPr lang="en-US" altLang="en-US" sz="2600" smtClean="0">
                <a:solidFill>
                  <a:srgbClr val="000000"/>
                </a:solidFill>
              </a:rPr>
              <a:t> </a:t>
            </a:r>
            <a:r>
              <a:rPr lang="en-US" altLang="en-US" sz="2600" i="1" smtClean="0">
                <a:solidFill>
                  <a:srgbClr val="000000"/>
                </a:solidFill>
              </a:rPr>
              <a:t>coli</a:t>
            </a:r>
            <a:r>
              <a:rPr lang="en-US" altLang="en-US" sz="2600" smtClean="0">
                <a:solidFill>
                  <a:srgbClr val="000000"/>
                </a:solidFill>
              </a:rPr>
              <a:t> can divide every 20 minutes, producing a colony of 10</a:t>
            </a:r>
            <a:r>
              <a:rPr lang="en-US" altLang="en-US" sz="2600" baseline="30000" smtClean="0">
                <a:solidFill>
                  <a:srgbClr val="000000"/>
                </a:solidFill>
              </a:rPr>
              <a:t>7</a:t>
            </a:r>
            <a:r>
              <a:rPr lang="en-US" altLang="en-US" sz="2600" smtClean="0">
                <a:solidFill>
                  <a:srgbClr val="000000"/>
                </a:solidFill>
              </a:rPr>
              <a:t> to 10</a:t>
            </a:r>
            <a:r>
              <a:rPr lang="en-US" altLang="en-US" sz="2600" baseline="30000" smtClean="0">
                <a:solidFill>
                  <a:srgbClr val="000000"/>
                </a:solidFill>
              </a:rPr>
              <a:t>8</a:t>
            </a:r>
            <a:r>
              <a:rPr lang="en-US" altLang="en-US" sz="2600" smtClean="0">
                <a:solidFill>
                  <a:srgbClr val="000000"/>
                </a:solidFill>
              </a:rPr>
              <a:t> bacteria in as little as 12 hours.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In the human colon, </a:t>
            </a:r>
            <a:r>
              <a:rPr lang="en-US" altLang="en-US" sz="2600" i="1" smtClean="0">
                <a:solidFill>
                  <a:srgbClr val="000000"/>
                </a:solidFill>
              </a:rPr>
              <a:t>E. coli</a:t>
            </a:r>
            <a:r>
              <a:rPr lang="en-US" altLang="en-US" sz="2600" smtClean="0">
                <a:solidFill>
                  <a:srgbClr val="000000"/>
                </a:solidFill>
              </a:rPr>
              <a:t> reproduces rapidly enough to replace the 2 x 10</a:t>
            </a:r>
            <a:r>
              <a:rPr lang="en-US" altLang="en-US" sz="2600" baseline="30000" smtClean="0">
                <a:solidFill>
                  <a:srgbClr val="000000"/>
                </a:solidFill>
              </a:rPr>
              <a:t>10</a:t>
            </a:r>
            <a:r>
              <a:rPr lang="en-US" altLang="en-US" sz="2600" smtClean="0">
                <a:solidFill>
                  <a:srgbClr val="000000"/>
                </a:solidFill>
              </a:rPr>
              <a:t> bacteria lost each day in feces. </a:t>
            </a:r>
          </a:p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Through binary fission, most of the bacteria in a colony are genetically identical to the parent cell.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However, the spontaneous mutation rate of </a:t>
            </a:r>
            <a:r>
              <a:rPr lang="en-US" altLang="en-US" sz="2600" i="1" smtClean="0">
                <a:solidFill>
                  <a:srgbClr val="000000"/>
                </a:solidFill>
              </a:rPr>
              <a:t>E. coli</a:t>
            </a:r>
            <a:r>
              <a:rPr lang="en-US" altLang="en-US" sz="2600" smtClean="0">
                <a:solidFill>
                  <a:srgbClr val="000000"/>
                </a:solidFill>
              </a:rPr>
              <a:t/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is 1 x 10</a:t>
            </a:r>
            <a:r>
              <a:rPr lang="en-US" altLang="en-US" sz="2600" baseline="30000" smtClean="0">
                <a:solidFill>
                  <a:srgbClr val="000000"/>
                </a:solidFill>
              </a:rPr>
              <a:t>-7</a:t>
            </a:r>
            <a:r>
              <a:rPr lang="en-US" altLang="en-US" sz="2600" smtClean="0">
                <a:solidFill>
                  <a:srgbClr val="000000"/>
                </a:solidFill>
              </a:rPr>
              <a:t> mutations per gene per cell division.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This will produce about 2,000 bacteria in the human colon that have a mutation in that gene per day</a:t>
            </a:r>
            <a:r>
              <a:rPr lang="en-US" altLang="en-US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FontTx/>
              <a:buNone/>
            </a:pPr>
            <a:r>
              <a:rPr lang="en-US" sz="6600" smtClean="0">
                <a:solidFill>
                  <a:srgbClr val="00B050"/>
                </a:solidFill>
              </a:rPr>
              <a:t>Gene exchange and mutations in bacteria</a:t>
            </a:r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5D7E77C-655D-477D-8977-EEA468A6CF58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79BD6D-37E5-4B7C-A139-C585D350FD4B}" type="slidenum">
              <a:rPr lang="ar-SA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382000" cy="6691313"/>
          </a:xfrm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New mutations, though individually rare, can have a significant impact on genetic diversity when reproductive rates are very high because of short generation spans.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Individual bacteria that are genetically well equipped for the local environment clone themselves more prolifically than do less fit individuals.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In contrast, organisms with slower reproduction rates (like humans) create most genetic variation not by novel alleles produced through mutation, but by sexual recombination of existing alleles.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5F289A5-E626-4699-B25A-8BBD4BDEDB94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5AF57A-0EB8-47B6-9006-DF8AE7F554A9}" type="slidenum">
              <a:rPr lang="ar-SA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</a:pPr>
            <a:r>
              <a:rPr lang="en-US" sz="2400" smtClean="0">
                <a:solidFill>
                  <a:srgbClr val="0000FF"/>
                </a:solidFill>
              </a:rPr>
              <a:t>Mutations</a:t>
            </a:r>
            <a:r>
              <a:rPr lang="en-US" sz="2400" smtClean="0"/>
              <a:t>: a sudden and inheritable change in the cells chromosome (genotype), or its an accidental alteration of a gene (DNA) by e.g. deletion of a base pair, which may alters the trait that is controlled by that gene.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Three categories of mutation are recognised: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>
                <a:solidFill>
                  <a:srgbClr val="FF0000"/>
                </a:solidFill>
              </a:rPr>
              <a:t>Beneficial Mutations</a:t>
            </a:r>
            <a:r>
              <a:rPr lang="en-US" sz="2400" smtClean="0"/>
              <a:t>: benefit for the microorganism, e.g. mutations make the organism resist particular antibiotic.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>
                <a:solidFill>
                  <a:srgbClr val="FF0000"/>
                </a:solidFill>
              </a:rPr>
              <a:t>Harmful Mutations</a:t>
            </a:r>
            <a:r>
              <a:rPr lang="en-US" sz="2400" smtClean="0"/>
              <a:t>: mutation that lead to production of non-functional enzyme. And if that enzyme catalyze metabolic reaction essential to the life of the cell, the cell will die, this type of mutation called </a:t>
            </a:r>
            <a:r>
              <a:rPr lang="en-US" sz="2400" smtClean="0">
                <a:solidFill>
                  <a:srgbClr val="FF0000"/>
                </a:solidFill>
              </a:rPr>
              <a:t>lethal mutation.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4D9E1F-EE9D-4812-8F57-41FD6DBCD624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A47238-42DE-4F53-BBD7-27AB3318F83B}" type="slidenum">
              <a:rPr lang="ar-SA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019800"/>
          </a:xfrm>
        </p:spPr>
        <p:txBody>
          <a:bodyPr/>
          <a:lstStyle/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FF0000"/>
                </a:solidFill>
              </a:rPr>
              <a:t>Silent Mutations</a:t>
            </a:r>
            <a:r>
              <a:rPr lang="en-US" sz="2400" smtClean="0"/>
              <a:t>: if mutation occur on a segment of DNA but not on a particular gene control production of specific enzyme, then the enzyme will be produced and not affected by such mutation</a:t>
            </a:r>
            <a:endParaRPr lang="ar-JO" sz="2400" smtClean="0"/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FF0000"/>
                </a:solidFill>
              </a:rPr>
              <a:t>Spontaneous mutations</a:t>
            </a:r>
            <a:r>
              <a:rPr lang="en-US" sz="2400" smtClean="0"/>
              <a:t> is a random mutations that occur naturally throughout a bacterial genome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FF0000"/>
                </a:solidFill>
              </a:rPr>
              <a:t>Frequency of mutation</a:t>
            </a:r>
            <a:r>
              <a:rPr lang="en-US" sz="2400" smtClean="0"/>
              <a:t>: is the rate at which spontaneous mutations occur e.g. one mutation occur every 10</a:t>
            </a:r>
            <a:r>
              <a:rPr lang="en-US" sz="2400" baseline="30000" smtClean="0"/>
              <a:t>4</a:t>
            </a:r>
            <a:r>
              <a:rPr lang="en-US" sz="2400" smtClean="0"/>
              <a:t> rounds of DNA replication or at 10</a:t>
            </a:r>
            <a:r>
              <a:rPr lang="en-US" sz="2400" baseline="30000" smtClean="0"/>
              <a:t>12</a:t>
            </a:r>
            <a:r>
              <a:rPr lang="en-US" sz="2400" smtClean="0"/>
              <a:t> rounds and the average 10</a:t>
            </a:r>
            <a:r>
              <a:rPr lang="en-US" sz="2400" baseline="30000" smtClean="0"/>
              <a:t>6</a:t>
            </a:r>
            <a:r>
              <a:rPr lang="en-US" sz="2400" smtClean="0"/>
              <a:t> division.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F63C79F-8776-4D7E-A630-BC5CA36A6706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E50C45-FABF-4ADC-8AE3-327FA13A63B3}" type="slidenum">
              <a:rPr lang="ar-SA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l" rtl="0" eaLnBrk="1" hangingPunct="1"/>
            <a:r>
              <a:rPr lang="en-US" sz="2400" smtClean="0">
                <a:solidFill>
                  <a:srgbClr val="FF0000"/>
                </a:solidFill>
              </a:rPr>
              <a:t>Point mutation</a:t>
            </a:r>
            <a:r>
              <a:rPr lang="en-US" sz="2400" smtClean="0"/>
              <a:t>: result when one deoxyribonucleotide is substituted for another during DNA synthesis (gene replication), adenine inserted instead of guanine in the sequence of bases of DNA.</a:t>
            </a:r>
          </a:p>
          <a:p>
            <a:pPr algn="l" rtl="0" eaLnBrk="1" hangingPunct="1"/>
            <a:endParaRPr lang="ar-JO" sz="2400" smtClean="0"/>
          </a:p>
          <a:p>
            <a:pPr algn="l" rtl="0" eaLnBrk="1" hangingPunct="1"/>
            <a:r>
              <a:rPr lang="en-US" sz="2400" smtClean="0">
                <a:solidFill>
                  <a:srgbClr val="FF0000"/>
                </a:solidFill>
              </a:rPr>
              <a:t>Deletion mutation</a:t>
            </a:r>
            <a:r>
              <a:rPr lang="en-US" sz="2400" smtClean="0"/>
              <a:t>: when a portion of DNA strand is removed (in several hundred bases) this will result in shift of sequence of bases and during transcription results in shorten mRNA.</a:t>
            </a:r>
          </a:p>
          <a:p>
            <a:pPr algn="l" rtl="0" eaLnBrk="1" hangingPunct="1"/>
            <a:endParaRPr lang="en-US" sz="2400" smtClean="0"/>
          </a:p>
          <a:p>
            <a:pPr algn="l" rtl="0" eaLnBrk="1" hangingPunct="1"/>
            <a:r>
              <a:rPr lang="en-US" sz="2400" smtClean="0">
                <a:solidFill>
                  <a:srgbClr val="FF0000"/>
                </a:solidFill>
              </a:rPr>
              <a:t>Shift mutation</a:t>
            </a:r>
            <a:r>
              <a:rPr lang="en-US" sz="2400" smtClean="0"/>
              <a:t>: when some chemicals such as dyes; acridine orange and ethidium bromide may insert between two base pairs during DNA replication and cause shifting in reading frame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471367C-6CC2-4336-A672-97D9350727A3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10DFF2-7175-4F73-A613-92E226373205}" type="slidenum">
              <a:rPr lang="ar-SA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0000FF"/>
                </a:solidFill>
              </a:rPr>
              <a:t>Mutagens</a:t>
            </a:r>
            <a:r>
              <a:rPr lang="en-US" sz="2400" smtClean="0"/>
              <a:t>: are physical or chemical agents which can increase the mutation rate of a cell in case of exposure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/>
              <a:t>Examples of mutagens are; x-rays, ultraviolet light, radioactive substances and some chemicals like ethidium bromide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/>
              <a:t>The organism containing the mutation is called a </a:t>
            </a:r>
            <a:r>
              <a:rPr lang="en-US" sz="2400" smtClean="0">
                <a:solidFill>
                  <a:srgbClr val="FF0000"/>
                </a:solidFill>
              </a:rPr>
              <a:t>mutant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/>
              <a:t>Bacterial mutant are used in research and in the development of vaccines</a:t>
            </a:r>
          </a:p>
          <a:p>
            <a:pPr algn="l" rtl="0" eaLnBrk="1" hangingPunct="1">
              <a:lnSpc>
                <a:spcPct val="150000"/>
              </a:lnSpc>
            </a:pPr>
            <a:endParaRPr lang="en-US" sz="2400" smtClean="0"/>
          </a:p>
          <a:p>
            <a:pPr algn="l" rtl="0" eaLnBrk="1" hangingPunct="1">
              <a:lnSpc>
                <a:spcPct val="15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z="3600" smtClean="0">
                <a:solidFill>
                  <a:srgbClr val="FF0000"/>
                </a:solidFill>
              </a:rPr>
              <a:t>Ames test</a:t>
            </a:r>
            <a:r>
              <a:rPr lang="en-US" sz="3600" smtClean="0"/>
              <a:t>: is the procedure to test if food additive or chemicals used in cosmetic products are able to reverse  mutant strain of salmonella (known as </a:t>
            </a:r>
            <a:r>
              <a:rPr lang="en-US" sz="3600" smtClean="0">
                <a:solidFill>
                  <a:srgbClr val="FF0000"/>
                </a:solidFill>
              </a:rPr>
              <a:t>back mutation</a:t>
            </a:r>
            <a:r>
              <a:rPr lang="en-US" sz="3600" smtClean="0"/>
              <a:t>), then the chemical is mutagen, it might be carcinogenic.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57FEEDE-7E02-4324-9D34-D5B1D5F18E0D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CC49A2-758B-481D-AAD1-21BAC6D7BD64}" type="slidenum">
              <a:rPr lang="ar-SA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74980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In addition to mutations, genetic recombination generates diversity within bacterial populations.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Here, recombination is defined as the combining of DNA from two individuals into a single genome.</a:t>
            </a:r>
          </a:p>
          <a:p>
            <a:pPr algn="l" rtl="0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Recombination occurs through three processes: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      transformation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      transduction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      conjugation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762000"/>
          </a:xfrm>
          <a:noFill/>
        </p:spPr>
        <p:txBody>
          <a:bodyPr/>
          <a:lstStyle/>
          <a:p>
            <a:pPr eaLnBrk="1" hangingPunct="1"/>
            <a:r>
              <a:rPr lang="en-US" altLang="en-US" sz="4000" b="1" smtClean="0">
                <a:solidFill>
                  <a:srgbClr val="339933"/>
                </a:solidFill>
              </a:rPr>
              <a:t>2. Genetic recombination produces new bacterial strains</a:t>
            </a:r>
            <a:endParaRPr lang="en-US" altLang="en-US" sz="4000" b="1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en-US" sz="1200">
                <a:latin typeface="Times"/>
              </a:rPr>
              <a:t>Copyright © 2002 Pearson Education, Inc., publishing as Benjamin Cummings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52400" y="13716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5934075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The impact of recombination can be observed when two mutant </a:t>
            </a:r>
            <a:r>
              <a:rPr lang="en-US" altLang="en-US" sz="2600" i="1" smtClean="0">
                <a:solidFill>
                  <a:srgbClr val="000000"/>
                </a:solidFill>
              </a:rPr>
              <a:t>E.</a:t>
            </a:r>
            <a:r>
              <a:rPr lang="en-US" altLang="en-US" sz="2600" smtClean="0">
                <a:solidFill>
                  <a:srgbClr val="000000"/>
                </a:solidFill>
              </a:rPr>
              <a:t> </a:t>
            </a:r>
            <a:r>
              <a:rPr lang="en-US" altLang="en-US" sz="2600" i="1" smtClean="0">
                <a:solidFill>
                  <a:srgbClr val="000000"/>
                </a:solidFill>
              </a:rPr>
              <a:t>coli</a:t>
            </a:r>
            <a:r>
              <a:rPr lang="en-US" altLang="en-US" sz="2600" smtClean="0">
                <a:solidFill>
                  <a:srgbClr val="000000"/>
                </a:solidFill>
              </a:rPr>
              <a:t> strains are combined.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If each is unable to synthesize one of its required amino acids, neither can grow on a minimal medium.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However, if they are combined, numerous colonies will be created that started as cells that acquired the missing genes for amino </a:t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acid synthesis </a:t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from the other </a:t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strain.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Some may have </a:t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resulted from </a:t>
            </a:r>
            <a:br>
              <a:rPr lang="en-US" altLang="en-US" sz="2600" smtClean="0">
                <a:solidFill>
                  <a:srgbClr val="000000"/>
                </a:solidFill>
              </a:rPr>
            </a:br>
            <a:r>
              <a:rPr lang="en-US" altLang="en-US" sz="2600" smtClean="0">
                <a:solidFill>
                  <a:srgbClr val="000000"/>
                </a:solidFill>
              </a:rPr>
              <a:t>mutation.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 b="3397"/>
          <a:stretch>
            <a:fillRect/>
          </a:stretch>
        </p:blipFill>
        <p:spPr bwMode="auto">
          <a:xfrm>
            <a:off x="3886200" y="3543300"/>
            <a:ext cx="4953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 rtlCol="1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</a:rPr>
              <a:t>MICROBIOLOGY</a:t>
            </a:r>
            <a:endParaRPr lang="ar-SA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ar-SA" dirty="0" smtClean="0">
              <a:solidFill>
                <a:srgbClr val="002060"/>
              </a:solidFill>
            </a:endParaRPr>
          </a:p>
          <a:p>
            <a:pPr rt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</a:rPr>
              <a:t> Adnan S. Jaran </a:t>
            </a:r>
            <a:r>
              <a:rPr lang="en-US" dirty="0" err="1" smtClean="0">
                <a:solidFill>
                  <a:srgbClr val="002060"/>
                </a:solidFill>
              </a:rPr>
              <a:t>BSc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dirty="0" err="1" smtClean="0">
                <a:solidFill>
                  <a:srgbClr val="002060"/>
                </a:solidFill>
              </a:rPr>
              <a:t>MSc</a:t>
            </a:r>
            <a:r>
              <a:rPr lang="en-US" dirty="0" smtClean="0">
                <a:solidFill>
                  <a:srgbClr val="002060"/>
                </a:solidFill>
              </a:rPr>
              <a:t>. PhD. AIBMS.</a:t>
            </a:r>
            <a:endParaRPr lang="ar-SA" dirty="0" smtClean="0">
              <a:solidFill>
                <a:srgbClr val="002060"/>
              </a:solidFill>
            </a:endParaRPr>
          </a:p>
        </p:txBody>
      </p:sp>
      <p:sp>
        <p:nvSpPr>
          <p:cNvPr id="3075" name="عنصر نائب للتاريخ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9F84A6-2FE2-47F4-BE3D-02F74AC0E15C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3077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BB2012-ED82-46C6-A845-14042E8BB4BD}" type="slidenum">
              <a:rPr lang="ar-SA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55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14313" y="857250"/>
            <a:ext cx="8888412" cy="24923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</a:rPr>
              <a:t>PRINCIPLES OF DISEASE I </a:t>
            </a:r>
            <a:r>
              <a:rPr lang="en-US" sz="4000" b="1" dirty="0" smtClean="0">
                <a:solidFill>
                  <a:schemeClr val="tx1"/>
                </a:solidFill>
                <a:ea typeface="Times New Roman" pitchFamily="18" charset="0"/>
              </a:rPr>
              <a:t>BLOCK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  <a:ea typeface="Times New Roman" pitchFamily="18" charset="0"/>
              </a:rPr>
              <a:t>(PATH 122)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  <a:ea typeface="Times New Roman" pitchFamily="18" charset="0"/>
              </a:rPr>
              <a:t>Credit Hours: 5 (2+2+1)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01345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b="1" smtClean="0">
                <a:solidFill>
                  <a:srgbClr val="000000"/>
                </a:solidFill>
              </a:rPr>
              <a:t>Transformation</a:t>
            </a:r>
            <a:r>
              <a:rPr lang="en-US" altLang="en-US" sz="2600" smtClean="0">
                <a:solidFill>
                  <a:srgbClr val="000000"/>
                </a:solidFill>
              </a:rPr>
              <a:t> is the alteration of a bacterial cell’s genotype by the uptake of naked, foreign DNA from the surrounding environment.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For example, harmless </a:t>
            </a:r>
            <a:r>
              <a:rPr lang="en-US" altLang="en-US" sz="2600" i="1" smtClean="0">
                <a:solidFill>
                  <a:srgbClr val="000000"/>
                </a:solidFill>
              </a:rPr>
              <a:t>Streptococcus</a:t>
            </a:r>
            <a:r>
              <a:rPr lang="en-US" altLang="en-US" sz="2600" smtClean="0">
                <a:solidFill>
                  <a:srgbClr val="000000"/>
                </a:solidFill>
              </a:rPr>
              <a:t> </a:t>
            </a:r>
            <a:r>
              <a:rPr lang="en-US" altLang="en-US" sz="2600" i="1" smtClean="0">
                <a:solidFill>
                  <a:srgbClr val="000000"/>
                </a:solidFill>
              </a:rPr>
              <a:t>pneumoniae</a:t>
            </a:r>
            <a:r>
              <a:rPr lang="en-US" altLang="en-US" sz="2600" smtClean="0">
                <a:solidFill>
                  <a:srgbClr val="000000"/>
                </a:solidFill>
              </a:rPr>
              <a:t> bacteria can be transformed to pneumonia-causing cells.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This occurs when a live nonpathogenic cell takes up a piece of DNA that happened to include the allele for pathogenicity from dead, broken-open pathogenic cells.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The foreign allele replaces the native allele in the bacterial chromosome by genetic recombination.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The resulting cell is now recombinant with DNA derived from two different cells.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5908675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Many bacterial species have surface proteins that are specialized for the uptake of naked DNA.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These proteins recognize and transport only DNA from closely related bacterial species.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While </a:t>
            </a:r>
            <a:r>
              <a:rPr lang="en-US" altLang="en-US" sz="3000" i="1" smtClean="0">
                <a:solidFill>
                  <a:srgbClr val="000000"/>
                </a:solidFill>
              </a:rPr>
              <a:t>E.</a:t>
            </a:r>
            <a:r>
              <a:rPr lang="en-US" altLang="en-US" sz="3000" smtClean="0">
                <a:solidFill>
                  <a:srgbClr val="000000"/>
                </a:solidFill>
              </a:rPr>
              <a:t> </a:t>
            </a:r>
            <a:r>
              <a:rPr lang="en-US" altLang="en-US" sz="3000" i="1" smtClean="0">
                <a:solidFill>
                  <a:srgbClr val="000000"/>
                </a:solidFill>
              </a:rPr>
              <a:t>coli</a:t>
            </a:r>
            <a:r>
              <a:rPr lang="en-US" altLang="en-US" sz="3000" smtClean="0">
                <a:solidFill>
                  <a:srgbClr val="000000"/>
                </a:solidFill>
              </a:rPr>
              <a:t> lacks this specialized mechanism, it can be induced to take up small pieces of DNA if cultured in a medium with a relatively high concentration of calcium ions.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In biotechnology, this technique has been used to introduce foreign DNA into </a:t>
            </a:r>
            <a:r>
              <a:rPr lang="en-US" altLang="en-US" sz="3000" i="1" smtClean="0">
                <a:solidFill>
                  <a:srgbClr val="000000"/>
                </a:solidFill>
              </a:rPr>
              <a:t>E. coli</a:t>
            </a:r>
            <a:r>
              <a:rPr lang="en-US" altLang="en-US" sz="300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481763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b="1" smtClean="0">
                <a:solidFill>
                  <a:srgbClr val="000000"/>
                </a:solidFill>
              </a:rPr>
              <a:t>Transduction</a:t>
            </a:r>
            <a:r>
              <a:rPr lang="en-US" altLang="en-US" smtClean="0">
                <a:solidFill>
                  <a:srgbClr val="000000"/>
                </a:solidFill>
              </a:rPr>
              <a:t> occurs when a phage carries bacterial genes from one host cell to another.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In </a:t>
            </a:r>
            <a:r>
              <a:rPr lang="en-US" altLang="en-US" b="1" smtClean="0">
                <a:solidFill>
                  <a:srgbClr val="000000"/>
                </a:solidFill>
              </a:rPr>
              <a:t>generalized transduction</a:t>
            </a:r>
            <a:r>
              <a:rPr lang="en-US" altLang="en-US" smtClean="0">
                <a:solidFill>
                  <a:srgbClr val="000000"/>
                </a:solidFill>
              </a:rPr>
              <a:t>, a small piece of the host cell’s degraded DNA is packaged within a capsid, rather than the phage genome.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When this phage attaches to another bacterium, it will inject this foreign DNA into its new host.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Some of this DNA can subsequently replace the homologous region of the second cell.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This type of transduction transfers bacterial genes at random.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41985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b="1" smtClean="0">
                <a:solidFill>
                  <a:srgbClr val="000000"/>
                </a:solidFill>
              </a:rPr>
              <a:t>Specialized transduction</a:t>
            </a:r>
            <a:r>
              <a:rPr lang="en-US" altLang="en-US" sz="3600" smtClean="0">
                <a:solidFill>
                  <a:srgbClr val="000000"/>
                </a:solidFill>
              </a:rPr>
              <a:t> occurs via a temperate phage.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200" smtClean="0">
                <a:solidFill>
                  <a:srgbClr val="000000"/>
                </a:solidFill>
              </a:rPr>
              <a:t>When the prophage viral genome is excised from the chromosome, it sometimes takes with it a small region of adjacent bacterial DNA.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200" smtClean="0">
                <a:solidFill>
                  <a:srgbClr val="000000"/>
                </a:solidFill>
              </a:rPr>
              <a:t>These bacterial genes are injected along with the phage’s genome into the next host cell.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200" smtClean="0">
                <a:solidFill>
                  <a:srgbClr val="000000"/>
                </a:solidFill>
              </a:rPr>
              <a:t>Specialized transduction only transfers those genes near the prophage site on the bacterial chromosome.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152400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100" smtClean="0">
                <a:solidFill>
                  <a:srgbClr val="000000"/>
                </a:solidFill>
              </a:rPr>
              <a:t>Both generalized and specialized transduction use phage as a vector to transfer genes between bacteria.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 b="4466"/>
          <a:stretch>
            <a:fillRect/>
          </a:stretch>
        </p:blipFill>
        <p:spPr bwMode="auto">
          <a:xfrm>
            <a:off x="2133600" y="1676400"/>
            <a:ext cx="64008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370638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b="1" smtClean="0">
                <a:solidFill>
                  <a:srgbClr val="000000"/>
                </a:solidFill>
              </a:rPr>
              <a:t>Conjugation</a:t>
            </a:r>
            <a:r>
              <a:rPr lang="en-US" altLang="en-US" sz="3000" smtClean="0">
                <a:solidFill>
                  <a:srgbClr val="000000"/>
                </a:solidFill>
              </a:rPr>
              <a:t> transfers genetic material between two bacterial cells that are temporarily joined.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One cell (“male”) donates DNA and its “mate” (“female”) receives the genes.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A sex pilus from the male initially joins the two cells and creates a cytoplasmic 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bridge between cells.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000" smtClean="0">
                <a:solidFill>
                  <a:srgbClr val="000000"/>
                </a:solidFill>
              </a:rPr>
              <a:t>“Maleness”, the ability to form 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a sex pilus and donate DNA, 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results from an </a:t>
            </a:r>
            <a:r>
              <a:rPr lang="en-US" altLang="en-US" sz="3000" b="1" smtClean="0">
                <a:solidFill>
                  <a:srgbClr val="000000"/>
                </a:solidFill>
              </a:rPr>
              <a:t>F factor</a:t>
            </a:r>
            <a:r>
              <a:rPr lang="en-US" altLang="en-US" sz="3000" smtClean="0">
                <a:solidFill>
                  <a:srgbClr val="000000"/>
                </a:solidFill>
              </a:rPr>
              <a:t> as a 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section of the bacterial </a:t>
            </a:r>
            <a:br>
              <a:rPr lang="en-US" altLang="en-US" sz="3000" smtClean="0">
                <a:solidFill>
                  <a:srgbClr val="000000"/>
                </a:solidFill>
              </a:rPr>
            </a:br>
            <a:r>
              <a:rPr lang="en-US" altLang="en-US" sz="3000" smtClean="0">
                <a:solidFill>
                  <a:srgbClr val="000000"/>
                </a:solidFill>
              </a:rPr>
              <a:t>chromosome or as a plasmid.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 l="13287"/>
          <a:stretch>
            <a:fillRect/>
          </a:stretch>
        </p:blipFill>
        <p:spPr bwMode="auto">
          <a:xfrm>
            <a:off x="6781800" y="3581400"/>
            <a:ext cx="1989138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839200" cy="621030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smtClean="0">
                <a:solidFill>
                  <a:srgbClr val="000000"/>
                </a:solidFill>
              </a:rPr>
              <a:t>Plasmids</a:t>
            </a:r>
            <a:r>
              <a:rPr lang="en-US" altLang="en-US" sz="2800" smtClean="0">
                <a:solidFill>
                  <a:srgbClr val="000000"/>
                </a:solidFill>
              </a:rPr>
              <a:t>, including the F plasmid, are small, circular, self-replicating DNA molecules.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smtClean="0">
                <a:solidFill>
                  <a:srgbClr val="000000"/>
                </a:solidFill>
              </a:rPr>
              <a:t>Episomes</a:t>
            </a:r>
            <a:r>
              <a:rPr lang="en-US" altLang="en-US" sz="2800" smtClean="0">
                <a:solidFill>
                  <a:srgbClr val="000000"/>
                </a:solidFill>
              </a:rPr>
              <a:t>, like the F plasmid, can undergo reversible incorporation into the cell’s chromosome.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Temperate viruses also qualify as episomes.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smtClean="0">
                <a:solidFill>
                  <a:srgbClr val="000000"/>
                </a:solidFill>
              </a:rPr>
              <a:t>Plasmids, generally, benefit the bacterial cell.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smtClean="0">
                <a:solidFill>
                  <a:srgbClr val="000000"/>
                </a:solidFill>
              </a:rPr>
              <a:t>They usually have only a few genes that are not required for normal survival and reproduction.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Plasmid genes are advantageous in stressful conditions.</a:t>
            </a:r>
          </a:p>
          <a:p>
            <a:pPr marL="1085850" lvl="2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smtClean="0">
                <a:solidFill>
                  <a:srgbClr val="000000"/>
                </a:solidFill>
              </a:rPr>
              <a:t>The F plasmid facilitates genetic recombination when environmental conditions no longer favor existing strains.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4960938"/>
          </a:xfrm>
          <a:noFill/>
        </p:spPr>
        <p:txBody>
          <a:bodyPr>
            <a:spAutoFit/>
          </a:bodyPr>
          <a:lstStyle/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The F factor or its </a:t>
            </a:r>
            <a:r>
              <a:rPr lang="en-US" altLang="en-US" b="1" smtClean="0">
                <a:solidFill>
                  <a:srgbClr val="000000"/>
                </a:solidFill>
              </a:rPr>
              <a:t>F plasmid</a:t>
            </a:r>
            <a:r>
              <a:rPr lang="en-US" altLang="en-US" smtClean="0">
                <a:solidFill>
                  <a:srgbClr val="000000"/>
                </a:solidFill>
              </a:rPr>
              <a:t> consists of about 25 genes, most required for the production of sex pili.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Cells with either the F factor or the F plasmid are called 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F</a:t>
            </a:r>
            <a:r>
              <a:rPr lang="en-US" altLang="en-US" baseline="30000" smtClean="0">
                <a:solidFill>
                  <a:srgbClr val="000000"/>
                </a:solidFill>
              </a:rPr>
              <a:t>+</a:t>
            </a:r>
            <a:r>
              <a:rPr lang="en-US" altLang="en-US" smtClean="0">
                <a:solidFill>
                  <a:srgbClr val="000000"/>
                </a:solidFill>
              </a:rPr>
              <a:t> and they pass this condition to their offspring.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Cells lacking either form of the F factor, are called F</a:t>
            </a:r>
            <a:r>
              <a:rPr lang="en-US" altLang="en-US" baseline="30000" smtClean="0">
                <a:solidFill>
                  <a:srgbClr val="000000"/>
                </a:solidFill>
              </a:rPr>
              <a:t>-</a:t>
            </a:r>
            <a:r>
              <a:rPr lang="en-US" altLang="en-US" smtClean="0">
                <a:solidFill>
                  <a:srgbClr val="000000"/>
                </a:solidFill>
              </a:rPr>
              <a:t>, and they function as DNA recipients.</a:t>
            </a:r>
          </a:p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When an F</a:t>
            </a:r>
            <a:r>
              <a:rPr lang="en-US" altLang="en-US" baseline="30000" smtClean="0">
                <a:solidFill>
                  <a:srgbClr val="000000"/>
                </a:solidFill>
              </a:rPr>
              <a:t>+</a:t>
            </a:r>
            <a:r>
              <a:rPr lang="en-US" altLang="en-US" smtClean="0">
                <a:solidFill>
                  <a:srgbClr val="000000"/>
                </a:solidFill>
              </a:rPr>
              <a:t> and F</a:t>
            </a:r>
            <a:r>
              <a:rPr lang="en-US" altLang="en-US" baseline="30000" smtClean="0">
                <a:solidFill>
                  <a:srgbClr val="000000"/>
                </a:solidFill>
              </a:rPr>
              <a:t>-</a:t>
            </a:r>
            <a:r>
              <a:rPr lang="en-US" altLang="en-US" smtClean="0">
                <a:solidFill>
                  <a:srgbClr val="000000"/>
                </a:solidFill>
              </a:rPr>
              <a:t> cell meet, the F</a:t>
            </a:r>
            <a:r>
              <a:rPr lang="en-US" altLang="en-US" baseline="30000" smtClean="0">
                <a:solidFill>
                  <a:srgbClr val="000000"/>
                </a:solidFill>
              </a:rPr>
              <a:t>+</a:t>
            </a:r>
            <a:r>
              <a:rPr lang="en-US" altLang="en-US" smtClean="0">
                <a:solidFill>
                  <a:srgbClr val="000000"/>
                </a:solidFill>
              </a:rPr>
              <a:t> cell passes a copy of the F plasmid to the F</a:t>
            </a:r>
            <a:r>
              <a:rPr lang="en-US" altLang="en-US" baseline="30000" smtClean="0">
                <a:solidFill>
                  <a:srgbClr val="000000"/>
                </a:solidFill>
              </a:rPr>
              <a:t>-</a:t>
            </a:r>
            <a:r>
              <a:rPr lang="en-US" altLang="en-US" smtClean="0">
                <a:solidFill>
                  <a:srgbClr val="000000"/>
                </a:solidFill>
              </a:rPr>
              <a:t> cell, converting it.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 b="65584"/>
          <a:stretch>
            <a:fillRect/>
          </a:stretch>
        </p:blipFill>
        <p:spPr bwMode="auto">
          <a:xfrm>
            <a:off x="304800" y="4267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4746625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In the partially diploid cell, the newly acquired DNA aligns with the homologous region of the F</a:t>
            </a:r>
            <a:r>
              <a:rPr lang="en-US" altLang="en-US" sz="3600" baseline="30000" smtClean="0">
                <a:solidFill>
                  <a:srgbClr val="000000"/>
                </a:solidFill>
              </a:rPr>
              <a:t>-</a:t>
            </a:r>
            <a:r>
              <a:rPr lang="en-US" altLang="en-US" sz="3600" smtClean="0">
                <a:solidFill>
                  <a:srgbClr val="000000"/>
                </a:solidFill>
              </a:rPr>
              <a:t> chromosome.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Recombination exchanges segments of DNA.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This recombinant bacteria has genes from two different cells.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 t="78772" b="4445"/>
          <a:stretch>
            <a:fillRect/>
          </a:stretch>
        </p:blipFill>
        <p:spPr bwMode="auto">
          <a:xfrm>
            <a:off x="228600" y="5257800"/>
            <a:ext cx="86868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727825"/>
          </a:xfrm>
          <a:noFill/>
        </p:spPr>
        <p:txBody>
          <a:bodyPr>
            <a:spAutoFit/>
          </a:bodyPr>
          <a:lstStyle/>
          <a:p>
            <a:pPr algn="l" rtl="0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In the 1950s, Japanese physicians began to notice that some bacterial strains had evolved antibiotic resistance.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The genes conferring resistance are carried by plasmids, specifically the </a:t>
            </a:r>
            <a:r>
              <a:rPr lang="en-US" altLang="en-US" b="1" smtClean="0">
                <a:solidFill>
                  <a:srgbClr val="000000"/>
                </a:solidFill>
              </a:rPr>
              <a:t>R plasmid</a:t>
            </a:r>
            <a:r>
              <a:rPr lang="en-US" altLang="en-US" smtClean="0">
                <a:solidFill>
                  <a:srgbClr val="000000"/>
                </a:solidFill>
              </a:rPr>
              <a:t> (R for resistance).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Some of these genes code for enzymes that specifically destroy certain antibiotics, like tetracycline or ampicillin.</a:t>
            </a:r>
          </a:p>
          <a:p>
            <a:pPr algn="l" rtl="0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When a bacterial population is exposed to an antibiotic, individuals with the R plasmid will survive and increase in the overall population.</a:t>
            </a:r>
          </a:p>
          <a:p>
            <a:pPr algn="l" rtl="0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Because R plasmids also have genes that encode for sex pili, they can be transferred from one cell to another by conjugation.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0"/>
          </a:xfrm>
        </p:spPr>
        <p:txBody>
          <a:bodyPr/>
          <a:lstStyle/>
          <a:p>
            <a:r>
              <a:rPr lang="en-US" smtClean="0">
                <a:solidFill>
                  <a:srgbClr val="00B0F0"/>
                </a:solidFill>
              </a:rPr>
              <a:t>Genetic make-up and replication of bacterial cell</a:t>
            </a:r>
            <a:r>
              <a:rPr lang="ar-SA" smtClean="0"/>
              <a:t/>
            </a:r>
            <a:br>
              <a:rPr lang="ar-SA" smtClean="0"/>
            </a:br>
            <a:endParaRPr lang="en-US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2590800"/>
          </a:xfrm>
        </p:spPr>
        <p:txBody>
          <a:bodyPr/>
          <a:lstStyle/>
          <a:p>
            <a:r>
              <a:rPr lang="en-US" smtClean="0">
                <a:solidFill>
                  <a:srgbClr val="00B050"/>
                </a:solidFill>
              </a:rPr>
              <a:t>&amp;</a:t>
            </a:r>
          </a:p>
          <a:p>
            <a:r>
              <a:rPr lang="en-US" smtClean="0">
                <a:solidFill>
                  <a:srgbClr val="00B050"/>
                </a:solidFill>
              </a:rPr>
              <a:t>Gene exchange and mutations in bacteria</a:t>
            </a:r>
          </a:p>
          <a:p>
            <a:endParaRPr lang="en-US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0691D46-D969-4408-B97C-401D7F6B449B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056341-9BEB-4241-9342-15AD66BE3FF1}" type="slidenum">
              <a:rPr lang="ar-SA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746875"/>
          </a:xfrm>
          <a:noFill/>
        </p:spPr>
        <p:txBody>
          <a:bodyPr>
            <a:spAutoFit/>
          </a:bodyPr>
          <a:lstStyle/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A </a:t>
            </a:r>
            <a:r>
              <a:rPr lang="en-US" altLang="en-US" b="1" smtClean="0">
                <a:solidFill>
                  <a:srgbClr val="000000"/>
                </a:solidFill>
              </a:rPr>
              <a:t>transposon</a:t>
            </a:r>
            <a:r>
              <a:rPr lang="en-US" altLang="en-US" smtClean="0">
                <a:solidFill>
                  <a:srgbClr val="000000"/>
                </a:solidFill>
              </a:rPr>
              <a:t> is a piece of DNA that can move from one location to another in a cell’s genome.</a:t>
            </a:r>
          </a:p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Transposon movement occurs as a type of recombination between the transposon and another DNA site, a target site.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In bacteria, the target site may be within the chromosome, from a plasmid to chromosome (or vice versa), or between plasmids.</a:t>
            </a:r>
          </a:p>
          <a:p>
            <a:pPr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Transposons can bring multiple copies for antibiotic resistance into a single R plasmid by moving genes to that location from different plasmids.</a:t>
            </a:r>
          </a:p>
          <a:p>
            <a:pPr lvl="1" algn="l" rtl="0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This explains why some R plasmids convey resistance to many antibiotics.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407150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Some transposons (so called “jumping genes”) do jump from one location to another (cut-and-paste translocation).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However, in replicative transposition, the transposon replicates at its original site, and a </a:t>
            </a:r>
            <a:r>
              <a:rPr lang="en-US" altLang="en-US" sz="3600" i="1" smtClean="0">
                <a:solidFill>
                  <a:srgbClr val="000000"/>
                </a:solidFill>
              </a:rPr>
              <a:t>copy</a:t>
            </a:r>
            <a:r>
              <a:rPr lang="en-US" altLang="en-US" sz="3600" smtClean="0">
                <a:solidFill>
                  <a:srgbClr val="000000"/>
                </a:solidFill>
              </a:rPr>
              <a:t> inserts elsewhere.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smtClean="0">
                <a:solidFill>
                  <a:srgbClr val="000000"/>
                </a:solidFill>
              </a:rPr>
              <a:t>Most transposons can move to many alternative locations in the DNA, potentially moving genes to a site where genes of that sort have never before existed.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5275263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The simplest bacterial transposon, an </a:t>
            </a:r>
            <a:r>
              <a:rPr lang="en-US" altLang="en-US" i="1" smtClean="0">
                <a:solidFill>
                  <a:srgbClr val="000000"/>
                </a:solidFill>
              </a:rPr>
              <a:t>insertion sequence</a:t>
            </a:r>
            <a:r>
              <a:rPr lang="en-US" altLang="en-US" smtClean="0">
                <a:solidFill>
                  <a:srgbClr val="000000"/>
                </a:solidFill>
              </a:rPr>
              <a:t>, consists only of the DNA necessary for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the act of transposition.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The insertion sequence consists of the transposase gene, flanked by a pair of </a:t>
            </a:r>
            <a:r>
              <a:rPr lang="en-US" altLang="en-US" i="1" smtClean="0">
                <a:solidFill>
                  <a:srgbClr val="000000"/>
                </a:solidFill>
              </a:rPr>
              <a:t>inverted repeat</a:t>
            </a:r>
            <a:r>
              <a:rPr lang="en-US" altLang="en-US" smtClean="0">
                <a:solidFill>
                  <a:srgbClr val="000000"/>
                </a:solidFill>
              </a:rPr>
              <a:t> sequences.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The 20 to 40 nucleotides of the inverted repeat on one side are repeated in reverse along the opposite DNA strand at the other end of the transposon.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 b="7895"/>
          <a:stretch>
            <a:fillRect/>
          </a:stretch>
        </p:blipFill>
        <p:spPr bwMode="auto">
          <a:xfrm>
            <a:off x="3200400" y="5091113"/>
            <a:ext cx="51054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4419600" cy="6346825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smtClean="0">
                <a:solidFill>
                  <a:srgbClr val="000000"/>
                </a:solidFill>
              </a:rPr>
              <a:t>The transposase enzyme recognizes the inverted repeats as the edges of the transposon.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smtClean="0">
                <a:solidFill>
                  <a:srgbClr val="000000"/>
                </a:solidFill>
              </a:rPr>
              <a:t>Transposase cuts the transposon from its initial site and inserts it into the target site.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Gaps in the DNA strands are filled in by DNA polymerase, creating </a:t>
            </a:r>
            <a:r>
              <a:rPr lang="en-US" altLang="en-US" sz="2400" i="1" smtClean="0">
                <a:solidFill>
                  <a:srgbClr val="000000"/>
                </a:solidFill>
              </a:rPr>
              <a:t>direct repeats,</a:t>
            </a:r>
            <a:r>
              <a:rPr lang="en-US" altLang="en-US" sz="2400" smtClean="0">
                <a:solidFill>
                  <a:srgbClr val="000000"/>
                </a:solidFill>
              </a:rPr>
              <a:t> and then DNA ligase seals the old and new material. 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 b="3355"/>
          <a:stretch>
            <a:fillRect/>
          </a:stretch>
        </p:blipFill>
        <p:spPr bwMode="auto">
          <a:xfrm>
            <a:off x="4876800" y="4572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8489950" y="6400800"/>
            <a:ext cx="1841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altLang="en-US" sz="1500" b="1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580188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400" smtClean="0">
                <a:solidFill>
                  <a:srgbClr val="000000"/>
                </a:solidFill>
              </a:rPr>
              <a:t>Insertion sequences cause mutations when they happen to land within the coding sequence of a gene or within a DNA region that regulates gene expression.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400" smtClean="0">
                <a:solidFill>
                  <a:srgbClr val="000000"/>
                </a:solidFill>
              </a:rPr>
              <a:t>Insertion sequences account for 1.5% of the </a:t>
            </a:r>
            <a:r>
              <a:rPr lang="en-US" altLang="en-US" sz="3400" i="1" smtClean="0">
                <a:solidFill>
                  <a:srgbClr val="000000"/>
                </a:solidFill>
              </a:rPr>
              <a:t>E. coli</a:t>
            </a:r>
            <a:r>
              <a:rPr lang="en-US" altLang="en-US" sz="3400" smtClean="0">
                <a:solidFill>
                  <a:srgbClr val="000000"/>
                </a:solidFill>
              </a:rPr>
              <a:t> genome, but a mutation in a particular gene by transposition is rare, about 1 in every 10 million generations.</a:t>
            </a:r>
          </a:p>
          <a:p>
            <a:pPr lvl="1"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400" smtClean="0">
                <a:solidFill>
                  <a:srgbClr val="000000"/>
                </a:solidFill>
              </a:rPr>
              <a:t>This is about the same rate as spontaneous mutations from external factors. 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CBC8496-3F9F-4123-8E17-E58A606B3EE4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C1B2A5-CE58-461D-B941-4A62E3C0804D}" type="slidenum">
              <a:rPr lang="ar-SA" smtClean="0">
                <a:latin typeface="Arial" pitchFamily="34" charset="0"/>
                <a:cs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</a:pPr>
            <a:endParaRPr lang="en-US" sz="2400" smtClean="0"/>
          </a:p>
          <a:p>
            <a:pPr algn="l" rtl="0" eaLnBrk="1" hangingPunct="1">
              <a:lnSpc>
                <a:spcPct val="120000"/>
              </a:lnSpc>
            </a:pPr>
            <a:r>
              <a:rPr lang="en-US" sz="3600" smtClean="0">
                <a:solidFill>
                  <a:srgbClr val="0000FF"/>
                </a:solidFill>
              </a:rPr>
              <a:t>Genetic engineering</a:t>
            </a:r>
            <a:r>
              <a:rPr lang="en-US" sz="3600" smtClean="0"/>
              <a:t>:</a:t>
            </a:r>
          </a:p>
          <a:p>
            <a:pPr algn="l" rtl="0" eaLnBrk="1" hangingPunct="1"/>
            <a:r>
              <a:rPr lang="en-US" sz="2400" smtClean="0"/>
              <a:t> </a:t>
            </a:r>
            <a:r>
              <a:rPr lang="en-US" smtClean="0"/>
              <a:t>Different techniques has been developed to transfer eucaryotic genes especially human genes into culture cell to facilitate the large scale production of desired gene products (proteins; insulin, human growth factor, viral vaccines ), this process is known as </a:t>
            </a:r>
            <a:r>
              <a:rPr lang="en-US" smtClean="0">
                <a:solidFill>
                  <a:srgbClr val="FF0000"/>
                </a:solidFill>
              </a:rPr>
              <a:t>genetic engineering or recombinant DNA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5D04866-CEC0-415A-86E0-F941122E1518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33C1B3-1714-4AF9-A4E4-E8273C7A962B}" type="slidenum">
              <a:rPr lang="ar-SA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algn="l" rtl="0" eaLnBrk="1" hangingPunct="1">
              <a:lnSpc>
                <a:spcPct val="130000"/>
              </a:lnSpc>
            </a:pPr>
            <a:r>
              <a:rPr lang="en-US" sz="2400" smtClean="0">
                <a:solidFill>
                  <a:srgbClr val="0000FF"/>
                </a:solidFill>
              </a:rPr>
              <a:t>Gene therapy</a:t>
            </a:r>
            <a:r>
              <a:rPr lang="en-US" sz="2400" smtClean="0"/>
              <a:t>:</a:t>
            </a:r>
          </a:p>
          <a:p>
            <a:pPr algn="l" rtl="0" eaLnBrk="1" hangingPunct="1">
              <a:lnSpc>
                <a:spcPct val="130000"/>
              </a:lnSpc>
            </a:pPr>
            <a:r>
              <a:rPr lang="en-US" sz="2400" smtClean="0"/>
              <a:t>gene therapy of human diseases involve the insertion of a normal gene into cells to correct a specific genetic or acquired disorder that is caused by defective gene</a:t>
            </a:r>
          </a:p>
          <a:p>
            <a:pPr algn="l" rtl="0" eaLnBrk="1" hangingPunct="1">
              <a:lnSpc>
                <a:spcPct val="130000"/>
              </a:lnSpc>
            </a:pPr>
            <a:endParaRPr lang="en-US" sz="2400" smtClean="0"/>
          </a:p>
          <a:p>
            <a:pPr algn="l" rtl="0" eaLnBrk="1" hangingPunct="1">
              <a:lnSpc>
                <a:spcPct val="130000"/>
              </a:lnSpc>
            </a:pPr>
            <a:r>
              <a:rPr lang="en-US" sz="2400" smtClean="0">
                <a:solidFill>
                  <a:srgbClr val="FF0000"/>
                </a:solidFill>
              </a:rPr>
              <a:t>Viral delivery</a:t>
            </a:r>
            <a:r>
              <a:rPr lang="en-US" sz="2400" smtClean="0"/>
              <a:t> is currently the most common method for inserting genes into defective cells</a:t>
            </a:r>
          </a:p>
          <a:p>
            <a:pPr algn="l" rtl="0" eaLnBrk="1" hangingPunct="1">
              <a:lnSpc>
                <a:spcPct val="130000"/>
              </a:lnSpc>
            </a:pPr>
            <a:r>
              <a:rPr lang="en-US" sz="2400" smtClean="0"/>
              <a:t>Virus used in gene therapy are adenovirus, retrovirus, herpes virus</a:t>
            </a:r>
          </a:p>
          <a:p>
            <a:pPr algn="l" rtl="0" eaLnBrk="1" hangingPunct="1">
              <a:lnSpc>
                <a:spcPct val="130000"/>
              </a:lnSpc>
            </a:pPr>
            <a:r>
              <a:rPr lang="en-US" sz="2400" smtClean="0"/>
              <a:t>Gene therapy is likely to be used in treatment of certain diseases; autoimmune diseases, sickle cell anemia, etc…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l" rtl="0"/>
            <a:r>
              <a:rPr lang="en-US" altLang="en-US" sz="2800" smtClean="0">
                <a:solidFill>
                  <a:srgbClr val="000000"/>
                </a:solidFill>
              </a:rPr>
              <a:t>Bacterial cells divide by binary fission.</a:t>
            </a:r>
          </a:p>
          <a:p>
            <a:pPr algn="l" rtl="0"/>
            <a:r>
              <a:rPr lang="en-US" altLang="en-US" sz="2800" smtClean="0">
                <a:solidFill>
                  <a:srgbClr val="000000"/>
                </a:solidFill>
              </a:rPr>
              <a:t>The major component of the bacterial genome is one double-stranded, circular DNA molecule.</a:t>
            </a:r>
          </a:p>
          <a:p>
            <a:pPr algn="l" rtl="0"/>
            <a:r>
              <a:rPr lang="en-US" sz="2800" smtClean="0">
                <a:solidFill>
                  <a:srgbClr val="0000FF"/>
                </a:solidFill>
              </a:rPr>
              <a:t>Mutations</a:t>
            </a:r>
            <a:r>
              <a:rPr lang="en-US" sz="2800" smtClean="0"/>
              <a:t>: a sudden and inheritable change in the cells chromosome (genotype)</a:t>
            </a:r>
          </a:p>
          <a:p>
            <a:pPr algn="l" rtl="0"/>
            <a:r>
              <a:rPr lang="en-US" altLang="en-US" sz="2800" b="1" smtClean="0">
                <a:solidFill>
                  <a:srgbClr val="339933"/>
                </a:solidFill>
              </a:rPr>
              <a:t>Genetic recombination produces new bacterial strains</a:t>
            </a:r>
          </a:p>
          <a:p>
            <a:pPr algn="l" rtl="0"/>
            <a:r>
              <a:rPr lang="en-US" altLang="en-US" sz="2800" smtClean="0">
                <a:solidFill>
                  <a:srgbClr val="000000"/>
                </a:solidFill>
              </a:rPr>
              <a:t>Recombination occurs through three processes:</a:t>
            </a:r>
            <a:br>
              <a:rPr lang="en-US" altLang="en-US" sz="2800" smtClean="0">
                <a:solidFill>
                  <a:srgbClr val="000000"/>
                </a:solidFill>
              </a:rPr>
            </a:br>
            <a:r>
              <a:rPr lang="en-US" altLang="en-US" sz="2800" smtClean="0">
                <a:solidFill>
                  <a:srgbClr val="000000"/>
                </a:solidFill>
              </a:rPr>
              <a:t>      transformation</a:t>
            </a:r>
            <a:br>
              <a:rPr lang="en-US" altLang="en-US" sz="2800" smtClean="0">
                <a:solidFill>
                  <a:srgbClr val="000000"/>
                </a:solidFill>
              </a:rPr>
            </a:br>
            <a:r>
              <a:rPr lang="en-US" altLang="en-US" sz="2800" smtClean="0">
                <a:solidFill>
                  <a:srgbClr val="000000"/>
                </a:solidFill>
              </a:rPr>
              <a:t>      transduction</a:t>
            </a:r>
            <a:br>
              <a:rPr lang="en-US" altLang="en-US" sz="2800" smtClean="0">
                <a:solidFill>
                  <a:srgbClr val="000000"/>
                </a:solidFill>
              </a:rPr>
            </a:br>
            <a:r>
              <a:rPr lang="en-US" altLang="en-US" sz="2800" smtClean="0">
                <a:solidFill>
                  <a:srgbClr val="000000"/>
                </a:solidFill>
              </a:rPr>
              <a:t>      conjugation</a:t>
            </a:r>
          </a:p>
          <a:p>
            <a:pPr algn="l" rtl="0"/>
            <a:endParaRPr lang="en-US" altLang="en-US" sz="2800" b="1" smtClean="0">
              <a:solidFill>
                <a:srgbClr val="339933"/>
              </a:solidFill>
            </a:endParaRPr>
          </a:p>
          <a:p>
            <a:pPr algn="l" rtl="0"/>
            <a:endParaRPr lang="en-US" altLang="en-US" sz="2800" b="1" smtClean="0">
              <a:solidFill>
                <a:srgbClr val="339933"/>
              </a:solidFill>
            </a:endParaRPr>
          </a:p>
          <a:p>
            <a:pPr algn="l" rtl="0"/>
            <a:endParaRPr lang="en-US" sz="2800" smtClean="0"/>
          </a:p>
          <a:p>
            <a:pPr algn="l" rtl="0"/>
            <a:endParaRPr lang="en-US" smtClean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A128F8C-BE69-4894-B07D-A186031FEB55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689A85-153A-4795-A594-5C4A76B4FF57}" type="slidenum">
              <a:rPr lang="ar-SA" smtClean="0">
                <a:latin typeface="Arial" pitchFamily="34" charset="0"/>
                <a:cs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6600" smtClean="0">
                <a:solidFill>
                  <a:srgbClr val="FF0000"/>
                </a:solidFill>
                <a:latin typeface="Curlz MT" pitchFamily="82" charset="0"/>
              </a:rPr>
              <a:t>Thank you</a:t>
            </a:r>
          </a:p>
        </p:txBody>
      </p:sp>
      <p:sp>
        <p:nvSpPr>
          <p:cNvPr id="3993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994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C9EF882-55D4-4DA5-BA95-36660DA9ACAC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399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75BA94-9A0A-4BBE-B94F-8A01BD9B0003}" type="slidenum">
              <a:rPr lang="ar-SA" smtClean="0">
                <a:latin typeface="Arial" pitchFamily="34" charset="0"/>
                <a:cs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mtClean="0"/>
              <a:t>Objectives</a:t>
            </a:r>
            <a:endParaRPr lang="ar-SA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287963"/>
          </a:xfrm>
        </p:spPr>
        <p:txBody>
          <a:bodyPr/>
          <a:lstStyle/>
          <a:p>
            <a:pPr algn="l" rtl="0"/>
            <a:r>
              <a:rPr lang="en-US" sz="2800" smtClean="0"/>
              <a:t>Know how bacterial cells divide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the generation time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inducible genes and  constitutive genes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methods of genetic exchange in bacteria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types of mutations</a:t>
            </a:r>
            <a:r>
              <a:rPr lang="en-US" sz="2800" smtClean="0">
                <a:solidFill>
                  <a:srgbClr val="FF0000"/>
                </a:solidFill>
              </a:rPr>
              <a:t> 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Ames test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Know genetic engineering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800" smtClean="0"/>
              <a:t>Gene therapy</a:t>
            </a:r>
          </a:p>
          <a:p>
            <a:pPr algn="l" rtl="0" eaLnBrk="1" hangingPunct="1">
              <a:lnSpc>
                <a:spcPct val="120000"/>
              </a:lnSpc>
            </a:pPr>
            <a:endParaRPr lang="en-US" sz="2800" smtClean="0"/>
          </a:p>
          <a:p>
            <a:pPr algn="l" rtl="0" eaLnBrk="1" hangingPunct="1">
              <a:lnSpc>
                <a:spcPct val="120000"/>
              </a:lnSpc>
            </a:pPr>
            <a:endParaRPr lang="en-US" sz="2800" smtClean="0"/>
          </a:p>
          <a:p>
            <a:pPr algn="l" rtl="0">
              <a:buFontTx/>
              <a:buNone/>
            </a:pPr>
            <a:endParaRPr lang="ar-SA" sz="440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53F5C17-843E-4BE8-9026-6C2010954E04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C0D229-4F7F-47D3-A4C0-24279D825D3A}" type="slidenum">
              <a:rPr lang="ar-SA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685800" y="63246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US" altLang="en-US" sz="1200">
              <a:latin typeface="Times"/>
            </a:endParaRP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381000" y="838200"/>
            <a:ext cx="8534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altLang="en-US" sz="4000" b="1">
                <a:solidFill>
                  <a:srgbClr val="339933"/>
                </a:solidFill>
                <a:latin typeface="Times"/>
              </a:rPr>
              <a:t>The Genetics of Bacteria</a:t>
            </a:r>
            <a:endParaRPr lang="en-US" altLang="en-US" sz="4800" b="1">
              <a:solidFill>
                <a:srgbClr val="339933"/>
              </a:solidFill>
              <a:latin typeface="Times"/>
            </a:endParaRP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52400" y="1600200"/>
            <a:ext cx="87630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 eaLnBrk="0" hangingPunct="0">
              <a:lnSpc>
                <a:spcPct val="125000"/>
              </a:lnSpc>
              <a:tabLst>
                <a:tab pos="342900" algn="l"/>
              </a:tabLst>
            </a:pPr>
            <a:r>
              <a:rPr lang="en-US" altLang="en-US" sz="2800" b="1">
                <a:solidFill>
                  <a:srgbClr val="339933"/>
                </a:solidFill>
                <a:latin typeface="Times"/>
              </a:rPr>
              <a:t>1.	</a:t>
            </a:r>
            <a:r>
              <a:rPr lang="en-US" altLang="en-US" sz="3200" b="1">
                <a:solidFill>
                  <a:srgbClr val="339933"/>
                </a:solidFill>
                <a:latin typeface="Times"/>
              </a:rPr>
              <a:t>The short generation span of bacteria helps them adapt to changing environments</a:t>
            </a:r>
          </a:p>
          <a:p>
            <a:pPr marL="342900" indent="-342900" algn="l" rtl="0" eaLnBrk="0" hangingPunct="0">
              <a:lnSpc>
                <a:spcPct val="125000"/>
              </a:lnSpc>
              <a:tabLst>
                <a:tab pos="342900" algn="l"/>
              </a:tabLst>
            </a:pPr>
            <a:r>
              <a:rPr lang="en-US" altLang="en-US" sz="3200" b="1">
                <a:solidFill>
                  <a:srgbClr val="339933"/>
                </a:solidFill>
                <a:latin typeface="Times"/>
              </a:rPr>
              <a:t>2.  Genetic recombination produces new bacterial strains</a:t>
            </a:r>
          </a:p>
          <a:p>
            <a:pPr marL="342900" indent="-342900" algn="l" rtl="0" eaLnBrk="0" hangingPunct="0">
              <a:lnSpc>
                <a:spcPct val="125000"/>
              </a:lnSpc>
              <a:tabLst>
                <a:tab pos="342900" algn="l"/>
              </a:tabLst>
            </a:pPr>
            <a:r>
              <a:rPr lang="en-US" altLang="en-US" sz="3200" b="1">
                <a:solidFill>
                  <a:srgbClr val="339933"/>
                </a:solidFill>
                <a:latin typeface="Times"/>
              </a:rPr>
              <a:t>3.  The control of gene expression enables individual bacteria to adjust their metabolism to environmental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D8FB038-3C5D-4A10-84FD-CE62841DE3DF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947F11-43C1-4175-BB70-6DC31EDFFF1E}" type="slidenum">
              <a:rPr lang="ar-SA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pPr rtl="0" eaLnBrk="1" hangingPunct="1"/>
            <a:r>
              <a:rPr lang="en-US" sz="3200" smtClean="0"/>
              <a:t>Bacterial genetics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90600"/>
            <a:ext cx="8153400" cy="5562600"/>
          </a:xfrm>
        </p:spPr>
        <p:txBody>
          <a:bodyPr/>
          <a:lstStyle/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0000FF"/>
                </a:solidFill>
              </a:rPr>
              <a:t>Genetics:</a:t>
            </a:r>
            <a:r>
              <a:rPr lang="en-US" sz="2400" smtClean="0"/>
              <a:t> is the study of heredity, include topics like; DNA, genes, genetic code, chromosomes, DNA replication, transcription, translation and molecular genetics</a:t>
            </a:r>
          </a:p>
          <a:p>
            <a:pPr algn="l" rtl="0" eaLnBrk="1" hangingPunct="1">
              <a:lnSpc>
                <a:spcPct val="150000"/>
              </a:lnSpc>
            </a:pPr>
            <a:endParaRPr lang="en-US" sz="2400" smtClean="0"/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0000FF"/>
                </a:solidFill>
              </a:rPr>
              <a:t>Genotype:</a:t>
            </a:r>
            <a:r>
              <a:rPr lang="en-US" sz="2400" smtClean="0"/>
              <a:t> or genome is the complete collection of genes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>
                <a:solidFill>
                  <a:srgbClr val="0000FF"/>
                </a:solidFill>
              </a:rPr>
              <a:t>Phenotype</a:t>
            </a:r>
            <a:r>
              <a:rPr lang="en-US" sz="2400" smtClean="0"/>
              <a:t>: is the all organisms characteristics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/>
              <a:t>Phenotypic characteristics of bacteria include presence or absence of certain enzymes, capsule, pili, flagella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400" smtClean="0"/>
              <a:t> Phenotype</a:t>
            </a:r>
            <a:r>
              <a:rPr lang="ar-JO" sz="2400" smtClean="0"/>
              <a:t> </a:t>
            </a:r>
            <a:r>
              <a:rPr lang="en-US" sz="2400" smtClean="0"/>
              <a:t> is the manifestation of genotype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A16A048-0B8A-49DC-82D5-FF085FE201D1}" type="datetime1">
              <a:rPr lang="en-US" smtClean="0">
                <a:latin typeface="Arial" pitchFamily="34" charset="0"/>
                <a:cs typeface="Arial" pitchFamily="34" charset="0"/>
              </a:rPr>
              <a:pPr/>
              <a:t>11/25/2013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Adnan Jaran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21F8D-2A74-406A-BC2C-E9B40DD8D9D5}" type="slidenum">
              <a:rPr lang="ar-SA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Most bacteria possess one chromosome, which consist of a long circular double-stranded DNA molecule, with no protein on the surface as in eucarytotic chromosomes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Genes direct all functions of the cell, providing it with its own particular traits and individuality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Chromosome carry more than one gene, but not all genes on a chromosome are expressed at the same time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Genes that are expressed only when the gene product are needed by a cell is called </a:t>
            </a:r>
            <a:r>
              <a:rPr lang="en-US" sz="2400" smtClean="0">
                <a:solidFill>
                  <a:srgbClr val="FF0000"/>
                </a:solidFill>
              </a:rPr>
              <a:t>inducible gene</a:t>
            </a:r>
          </a:p>
          <a:p>
            <a:pPr algn="l" rtl="0" eaLnBrk="1" hangingPunct="1">
              <a:lnSpc>
                <a:spcPct val="120000"/>
              </a:lnSpc>
            </a:pPr>
            <a:r>
              <a:rPr lang="en-US" sz="2400" smtClean="0"/>
              <a:t>Genes that are expressed all the time is called </a:t>
            </a:r>
            <a:r>
              <a:rPr lang="en-US" sz="2400" smtClean="0">
                <a:solidFill>
                  <a:srgbClr val="FF0000"/>
                </a:solidFill>
              </a:rPr>
              <a:t>constitutive genes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382000" cy="6054725"/>
          </a:xfrm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The major component of the bacterial genome is one double-stranded, circular DNA molecule.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For </a:t>
            </a:r>
            <a:r>
              <a:rPr lang="en-US" altLang="en-US" sz="2600" i="1" smtClean="0">
                <a:solidFill>
                  <a:srgbClr val="000000"/>
                </a:solidFill>
              </a:rPr>
              <a:t>E.</a:t>
            </a:r>
            <a:r>
              <a:rPr lang="en-US" altLang="en-US" sz="2600" smtClean="0">
                <a:solidFill>
                  <a:srgbClr val="000000"/>
                </a:solidFill>
              </a:rPr>
              <a:t> </a:t>
            </a:r>
            <a:r>
              <a:rPr lang="en-US" altLang="en-US" sz="2600" i="1" smtClean="0">
                <a:solidFill>
                  <a:srgbClr val="000000"/>
                </a:solidFill>
              </a:rPr>
              <a:t>coli</a:t>
            </a:r>
            <a:r>
              <a:rPr lang="en-US" altLang="en-US" sz="2600" smtClean="0">
                <a:solidFill>
                  <a:srgbClr val="000000"/>
                </a:solidFill>
              </a:rPr>
              <a:t>, the chromosomal DNA consists of about 4.6 million nucleotide pairs with about 4,300 genes.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This is 100 times more DNA than in a typical virus and 1,000 times less than in a typical eukaryote cell.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Tight coiling of the DNA results in a dense region of DNA, called the </a:t>
            </a:r>
            <a:r>
              <a:rPr lang="en-US" altLang="en-US" sz="2600" b="1" smtClean="0">
                <a:solidFill>
                  <a:srgbClr val="000000"/>
                </a:solidFill>
              </a:rPr>
              <a:t>nucleoid,</a:t>
            </a:r>
            <a:r>
              <a:rPr lang="en-US" altLang="en-US" sz="2600" smtClean="0">
                <a:solidFill>
                  <a:srgbClr val="000000"/>
                </a:solidFill>
              </a:rPr>
              <a:t> not bounded by a membrane.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In addition, many bacteria have plasmids, much smaller circles of DNA.</a:t>
            </a:r>
          </a:p>
          <a:p>
            <a:pPr lvl="1" algn="l" rtl="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smtClean="0">
                <a:solidFill>
                  <a:srgbClr val="000000"/>
                </a:solidFill>
              </a:rPr>
              <a:t>Each plasmid has only a small number of genes, from just a few to several dozen.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3505200" cy="5114925"/>
          </a:xfrm>
          <a:noFill/>
        </p:spPr>
        <p:txBody>
          <a:bodyPr>
            <a:spAutoFit/>
          </a:bodyPr>
          <a:lstStyle/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Bacterial cells divide by binary fission.</a:t>
            </a:r>
          </a:p>
          <a:p>
            <a:pPr algn="l" rtl="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This is preceded by replication of the bacterial chromosome from a single origin of replication. 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57200" y="6553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1200">
              <a:latin typeface="Times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 b="3355"/>
          <a:stretch>
            <a:fillRect/>
          </a:stretch>
        </p:blipFill>
        <p:spPr bwMode="auto">
          <a:xfrm>
            <a:off x="4038600" y="381000"/>
            <a:ext cx="486568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Words>2316</Words>
  <Application>Microsoft Office PowerPoint</Application>
  <PresentationFormat>On-screen Show (4:3)</PresentationFormat>
  <Paragraphs>224</Paragraphs>
  <Slides>38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Default Design</vt:lpstr>
      <vt:lpstr>Slide 1</vt:lpstr>
      <vt:lpstr>PRINCIPLES OF DISEASE I BLOCK    (PATH 122) Credit Hours: 5 (2+2+1)</vt:lpstr>
      <vt:lpstr>Genetic make-up and replication of bacterial cell </vt:lpstr>
      <vt:lpstr>Objectives</vt:lpstr>
      <vt:lpstr>Slide 5</vt:lpstr>
      <vt:lpstr>Bacterial genetics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2. Genetic recombination produces new bacterial strains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Summary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</dc:creator>
  <cp:lastModifiedBy>user</cp:lastModifiedBy>
  <cp:revision>25</cp:revision>
  <cp:lastPrinted>1601-01-01T00:00:00Z</cp:lastPrinted>
  <dcterms:created xsi:type="dcterms:W3CDTF">1601-01-01T00:00:00Z</dcterms:created>
  <dcterms:modified xsi:type="dcterms:W3CDTF">2013-11-25T12:48:03Z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