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9" r:id="rId10"/>
    <p:sldId id="264" r:id="rId11"/>
    <p:sldId id="265" r:id="rId12"/>
    <p:sldId id="268" r:id="rId13"/>
    <p:sldId id="266" r:id="rId14"/>
    <p:sldId id="267" r:id="rId15"/>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outlineView">
  <p:normalViewPr snapVertSplitter="1" vertBarState="minimized" horzBarState="maximized">
    <p:restoredLeft sz="34578" autoAdjust="0"/>
    <p:restoredTop sz="86323" autoAdjust="0"/>
  </p:normalViewPr>
  <p:slideViewPr>
    <p:cSldViewPr>
      <p:cViewPr varScale="1">
        <p:scale>
          <a:sx n="74" d="100"/>
          <a:sy n="74" d="100"/>
        </p:scale>
        <p:origin x="-876" y="-90"/>
      </p:cViewPr>
      <p:guideLst>
        <p:guide orient="horz" pos="2160"/>
        <p:guide pos="2880"/>
      </p:guideLst>
    </p:cSldViewPr>
  </p:slideViewPr>
  <p:outlineViewPr>
    <p:cViewPr>
      <p:scale>
        <a:sx n="33" d="100"/>
        <a:sy n="33" d="100"/>
      </p:scale>
      <p:origin x="246" y="131994"/>
    </p:cViewPr>
    <p:sldLst>
      <p:sld r:id="rId1" collapse="1"/>
      <p:sld r:id="rId2" collapse="1"/>
    </p:sldLst>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_rels/viewProps.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28" name="Espace réservé de la date 27"/>
          <p:cNvSpPr>
            <a:spLocks noGrp="1"/>
          </p:cNvSpPr>
          <p:nvPr>
            <p:ph type="dt" sz="half" idx="10"/>
          </p:nvPr>
        </p:nvSpPr>
        <p:spPr/>
        <p:txBody>
          <a:bodyPr/>
          <a:lstStyle>
            <a:extLst/>
          </a:lstStyle>
          <a:p>
            <a:fld id="{E6DC1F88-9CAD-42FD-91AC-3F936FECCC71}" type="datetimeFigureOut">
              <a:rPr lang="fr-FR" smtClean="0"/>
              <a:pPr/>
              <a:t>08/01/2014</a:t>
            </a:fld>
            <a:endParaRPr lang="fr-FR"/>
          </a:p>
        </p:txBody>
      </p:sp>
      <p:sp>
        <p:nvSpPr>
          <p:cNvPr id="17" name="Espace réservé du pied de page 16"/>
          <p:cNvSpPr>
            <a:spLocks noGrp="1"/>
          </p:cNvSpPr>
          <p:nvPr>
            <p:ph type="ftr" sz="quarter" idx="11"/>
          </p:nvPr>
        </p:nvSpPr>
        <p:spPr/>
        <p:txBody>
          <a:bodyPr/>
          <a:lstStyle>
            <a:extLst/>
          </a:lstStyle>
          <a:p>
            <a:endParaRPr lang="fr-FR"/>
          </a:p>
        </p:txBody>
      </p:sp>
      <p:sp>
        <p:nvSpPr>
          <p:cNvPr id="29" name="Espace réservé du numéro de diapositive 28"/>
          <p:cNvSpPr>
            <a:spLocks noGrp="1"/>
          </p:cNvSpPr>
          <p:nvPr>
            <p:ph type="sldNum" sz="quarter" idx="12"/>
          </p:nvPr>
        </p:nvSpPr>
        <p:spPr/>
        <p:txBody>
          <a:bodyPr/>
          <a:lstStyle>
            <a:extLst/>
          </a:lstStyle>
          <a:p>
            <a:fld id="{6EE56B99-0C8A-43F0-BCEA-8E9815CA2E9A}" type="slidenum">
              <a:rPr lang="fr-FR" smtClean="0"/>
              <a:pPr/>
              <a:t>‹N°›</a:t>
            </a:fld>
            <a:endParaRPr lang="fr-FR"/>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r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fr-FR" smtClean="0"/>
              <a:t>Cliquez pour modifier le style du titre</a:t>
            </a:r>
            <a:endParaRPr kumimoji="0" lang="en-US"/>
          </a:p>
        </p:txBody>
      </p:sp>
      <p:sp>
        <p:nvSpPr>
          <p:cNvPr id="9" name="Sous-titr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fr-FR" smtClean="0"/>
              <a:t>Cliquez pour modifier le style des sous-titres du masque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extLst/>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p:txBody>
          <a:bodyPr vert="eaVert"/>
          <a:lstStyle>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extLst/>
          </a:lstStyle>
          <a:p>
            <a:fld id="{E6DC1F88-9CAD-42FD-91AC-3F936FECCC71}" type="datetimeFigureOut">
              <a:rPr lang="fr-FR" smtClean="0"/>
              <a:pPr/>
              <a:t>08/01/2014</a:t>
            </a:fld>
            <a:endParaRPr lang="fr-FR"/>
          </a:p>
        </p:txBody>
      </p:sp>
      <p:sp>
        <p:nvSpPr>
          <p:cNvPr id="5" name="Espace réservé du pied de page 4"/>
          <p:cNvSpPr>
            <a:spLocks noGrp="1"/>
          </p:cNvSpPr>
          <p:nvPr>
            <p:ph type="ftr" sz="quarter" idx="11"/>
          </p:nvPr>
        </p:nvSpPr>
        <p:spPr/>
        <p:txBody>
          <a:bodyPr/>
          <a:lstStyle>
            <a:extLst/>
          </a:lstStyle>
          <a:p>
            <a:endParaRPr lang="fr-FR"/>
          </a:p>
        </p:txBody>
      </p:sp>
      <p:sp>
        <p:nvSpPr>
          <p:cNvPr id="6" name="Espace réservé du numéro de diapositive 5"/>
          <p:cNvSpPr>
            <a:spLocks noGrp="1"/>
          </p:cNvSpPr>
          <p:nvPr>
            <p:ph type="sldNum" sz="quarter" idx="12"/>
          </p:nvPr>
        </p:nvSpPr>
        <p:spPr/>
        <p:txBody>
          <a:bodyPr/>
          <a:lstStyle>
            <a:extLst/>
          </a:lstStyle>
          <a:p>
            <a:fld id="{6EE56B99-0C8A-43F0-BCEA-8E9815CA2E9A}"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9"/>
            <a:ext cx="1981200" cy="5851525"/>
          </a:xfrm>
        </p:spPr>
        <p:txBody>
          <a:bodyPr vert="eaVert" anchor="ctr"/>
          <a:lstStyle>
            <a:extLst/>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a:xfrm>
            <a:off x="609600" y="274639"/>
            <a:ext cx="5867400" cy="5851525"/>
          </a:xfrm>
        </p:spPr>
        <p:txBody>
          <a:bodyPr vert="eaVert"/>
          <a:lstStyle>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extLst/>
          </a:lstStyle>
          <a:p>
            <a:fld id="{E6DC1F88-9CAD-42FD-91AC-3F936FECCC71}" type="datetimeFigureOut">
              <a:rPr lang="fr-FR" smtClean="0"/>
              <a:pPr/>
              <a:t>08/01/2014</a:t>
            </a:fld>
            <a:endParaRPr lang="fr-FR"/>
          </a:p>
        </p:txBody>
      </p:sp>
      <p:sp>
        <p:nvSpPr>
          <p:cNvPr id="5" name="Espace réservé du pied de page 4"/>
          <p:cNvSpPr>
            <a:spLocks noGrp="1"/>
          </p:cNvSpPr>
          <p:nvPr>
            <p:ph type="ftr" sz="quarter" idx="11"/>
          </p:nvPr>
        </p:nvSpPr>
        <p:spPr/>
        <p:txBody>
          <a:bodyPr/>
          <a:lstStyle>
            <a:extLst/>
          </a:lstStyle>
          <a:p>
            <a:endParaRPr lang="fr-FR"/>
          </a:p>
        </p:txBody>
      </p:sp>
      <p:sp>
        <p:nvSpPr>
          <p:cNvPr id="6" name="Espace réservé du numéro de diapositive 5"/>
          <p:cNvSpPr>
            <a:spLocks noGrp="1"/>
          </p:cNvSpPr>
          <p:nvPr>
            <p:ph type="sldNum" sz="quarter" idx="12"/>
          </p:nvPr>
        </p:nvSpPr>
        <p:spPr/>
        <p:txBody>
          <a:bodyPr/>
          <a:lstStyle>
            <a:extLst/>
          </a:lstStyle>
          <a:p>
            <a:fld id="{6EE56B99-0C8A-43F0-BCEA-8E9815CA2E9A}" type="slidenum">
              <a:rPr lang="fr-FR" smtClean="0"/>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extLst/>
          </a:lstStyle>
          <a:p>
            <a:r>
              <a:rPr kumimoji="0" lang="fr-FR" smtClean="0"/>
              <a:t>Cliquez pour modifier le style du titre</a:t>
            </a:r>
            <a:endParaRPr kumimoji="0" lang="en-US"/>
          </a:p>
        </p:txBody>
      </p:sp>
      <p:sp>
        <p:nvSpPr>
          <p:cNvPr id="3" name="Espace réservé du contenu 2"/>
          <p:cNvSpPr>
            <a:spLocks noGrp="1"/>
          </p:cNvSpPr>
          <p:nvPr>
            <p:ph idx="1"/>
          </p:nvPr>
        </p:nvSpPr>
        <p:spPr/>
        <p:txBody>
          <a:bodyPr/>
          <a:lstStyle>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extLst/>
          </a:lstStyle>
          <a:p>
            <a:fld id="{E6DC1F88-9CAD-42FD-91AC-3F936FECCC71}" type="datetimeFigureOut">
              <a:rPr lang="fr-FR" smtClean="0"/>
              <a:pPr/>
              <a:t>08/01/2014</a:t>
            </a:fld>
            <a:endParaRPr lang="fr-FR"/>
          </a:p>
        </p:txBody>
      </p:sp>
      <p:sp>
        <p:nvSpPr>
          <p:cNvPr id="5" name="Espace réservé du pied de page 4"/>
          <p:cNvSpPr>
            <a:spLocks noGrp="1"/>
          </p:cNvSpPr>
          <p:nvPr>
            <p:ph type="ftr" sz="quarter" idx="11"/>
          </p:nvPr>
        </p:nvSpPr>
        <p:spPr/>
        <p:txBody>
          <a:bodyPr/>
          <a:lstStyle>
            <a:extLst/>
          </a:lstStyle>
          <a:p>
            <a:endParaRPr lang="fr-FR"/>
          </a:p>
        </p:txBody>
      </p:sp>
      <p:sp>
        <p:nvSpPr>
          <p:cNvPr id="6" name="Espace réservé du numéro de diapositive 5"/>
          <p:cNvSpPr>
            <a:spLocks noGrp="1"/>
          </p:cNvSpPr>
          <p:nvPr>
            <p:ph type="sldNum" sz="quarter" idx="12"/>
          </p:nvPr>
        </p:nvSpPr>
        <p:spPr/>
        <p:txBody>
          <a:bodyPr/>
          <a:lstStyle>
            <a:extLst/>
          </a:lstStyle>
          <a:p>
            <a:fld id="{6EE56B99-0C8A-43F0-BCEA-8E9815CA2E9A}" type="slidenum">
              <a:rPr lang="fr-FR" smtClean="0"/>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14" name="Forme libre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Forme libre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Forme libre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Forme libre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Forme libre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Forme libre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Forme libre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Forme libre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Forme libre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Forme libre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Forme libre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Forme libre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Forme libre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Forme libre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Forme libre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Espace réservé du texte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fr-FR" smtClean="0"/>
              <a:t>Cliquez pour modifier les styles du texte du masque</a:t>
            </a:r>
          </a:p>
        </p:txBody>
      </p:sp>
      <p:sp>
        <p:nvSpPr>
          <p:cNvPr id="4" name="Espace réservé de la date 3"/>
          <p:cNvSpPr>
            <a:spLocks noGrp="1"/>
          </p:cNvSpPr>
          <p:nvPr>
            <p:ph type="dt" sz="half" idx="10"/>
          </p:nvPr>
        </p:nvSpPr>
        <p:spPr/>
        <p:txBody>
          <a:bodyPr/>
          <a:lstStyle>
            <a:extLst/>
          </a:lstStyle>
          <a:p>
            <a:fld id="{E6DC1F88-9CAD-42FD-91AC-3F936FECCC71}" type="datetimeFigureOut">
              <a:rPr lang="fr-FR" smtClean="0"/>
              <a:pPr/>
              <a:t>08/01/2014</a:t>
            </a:fld>
            <a:endParaRPr lang="fr-FR"/>
          </a:p>
        </p:txBody>
      </p:sp>
      <p:sp>
        <p:nvSpPr>
          <p:cNvPr id="5" name="Espace réservé du pied de page 4"/>
          <p:cNvSpPr>
            <a:spLocks noGrp="1"/>
          </p:cNvSpPr>
          <p:nvPr>
            <p:ph type="ftr" sz="quarter" idx="11"/>
          </p:nvPr>
        </p:nvSpPr>
        <p:spPr/>
        <p:txBody>
          <a:bodyPr/>
          <a:lstStyle>
            <a:extLst/>
          </a:lstStyle>
          <a:p>
            <a:endParaRPr lang="fr-FR"/>
          </a:p>
        </p:txBody>
      </p:sp>
      <p:sp>
        <p:nvSpPr>
          <p:cNvPr id="6" name="Espace réservé du numéro de diapositive 5"/>
          <p:cNvSpPr>
            <a:spLocks noGrp="1"/>
          </p:cNvSpPr>
          <p:nvPr>
            <p:ph type="sldNum" sz="quarter" idx="12"/>
          </p:nvPr>
        </p:nvSpPr>
        <p:spPr/>
        <p:txBody>
          <a:bodyPr/>
          <a:lstStyle>
            <a:extLst/>
          </a:lstStyle>
          <a:p>
            <a:fld id="{6EE56B99-0C8A-43F0-BCEA-8E9815CA2E9A}" type="slidenum">
              <a:rPr lang="fr-FR" smtClean="0"/>
              <a:pPr/>
              <a:t>‹N°›</a:t>
            </a:fld>
            <a:endParaRPr lang="fr-FR"/>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r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fr-FR" smtClean="0"/>
              <a:t>Cliquez pour modifier le style du titre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512064"/>
            <a:ext cx="8229600" cy="914400"/>
          </a:xfrm>
        </p:spPr>
        <p:txBody>
          <a:bodyPr/>
          <a:lstStyle>
            <a:extLst/>
          </a:lstStyle>
          <a:p>
            <a:r>
              <a:rPr kumimoji="0" lang="fr-FR" smtClean="0"/>
              <a:t>Cliquez pour modifier le style du titre</a:t>
            </a:r>
            <a:endParaRPr kumimoji="0" lang="en-US"/>
          </a:p>
        </p:txBody>
      </p:sp>
      <p:sp>
        <p:nvSpPr>
          <p:cNvPr id="3" name="Espace réservé du contenu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u contenu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extLst/>
          </a:lstStyle>
          <a:p>
            <a:fld id="{E6DC1F88-9CAD-42FD-91AC-3F936FECCC71}" type="datetimeFigureOut">
              <a:rPr lang="fr-FR" smtClean="0"/>
              <a:pPr/>
              <a:t>08/01/2014</a:t>
            </a:fld>
            <a:endParaRPr lang="fr-FR"/>
          </a:p>
        </p:txBody>
      </p:sp>
      <p:sp>
        <p:nvSpPr>
          <p:cNvPr id="6" name="Espace réservé du pied de page 5"/>
          <p:cNvSpPr>
            <a:spLocks noGrp="1"/>
          </p:cNvSpPr>
          <p:nvPr>
            <p:ph type="ftr" sz="quarter" idx="11"/>
          </p:nvPr>
        </p:nvSpPr>
        <p:spPr/>
        <p:txBody>
          <a:bodyPr/>
          <a:lstStyle>
            <a:extLst/>
          </a:lstStyle>
          <a:p>
            <a:endParaRPr lang="fr-FR"/>
          </a:p>
        </p:txBody>
      </p:sp>
      <p:sp>
        <p:nvSpPr>
          <p:cNvPr id="7" name="Espace réservé du numéro de diapositive 6"/>
          <p:cNvSpPr>
            <a:spLocks noGrp="1"/>
          </p:cNvSpPr>
          <p:nvPr>
            <p:ph type="sldNum" sz="quarter" idx="12"/>
          </p:nvPr>
        </p:nvSpPr>
        <p:spPr/>
        <p:txBody>
          <a:bodyPr/>
          <a:lstStyle>
            <a:extLst/>
          </a:lstStyle>
          <a:p>
            <a:fld id="{6EE56B99-0C8A-43F0-BCEA-8E9815CA2E9A}" type="slidenum">
              <a:rPr lang="fr-FR" smtClean="0"/>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re 1"/>
          <p:cNvSpPr>
            <a:spLocks noGrp="1"/>
          </p:cNvSpPr>
          <p:nvPr>
            <p:ph type="title"/>
          </p:nvPr>
        </p:nvSpPr>
        <p:spPr>
          <a:xfrm>
            <a:off x="504824" y="512064"/>
            <a:ext cx="7772400" cy="914400"/>
          </a:xfrm>
        </p:spPr>
        <p:txBody>
          <a:bodyPr anchor="t"/>
          <a:lstStyle>
            <a:lvl1pPr>
              <a:defRPr sz="4000"/>
            </a:lvl1pPr>
            <a:extLst/>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fr-FR" smtClean="0"/>
              <a:t>Cliquez pour modifier les styles du texte du masque</a:t>
            </a:r>
          </a:p>
        </p:txBody>
      </p:sp>
      <p:sp>
        <p:nvSpPr>
          <p:cNvPr id="4" name="Espace réservé du texte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fr-FR" smtClean="0"/>
              <a:t>Cliquez pour modifier les styles du texte du masque</a:t>
            </a:r>
          </a:p>
        </p:txBody>
      </p:sp>
      <p:sp>
        <p:nvSpPr>
          <p:cNvPr id="5" name="Espace réservé du contenu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6" name="Espace réservé du contenu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7" name="Espace réservé de la date 6"/>
          <p:cNvSpPr>
            <a:spLocks noGrp="1"/>
          </p:cNvSpPr>
          <p:nvPr>
            <p:ph type="dt" sz="half" idx="10"/>
          </p:nvPr>
        </p:nvSpPr>
        <p:spPr/>
        <p:txBody>
          <a:bodyPr/>
          <a:lstStyle>
            <a:extLst/>
          </a:lstStyle>
          <a:p>
            <a:fld id="{E6DC1F88-9CAD-42FD-91AC-3F936FECCC71}" type="datetimeFigureOut">
              <a:rPr lang="fr-FR" smtClean="0"/>
              <a:pPr/>
              <a:t>08/01/2014</a:t>
            </a:fld>
            <a:endParaRPr lang="fr-FR"/>
          </a:p>
        </p:txBody>
      </p:sp>
      <p:sp>
        <p:nvSpPr>
          <p:cNvPr id="8" name="Espace réservé du pied de page 7"/>
          <p:cNvSpPr>
            <a:spLocks noGrp="1"/>
          </p:cNvSpPr>
          <p:nvPr>
            <p:ph type="ftr" sz="quarter" idx="11"/>
          </p:nvPr>
        </p:nvSpPr>
        <p:spPr/>
        <p:txBody>
          <a:bodyPr/>
          <a:lstStyle>
            <a:extLst/>
          </a:lstStyle>
          <a:p>
            <a:endParaRPr lang="fr-FR"/>
          </a:p>
        </p:txBody>
      </p:sp>
      <p:sp>
        <p:nvSpPr>
          <p:cNvPr id="9" name="Espace réservé du numéro de diapositive 8"/>
          <p:cNvSpPr>
            <a:spLocks noGrp="1"/>
          </p:cNvSpPr>
          <p:nvPr>
            <p:ph type="sldNum" sz="quarter" idx="12"/>
          </p:nvPr>
        </p:nvSpPr>
        <p:spPr/>
        <p:txBody>
          <a:bodyPr/>
          <a:lstStyle>
            <a:extLst/>
          </a:lstStyle>
          <a:p>
            <a:fld id="{6EE56B99-0C8A-43F0-BCEA-8E9815CA2E9A}" type="slidenum">
              <a:rPr lang="fr-FR" smtClean="0"/>
              <a:pPr/>
              <a:t>‹N°›</a:t>
            </a:fld>
            <a:endParaRPr lang="fr-FR"/>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914400" y="512064"/>
            <a:ext cx="7772400" cy="914400"/>
          </a:xfrm>
        </p:spPr>
        <p:txBody>
          <a:bodyPr/>
          <a:lstStyle>
            <a:lvl1pPr>
              <a:defRPr sz="4000" cap="none" baseline="0"/>
            </a:lvl1pPr>
            <a:extLst/>
          </a:lstStyle>
          <a:p>
            <a:r>
              <a:rPr kumimoji="0" lang="fr-FR" smtClean="0"/>
              <a:t>Cliquez pour modifier le style du titre</a:t>
            </a:r>
            <a:endParaRPr kumimoji="0" lang="en-US"/>
          </a:p>
        </p:txBody>
      </p:sp>
      <p:sp>
        <p:nvSpPr>
          <p:cNvPr id="3" name="Espace réservé de la date 2"/>
          <p:cNvSpPr>
            <a:spLocks noGrp="1"/>
          </p:cNvSpPr>
          <p:nvPr>
            <p:ph type="dt" sz="half" idx="10"/>
          </p:nvPr>
        </p:nvSpPr>
        <p:spPr/>
        <p:txBody>
          <a:bodyPr/>
          <a:lstStyle>
            <a:extLst/>
          </a:lstStyle>
          <a:p>
            <a:fld id="{E6DC1F88-9CAD-42FD-91AC-3F936FECCC71}" type="datetimeFigureOut">
              <a:rPr lang="fr-FR" smtClean="0"/>
              <a:pPr/>
              <a:t>08/01/2014</a:t>
            </a:fld>
            <a:endParaRPr lang="fr-FR"/>
          </a:p>
        </p:txBody>
      </p:sp>
      <p:sp>
        <p:nvSpPr>
          <p:cNvPr id="4" name="Espace réservé du pied de page 3"/>
          <p:cNvSpPr>
            <a:spLocks noGrp="1"/>
          </p:cNvSpPr>
          <p:nvPr>
            <p:ph type="ftr" sz="quarter" idx="11"/>
          </p:nvPr>
        </p:nvSpPr>
        <p:spPr/>
        <p:txBody>
          <a:bodyPr/>
          <a:lstStyle>
            <a:extLst/>
          </a:lstStyle>
          <a:p>
            <a:endParaRPr lang="fr-FR"/>
          </a:p>
        </p:txBody>
      </p:sp>
      <p:sp>
        <p:nvSpPr>
          <p:cNvPr id="5" name="Espace réservé du numéro de diapositive 4"/>
          <p:cNvSpPr>
            <a:spLocks noGrp="1"/>
          </p:cNvSpPr>
          <p:nvPr>
            <p:ph type="sldNum" sz="quarter" idx="12"/>
          </p:nvPr>
        </p:nvSpPr>
        <p:spPr/>
        <p:txBody>
          <a:bodyPr/>
          <a:lstStyle>
            <a:extLst/>
          </a:lstStyle>
          <a:p>
            <a:fld id="{6EE56B99-0C8A-43F0-BCEA-8E9815CA2E9A}" type="slidenum">
              <a:rPr lang="fr-FR" smtClean="0"/>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extLst/>
          </a:lstStyle>
          <a:p>
            <a:fld id="{E6DC1F88-9CAD-42FD-91AC-3F936FECCC71}" type="datetimeFigureOut">
              <a:rPr lang="fr-FR" smtClean="0"/>
              <a:pPr/>
              <a:t>08/01/2014</a:t>
            </a:fld>
            <a:endParaRPr lang="fr-FR"/>
          </a:p>
        </p:txBody>
      </p:sp>
      <p:sp>
        <p:nvSpPr>
          <p:cNvPr id="3" name="Espace réservé du pied de page 2"/>
          <p:cNvSpPr>
            <a:spLocks noGrp="1"/>
          </p:cNvSpPr>
          <p:nvPr>
            <p:ph type="ftr" sz="quarter" idx="11"/>
          </p:nvPr>
        </p:nvSpPr>
        <p:spPr/>
        <p:txBody>
          <a:bodyPr/>
          <a:lstStyle>
            <a:extLst/>
          </a:lstStyle>
          <a:p>
            <a:endParaRPr lang="fr-FR"/>
          </a:p>
        </p:txBody>
      </p:sp>
      <p:sp>
        <p:nvSpPr>
          <p:cNvPr id="4" name="Espace réservé du numéro de diapositive 3"/>
          <p:cNvSpPr>
            <a:spLocks noGrp="1"/>
          </p:cNvSpPr>
          <p:nvPr>
            <p:ph type="sldNum" sz="quarter" idx="12"/>
          </p:nvPr>
        </p:nvSpPr>
        <p:spPr/>
        <p:txBody>
          <a:bodyPr/>
          <a:lstStyle>
            <a:extLst/>
          </a:lstStyle>
          <a:p>
            <a:fld id="{6EE56B99-0C8A-43F0-BCEA-8E9815CA2E9A}"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85800" y="273050"/>
            <a:ext cx="8229600" cy="1162050"/>
          </a:xfrm>
        </p:spPr>
        <p:txBody>
          <a:bodyPr anchor="ctr"/>
          <a:lstStyle>
            <a:lvl1pPr algn="l">
              <a:buNone/>
              <a:defRPr sz="3600" b="0"/>
            </a:lvl1pPr>
            <a:extLst/>
          </a:lstStyle>
          <a:p>
            <a:r>
              <a:rPr kumimoji="0" lang="fr-FR" smtClean="0"/>
              <a:t>Cliquez pour modifier le style du titre</a:t>
            </a:r>
            <a:endParaRPr kumimoji="0" lang="en-US"/>
          </a:p>
        </p:txBody>
      </p:sp>
      <p:sp>
        <p:nvSpPr>
          <p:cNvPr id="3" name="Espace réservé du texte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fr-FR" smtClean="0"/>
              <a:t>Cliquez pour modifier les styles du texte du masque</a:t>
            </a:r>
          </a:p>
        </p:txBody>
      </p:sp>
      <p:sp>
        <p:nvSpPr>
          <p:cNvPr id="4" name="Espace réservé du contenu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extLst/>
          </a:lstStyle>
          <a:p>
            <a:fld id="{E6DC1F88-9CAD-42FD-91AC-3F936FECCC71}" type="datetimeFigureOut">
              <a:rPr lang="fr-FR" smtClean="0"/>
              <a:pPr/>
              <a:t>08/01/2014</a:t>
            </a:fld>
            <a:endParaRPr lang="fr-FR"/>
          </a:p>
        </p:txBody>
      </p:sp>
      <p:sp>
        <p:nvSpPr>
          <p:cNvPr id="6" name="Espace réservé du pied de page 5"/>
          <p:cNvSpPr>
            <a:spLocks noGrp="1"/>
          </p:cNvSpPr>
          <p:nvPr>
            <p:ph type="ftr" sz="quarter" idx="11"/>
          </p:nvPr>
        </p:nvSpPr>
        <p:spPr/>
        <p:txBody>
          <a:bodyPr/>
          <a:lstStyle>
            <a:extLst/>
          </a:lstStyle>
          <a:p>
            <a:endParaRPr lang="fr-FR"/>
          </a:p>
        </p:txBody>
      </p:sp>
      <p:sp>
        <p:nvSpPr>
          <p:cNvPr id="7" name="Espace réservé du numéro de diapositive 6"/>
          <p:cNvSpPr>
            <a:spLocks noGrp="1"/>
          </p:cNvSpPr>
          <p:nvPr>
            <p:ph type="sldNum" sz="quarter" idx="12"/>
          </p:nvPr>
        </p:nvSpPr>
        <p:spPr/>
        <p:txBody>
          <a:bodyPr/>
          <a:lstStyle>
            <a:extLst/>
          </a:lstStyle>
          <a:p>
            <a:fld id="{6EE56B99-0C8A-43F0-BCEA-8E9815CA2E9A}" type="slidenum">
              <a:rPr lang="fr-FR" smtClean="0"/>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Connecteur droit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e 9"/>
          <p:cNvGrpSpPr/>
          <p:nvPr/>
        </p:nvGrpSpPr>
        <p:grpSpPr>
          <a:xfrm rot="5400000">
            <a:off x="8514581" y="1219200"/>
            <a:ext cx="132763" cy="128466"/>
            <a:chOff x="6668087" y="1297746"/>
            <a:chExt cx="161840" cy="156602"/>
          </a:xfrm>
        </p:grpSpPr>
        <p:cxnSp>
          <p:nvCxnSpPr>
            <p:cNvPr id="15" name="Connecteur droit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Connecteur droit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Connecteur droit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r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fr-FR" smtClean="0"/>
              <a:t>Cliquez pour modifier le style du titre</a:t>
            </a:r>
            <a:endParaRPr kumimoji="0" lang="en-US"/>
          </a:p>
        </p:txBody>
      </p:sp>
      <p:sp>
        <p:nvSpPr>
          <p:cNvPr id="3" name="Espace réservé pour une image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fr-FR" smtClean="0"/>
              <a:t>Cliquez sur l'icône pour ajouter une image</a:t>
            </a:r>
            <a:endParaRPr kumimoji="0" lang="en-US"/>
          </a:p>
        </p:txBody>
      </p:sp>
      <p:sp>
        <p:nvSpPr>
          <p:cNvPr id="4" name="Espace réservé du texte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fr-FR" smtClean="0"/>
              <a:t>Cliquez pour modifier les styles du texte du masque</a:t>
            </a:r>
          </a:p>
        </p:txBody>
      </p:sp>
      <p:grpSp>
        <p:nvGrpSpPr>
          <p:cNvPr id="14" name="Groupe 13"/>
          <p:cNvGrpSpPr/>
          <p:nvPr/>
        </p:nvGrpSpPr>
        <p:grpSpPr>
          <a:xfrm rot="5400000">
            <a:off x="8666981" y="1371600"/>
            <a:ext cx="132763" cy="128466"/>
            <a:chOff x="6668087" y="1297746"/>
            <a:chExt cx="161840" cy="156602"/>
          </a:xfrm>
        </p:grpSpPr>
        <p:cxnSp>
          <p:nvCxnSpPr>
            <p:cNvPr id="11" name="Connecteur droit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Connecteur droit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Connecteur droit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e 17"/>
          <p:cNvGrpSpPr/>
          <p:nvPr/>
        </p:nvGrpSpPr>
        <p:grpSpPr>
          <a:xfrm rot="5400000">
            <a:off x="8320088" y="1474763"/>
            <a:ext cx="132763" cy="128466"/>
            <a:chOff x="6668087" y="1297746"/>
            <a:chExt cx="161840" cy="156602"/>
          </a:xfrm>
        </p:grpSpPr>
        <p:cxnSp>
          <p:nvCxnSpPr>
            <p:cNvPr id="19" name="Connecteur droit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Connecteur droit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Connecteur droit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Espace réservé de la date 4"/>
          <p:cNvSpPr>
            <a:spLocks noGrp="1"/>
          </p:cNvSpPr>
          <p:nvPr>
            <p:ph type="dt" sz="half" idx="10"/>
          </p:nvPr>
        </p:nvSpPr>
        <p:spPr>
          <a:xfrm>
            <a:off x="6477000" y="55499"/>
            <a:ext cx="2133600" cy="365125"/>
          </a:xfrm>
        </p:spPr>
        <p:txBody>
          <a:bodyPr/>
          <a:lstStyle>
            <a:extLst/>
          </a:lstStyle>
          <a:p>
            <a:fld id="{E6DC1F88-9CAD-42FD-91AC-3F936FECCC71}" type="datetimeFigureOut">
              <a:rPr lang="fr-FR" smtClean="0"/>
              <a:pPr/>
              <a:t>08/01/2014</a:t>
            </a:fld>
            <a:endParaRPr lang="fr-FR"/>
          </a:p>
        </p:txBody>
      </p:sp>
      <p:sp>
        <p:nvSpPr>
          <p:cNvPr id="6" name="Espace réservé du pied de page 5"/>
          <p:cNvSpPr>
            <a:spLocks noGrp="1"/>
          </p:cNvSpPr>
          <p:nvPr>
            <p:ph type="ftr" sz="quarter" idx="11"/>
          </p:nvPr>
        </p:nvSpPr>
        <p:spPr>
          <a:xfrm>
            <a:off x="914400" y="55499"/>
            <a:ext cx="5562600" cy="365125"/>
          </a:xfrm>
        </p:spPr>
        <p:txBody>
          <a:bodyPr/>
          <a:lstStyle>
            <a:extLst/>
          </a:lstStyle>
          <a:p>
            <a:endParaRPr lang="fr-FR"/>
          </a:p>
        </p:txBody>
      </p:sp>
      <p:sp>
        <p:nvSpPr>
          <p:cNvPr id="7" name="Espace réservé du numéro de diapositive 6"/>
          <p:cNvSpPr>
            <a:spLocks noGrp="1"/>
          </p:cNvSpPr>
          <p:nvPr>
            <p:ph type="sldNum" sz="quarter" idx="12"/>
          </p:nvPr>
        </p:nvSpPr>
        <p:spPr>
          <a:xfrm>
            <a:off x="8610600" y="55499"/>
            <a:ext cx="457200" cy="365125"/>
          </a:xfrm>
        </p:spPr>
        <p:txBody>
          <a:bodyPr/>
          <a:lstStyle>
            <a:extLst/>
          </a:lstStyle>
          <a:p>
            <a:fld id="{6EE56B99-0C8A-43F0-BCEA-8E9815CA2E9A}" type="slidenum">
              <a:rPr lang="fr-FR" smtClean="0"/>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Espace réservé du titre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fr-FR" smtClean="0"/>
              <a:t>Cliquez pour modifier le style du titre</a:t>
            </a:r>
            <a:endParaRPr kumimoji="0" lang="en-US"/>
          </a:p>
        </p:txBody>
      </p:sp>
      <p:sp>
        <p:nvSpPr>
          <p:cNvPr id="13" name="Espace réservé du texte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fr-FR" smtClean="0"/>
              <a:t>Cliquez pour modifier les styles du texte du masque</a:t>
            </a:r>
          </a:p>
          <a:p>
            <a:pPr lvl="1" eaLnBrk="1" latinLnBrk="0" hangingPunct="1"/>
            <a:r>
              <a:rPr kumimoji="0" lang="fr-FR" smtClean="0"/>
              <a:t>Deuxième niveau</a:t>
            </a:r>
          </a:p>
          <a:p>
            <a:pPr lvl="2" eaLnBrk="1" latinLnBrk="0" hangingPunct="1"/>
            <a:r>
              <a:rPr kumimoji="0" lang="fr-FR" smtClean="0"/>
              <a:t>Troisième niveau</a:t>
            </a:r>
          </a:p>
          <a:p>
            <a:pPr lvl="3" eaLnBrk="1" latinLnBrk="0" hangingPunct="1"/>
            <a:r>
              <a:rPr kumimoji="0" lang="fr-FR" smtClean="0"/>
              <a:t>Quatrième niveau</a:t>
            </a:r>
          </a:p>
          <a:p>
            <a:pPr lvl="4" eaLnBrk="1" latinLnBrk="0" hangingPunct="1"/>
            <a:r>
              <a:rPr kumimoji="0" lang="fr-FR" smtClean="0"/>
              <a:t>Cinquième niveau</a:t>
            </a:r>
            <a:endParaRPr kumimoji="0" lang="en-US"/>
          </a:p>
        </p:txBody>
      </p:sp>
      <p:sp>
        <p:nvSpPr>
          <p:cNvPr id="14" name="Espace réservé de la date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E6DC1F88-9CAD-42FD-91AC-3F936FECCC71}" type="datetimeFigureOut">
              <a:rPr lang="fr-FR" smtClean="0"/>
              <a:pPr/>
              <a:t>08/01/2014</a:t>
            </a:fld>
            <a:endParaRPr lang="fr-FR"/>
          </a:p>
        </p:txBody>
      </p:sp>
      <p:sp>
        <p:nvSpPr>
          <p:cNvPr id="3" name="Espace réservé du pied de page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fr-FR"/>
          </a:p>
        </p:txBody>
      </p:sp>
      <p:sp>
        <p:nvSpPr>
          <p:cNvPr id="23" name="Espace réservé du numéro de diapositive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6EE56B99-0C8A-43F0-BCEA-8E9815CA2E9A}" type="slidenum">
              <a:rPr lang="fr-FR" smtClean="0"/>
              <a:pPr/>
              <a:t>‹N°›</a:t>
            </a:fld>
            <a:endParaRPr lang="fr-FR"/>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fr.wikipedia.org/wiki/1928" TargetMode="External"/><Relationship Id="rId2" Type="http://schemas.openxmlformats.org/officeDocument/2006/relationships/hyperlink" Target="http://fr.wikipedia.org/wiki/Eug%C3%A8ne_Freyssinet" TargetMode="Externa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7.xml"/><Relationship Id="rId4" Type="http://schemas.openxmlformats.org/officeDocument/2006/relationships/image" Target="../media/image9.jpeg"/></Relationships>
</file>

<file path=ppt/slides/_rels/slide13.xml.rels><?xml version="1.0" encoding="UTF-8" standalone="yes"?>
<Relationships xmlns="http://schemas.openxmlformats.org/package/2006/relationships"><Relationship Id="rId8" Type="http://schemas.openxmlformats.org/officeDocument/2006/relationships/hyperlink" Target="http://fr.wikipedia.org/wiki/Hydrocarbure" TargetMode="External"/><Relationship Id="rId3" Type="http://schemas.openxmlformats.org/officeDocument/2006/relationships/hyperlink" Target="http://fr.wikipedia.org/wiki/Bitume" TargetMode="External"/><Relationship Id="rId7" Type="http://schemas.openxmlformats.org/officeDocument/2006/relationships/hyperlink" Target="http://fr.wikipedia.org/wiki/P%C3%A9trole" TargetMode="External"/><Relationship Id="rId12" Type="http://schemas.openxmlformats.org/officeDocument/2006/relationships/hyperlink" Target="http://fr.wikipedia.org/wiki/Macadam_(route)" TargetMode="External"/><Relationship Id="rId2" Type="http://schemas.openxmlformats.org/officeDocument/2006/relationships/hyperlink" Target="http://fr.wikipedia.org/wiki/Enrob%C3%A9_bitumineux" TargetMode="External"/><Relationship Id="rId1" Type="http://schemas.openxmlformats.org/officeDocument/2006/relationships/slideLayout" Target="../slideLayouts/slideLayout7.xml"/><Relationship Id="rId6" Type="http://schemas.openxmlformats.org/officeDocument/2006/relationships/hyperlink" Target="http://fr.wikipedia.org/wiki/Rouleau_compresseur" TargetMode="External"/><Relationship Id="rId11" Type="http://schemas.openxmlformats.org/officeDocument/2006/relationships/hyperlink" Target="http://fr.wikipedia.org/wiki/A%C3%A9rodrome" TargetMode="External"/><Relationship Id="rId5" Type="http://schemas.openxmlformats.org/officeDocument/2006/relationships/hyperlink" Target="http://fr.wikipedia.org/wiki/Finisseur" TargetMode="External"/><Relationship Id="rId10" Type="http://schemas.openxmlformats.org/officeDocument/2006/relationships/hyperlink" Target="http://fr.wikipedia.org/wiki/Tarmacadam" TargetMode="External"/><Relationship Id="rId4" Type="http://schemas.openxmlformats.org/officeDocument/2006/relationships/hyperlink" Target="http://fr.wikipedia.org/wiki/Chauss%C3%A9e" TargetMode="External"/><Relationship Id="rId9" Type="http://schemas.openxmlformats.org/officeDocument/2006/relationships/hyperlink" Target="http://fr.wikipedia.org/wiki/Goudron" TargetMode="External"/></Relationships>
</file>

<file path=ppt/slides/_rels/slide1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hyperlink" Target="http://fr.wikipedia.org/wiki/V%C3%A9suve" TargetMode="External"/><Relationship Id="rId3" Type="http://schemas.openxmlformats.org/officeDocument/2006/relationships/hyperlink" Target="http://fr.wikipedia.org/wiki/Chaux_(chimie)" TargetMode="External"/><Relationship Id="rId7" Type="http://schemas.openxmlformats.org/officeDocument/2006/relationships/hyperlink" Target="http://fr.wikipedia.org/wiki/Pouzzolane" TargetMode="External"/><Relationship Id="rId2" Type="http://schemas.openxmlformats.org/officeDocument/2006/relationships/hyperlink" Target="http://fr.wikipedia.org/wiki/%C3%89gypte" TargetMode="External"/><Relationship Id="rId1" Type="http://schemas.openxmlformats.org/officeDocument/2006/relationships/slideLayout" Target="../slideLayouts/slideLayout2.xml"/><Relationship Id="rId6" Type="http://schemas.openxmlformats.org/officeDocument/2006/relationships/hyperlink" Target="http://fr.wikipedia.org/wiki/Pouzzoles" TargetMode="External"/><Relationship Id="rId11" Type="http://schemas.openxmlformats.org/officeDocument/2006/relationships/hyperlink" Target="http://fr.wikipedia.org/wiki/Gaz_%C3%A0_effet_de_serre" TargetMode="External"/><Relationship Id="rId5" Type="http://schemas.openxmlformats.org/officeDocument/2006/relationships/hyperlink" Target="http://fr.wikipedia.org/wiki/Italie" TargetMode="External"/><Relationship Id="rId10" Type="http://schemas.openxmlformats.org/officeDocument/2006/relationships/hyperlink" Target="http://fr.wikipedia.org/wiki/Carbonatation" TargetMode="External"/><Relationship Id="rId4" Type="http://schemas.openxmlformats.org/officeDocument/2006/relationships/hyperlink" Target="http://fr.wikipedia.org/wiki/Gr%C3%A8ce_antique" TargetMode="External"/><Relationship Id="rId9" Type="http://schemas.openxmlformats.org/officeDocument/2006/relationships/hyperlink" Target="http://fr.wikipedia.org/wiki/Silicate_de_calcium" TargetMode="External"/></Relationships>
</file>

<file path=ppt/slides/_rels/slide3.xml.rels><?xml version="1.0" encoding="UTF-8" standalone="yes"?>
<Relationships xmlns="http://schemas.openxmlformats.org/package/2006/relationships"><Relationship Id="rId8" Type="http://schemas.openxmlformats.org/officeDocument/2006/relationships/hyperlink" Target="http://fr.wikipedia.org/wiki/Joseph_Aspdin" TargetMode="External"/><Relationship Id="rId13" Type="http://schemas.openxmlformats.org/officeDocument/2006/relationships/hyperlink" Target="http://fr.wikipedia.org/wiki/1870" TargetMode="External"/><Relationship Id="rId3" Type="http://schemas.openxmlformats.org/officeDocument/2006/relationships/hyperlink" Target="http://fr.wikipedia.org/wiki/Brique_(mat%C3%A9riau)" TargetMode="External"/><Relationship Id="rId7" Type="http://schemas.openxmlformats.org/officeDocument/2006/relationships/hyperlink" Target="http://fr.wikipedia.org/wiki/1840" TargetMode="External"/><Relationship Id="rId12" Type="http://schemas.openxmlformats.org/officeDocument/2006/relationships/hyperlink" Target="http://fr.wikipedia.org/wiki/Clinker" TargetMode="External"/><Relationship Id="rId2" Type="http://schemas.openxmlformats.org/officeDocument/2006/relationships/hyperlink" Target="http://fr.wikipedia.org/wiki/Tuile" TargetMode="External"/><Relationship Id="rId1" Type="http://schemas.openxmlformats.org/officeDocument/2006/relationships/slideLayout" Target="../slideLayouts/slideLayout2.xml"/><Relationship Id="rId6" Type="http://schemas.openxmlformats.org/officeDocument/2006/relationships/hyperlink" Target="http://fr.wikipedia.org/wiki/1817" TargetMode="External"/><Relationship Id="rId11" Type="http://schemas.openxmlformats.org/officeDocument/2006/relationships/hyperlink" Target="http://fr.wikipedia.org/wiki/Boulogne-sur-Mer" TargetMode="External"/><Relationship Id="rId5" Type="http://schemas.openxmlformats.org/officeDocument/2006/relationships/hyperlink" Target="http://fr.wikipedia.org/wiki/Louis_Vicat" TargetMode="External"/><Relationship Id="rId10" Type="http://schemas.openxmlformats.org/officeDocument/2006/relationships/hyperlink" Target="http://fr.wikipedia.org/wiki/1846" TargetMode="External"/><Relationship Id="rId4" Type="http://schemas.openxmlformats.org/officeDocument/2006/relationships/hyperlink" Target="http://fr.wikipedia.org/wiki/XIXe_si%C3%A8cle" TargetMode="External"/><Relationship Id="rId9" Type="http://schemas.openxmlformats.org/officeDocument/2006/relationships/hyperlink" Target="http://fr.wikipedia.org/wiki/Portland_(%C3%AEle)"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hyperlink" Target="http://fr.wikipedia.org/wiki/B%C3%A9ton_arm%C3%A9" TargetMode="External"/><Relationship Id="rId3" Type="http://schemas.openxmlformats.org/officeDocument/2006/relationships/hyperlink" Target="http://fr.wikipedia.org/wiki/Ciment" TargetMode="External"/><Relationship Id="rId7" Type="http://schemas.openxmlformats.org/officeDocument/2006/relationships/hyperlink" Target="http://fr.wikipedia.org/wiki/Mortier_(mat%C3%A9riau)" TargetMode="External"/><Relationship Id="rId2" Type="http://schemas.openxmlformats.org/officeDocument/2006/relationships/hyperlink" Target="http://fr.wikipedia.org/wiki/Granulat" TargetMode="External"/><Relationship Id="rId1" Type="http://schemas.openxmlformats.org/officeDocument/2006/relationships/slideLayout" Target="../slideLayouts/slideLayout2.xml"/><Relationship Id="rId6" Type="http://schemas.openxmlformats.org/officeDocument/2006/relationships/hyperlink" Target="http://fr.wikipedia.org/wiki/Sable" TargetMode="External"/><Relationship Id="rId5" Type="http://schemas.openxmlformats.org/officeDocument/2006/relationships/hyperlink" Target="http://fr.wikipedia.org/wiki/B%C3%A9ton_bitumineux" TargetMode="External"/><Relationship Id="rId4" Type="http://schemas.openxmlformats.org/officeDocument/2006/relationships/hyperlink" Target="http://fr.wikipedia.org/wiki/Bitume" TargetMode="External"/><Relationship Id="rId9" Type="http://schemas.openxmlformats.org/officeDocument/2006/relationships/hyperlink" Target="http://fr.wikipedia.org/w/index.php?title=B%C3%A9ton_fibr%C3%A9&amp;action=edit&amp;redlink=1" TargetMode="External"/></Relationships>
</file>

<file path=ppt/slides/_rels/slide6.xml.rels><?xml version="1.0" encoding="UTF-8" standalone="yes"?>
<Relationships xmlns="http://schemas.openxmlformats.org/package/2006/relationships"><Relationship Id="rId8" Type="http://schemas.openxmlformats.org/officeDocument/2006/relationships/hyperlink" Target="http://fr.wikipedia.org/wiki/Louis_Vicat" TargetMode="External"/><Relationship Id="rId3" Type="http://schemas.openxmlformats.org/officeDocument/2006/relationships/image" Target="../media/image5.jpeg"/><Relationship Id="rId7" Type="http://schemas.openxmlformats.org/officeDocument/2006/relationships/hyperlink" Target="http://fr.wikipedia.org/wiki/XIXe_si%C3%A8cle" TargetMode="External"/><Relationship Id="rId2" Type="http://schemas.openxmlformats.org/officeDocument/2006/relationships/hyperlink" Target="http://commons.wikimedia.org/wiki/File:Pont_b%C3%A9ton_-_Jardin_des_Plantes_(Grenoble).jpg" TargetMode="External"/><Relationship Id="rId1" Type="http://schemas.openxmlformats.org/officeDocument/2006/relationships/slideLayout" Target="../slideLayouts/slideLayout2.xml"/><Relationship Id="rId6" Type="http://schemas.openxmlformats.org/officeDocument/2006/relationships/hyperlink" Target="http://fr.wikipedia.org/wiki/John_Smeaton" TargetMode="External"/><Relationship Id="rId5" Type="http://schemas.openxmlformats.org/officeDocument/2006/relationships/hyperlink" Target="http://fr.wikipedia.org/wiki/Opus_caementicium" TargetMode="External"/><Relationship Id="rId4" Type="http://schemas.openxmlformats.org/officeDocument/2006/relationships/hyperlink" Target="http://fr.wikipedia.org/wiki/Grenoble"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fr.wikipedia.org/wiki/1855" TargetMode="External"/><Relationship Id="rId2" Type="http://schemas.openxmlformats.org/officeDocument/2006/relationships/hyperlink" Target="http://fr.wikipedia.org/wiki/1853" TargetMode="Externa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hyperlink" Target="http://fr.wikipedia.org/wiki/1870" TargetMode="External"/><Relationship Id="rId7" Type="http://schemas.openxmlformats.org/officeDocument/2006/relationships/hyperlink" Target="http://fr.wikipedia.org/wiki/Acier" TargetMode="External"/><Relationship Id="rId2" Type="http://schemas.openxmlformats.org/officeDocument/2006/relationships/hyperlink" Target="http://fr.wikipedia.org/wiki/Joseph_Monier" TargetMode="External"/><Relationship Id="rId1" Type="http://schemas.openxmlformats.org/officeDocument/2006/relationships/slideLayout" Target="../slideLayouts/slideLayout7.xml"/><Relationship Id="rId6" Type="http://schemas.openxmlformats.org/officeDocument/2006/relationships/hyperlink" Target="http://fr.wikipedia.org/wiki/Ch%C3%A2tellerault" TargetMode="External"/><Relationship Id="rId5" Type="http://schemas.openxmlformats.org/officeDocument/2006/relationships/hyperlink" Target="http://fr.wikipedia.org/wiki/Pont_Camille-de-Hogues" TargetMode="External"/><Relationship Id="rId4" Type="http://schemas.openxmlformats.org/officeDocument/2006/relationships/hyperlink" Target="http://fr.wikipedia.org/wiki/Fran%C3%A7ois_Hennebique" TargetMode="Externa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3923928" y="1484784"/>
            <a:ext cx="5252120" cy="1152128"/>
          </a:xfrm>
        </p:spPr>
        <p:txBody>
          <a:bodyPr/>
          <a:lstStyle/>
          <a:p>
            <a:r>
              <a:rPr lang="fr-FR" u="sng" dirty="0" smtClean="0">
                <a:latin typeface="Arial" pitchFamily="34" charset="0"/>
                <a:cs typeface="Arial" pitchFamily="34" charset="0"/>
              </a:rPr>
              <a:t>Ciment et Bétons</a:t>
            </a:r>
            <a:endParaRPr lang="fr-FR" u="sng" dirty="0">
              <a:latin typeface="Arial" pitchFamily="34" charset="0"/>
              <a:cs typeface="Arial" pitchFamily="34" charset="0"/>
            </a:endParaRPr>
          </a:p>
        </p:txBody>
      </p:sp>
      <p:pic>
        <p:nvPicPr>
          <p:cNvPr id="13314" name="Picture 2" descr="https://encrypted-tbn3.gstatic.com/images?q=tbn:ANd9GcQqdDxnuVy7-eJ-0bYdeOY_N5oBH_vlm4Grnf4RRnJBUj7qXeNTVw"/>
          <p:cNvPicPr>
            <a:picLocks noChangeAspect="1" noChangeArrowheads="1"/>
          </p:cNvPicPr>
          <p:nvPr/>
        </p:nvPicPr>
        <p:blipFill>
          <a:blip r:embed="rId2" cstate="print"/>
          <a:srcRect/>
          <a:stretch>
            <a:fillRect/>
          </a:stretch>
        </p:blipFill>
        <p:spPr bwMode="auto">
          <a:xfrm>
            <a:off x="683568" y="692696"/>
            <a:ext cx="3186398" cy="2093591"/>
          </a:xfrm>
          <a:prstGeom prst="rect">
            <a:avLst/>
          </a:prstGeom>
          <a:noFill/>
        </p:spPr>
      </p:pic>
      <p:sp>
        <p:nvSpPr>
          <p:cNvPr id="13316" name="AutoShape 4" descr="data:image/jpeg;base64,/9j/4AAQSkZJRgABAQAAAQABAAD/2wCEAAkGBxQTEhQUExQWFhUXGRgYGRcXGBoYHxwaGhgYGB4YHBgcHiggHRomHhwYITEhJSkrLi4uHB8zODMsNygtLisBCgoKDg0OGhAQGiwkICQsLCwsLCwsLCwsLCwsLCwsLCw0LCwsLCwsLCwsLCwsLCwsLCwsLCwsLCwsLCwsLCwsLP/AABEIAIwBZwMBIgACEQEDEQH/xAAcAAACAwEBAQEAAAAAAAAAAAAEBQIDBgEABwj/xABBEAABAgQEBAMFBwQBAwMFAAABAhEAAyExBBJBUQUiYXETgZEGMkKh8FJicrHB0eEUI4LxM5KisgdD0hUkY3PC/8QAGAEBAQEBAQAAAAAAAAAAAAAAAAECAwT/xAAgEQEBAAMAAgMBAQEAAAAAAAAAAQIRITFBAxJxUWEi/9oADAMBAAIRAxEAPwAhMmjRYlIEeq4iWWA8lflHcse7xwqaAlESsfX12iDk7NEkSwOsB1JJiwCIAx4qgLM0QmTwlySABvT5wDieIIBy5wCzt623hX4GIxDuUol7BjXcMx8jEtWQxxfG0pcJIURcXZwGo4fekVyuIJmuEqU50Ia7PQh/SJYXhSZVgc1yo3L1rpE5ksPmCWLXEWJVOIlMgiAEig/OGE7GFIS7Oo+m3ziRCGc8r9W1jSE6wogtFgYM5rsdoZBmGp6l4XYhPOaM/wCUZtXQiXMFC/yhlITygqBANQWceY072hPg5OZQAHppGmRQUp9flE2qxCgQ4qNCO+8WJPXeA1YcEuHSp7p1tcWPnHjNUm6cw1Kb/wDQa+YJ7QBx6/OBJmASKyyqWb8lj3SRlPo8WYfEBYOWtn6HqLg9DEsteXl3I/QfrAKZs6cFjxUiYBYpJDO3vJrtd9+0H4OfKm0CkFYd25T5VdutoKlJCQzeY/V6/MwPi+GyZpdQD6KByqGtxUFqwFisKoe4fIsB6hx5s94WzuLT5LiZLDt8BKgeuX3g23UReZU6UP7czxQz5VsFeS/L4gY9hcaCQ6FImVdKwADSrKfKWobg0s1iC8Fi0zUheeWtqq1YXYhwUn0+Uew0tS2ykeGCSkKBJOt3BZ3NXu+zD+CmcvPlCUBucABS/MVyP6npDWUkCjnvT8/4iqikEUIItUVFOoZvMARnfbVAVhwae+A4Y3SrbdvkI1wL384yHt3ipKpRlgAzCXzDRj8zfs8EfPAs2a0WJvrA4Qs2GZvWDuDI8RYSpxViG/WCPpnsJgWwqSoqSVqWpwogs6QKC/ug+YOsPOJS1TcLiAFBToWK3fKSwYNdj/uM5LxCgUymCAKEAlsr3BNQGcMNhpDzCY1CcqXSnSpBq6Tc+vbo0FfGFp2gaaYe+13C1YXELADS1EqRsxrlHZ27MdYzkzECNsppp67RILq5gNWIu0dQDdVtEjWLEfYP/Sf2jRKRMQrLLTNXmQFKVkBok10CiRW1hH1NeOYHOhSb/eDC1Q9D2j808N4goDKWqlYI2Cg30d4+key/t6pPhSFATCSlGb4m91ydWeJcfayvpOE4ihbhKkkuzA1FHytd4rCqkknzNqmwtA3ESCkEocrICaXez+QJ+qjqwqkgJQs6XSGOjMliwr8+sYaWzl9h2L2Z60/mKFk6Gxf9Lg2voWivOtJql/vJL7lyk1Gln1tFKsSgsAoFRFirKRY+6Q47MLiKizETym4I7V87W/f09Fc6aUoUoJJqN9SBdxHoDGyVqUx0IBcNt3ggqigS2NKdIsSdoipu8dSALRGOZoDp9IkDEHMTCBrWIIs+nr9WjvgPetOsWBo60BwSEkuyQacwEUrwYzZgcqtxR+6bH84ueIlRf6vAWhTGwrq2tBa9WEBY8AM19ezRbNmsCfeIqwZ4W8WWoKQT7p5aaG9tLebGE8lK8ZLB9w1Gj/VYlKBoVCgFHixUgL5mrvv3GsTSVWIzB9Nuoi/Y08JzM5i6WBqHipeV2ykesXZHYJc9ImwTw3IFEAh2cAmvkIZfR6RyVgEKlpQoA6+fTUGBlS5kux8RI0VRQ6ZtfPaCigPpun+olmtX0/aA5eNSo5UhlapVRqP9AfKCR6nc/VIg5Nw6VFyGULKSSCPMV/SOKVMT/wDkHkFf/E/9sTcjt0BP6xIGmv8AP1+cUQw/EEKOV2V9lQyn0OnW0XTMqwxAULHXuPR4FxmFRMTzpBAq50vUEWhWnxUAsoqk/fIBb8Rrl6n/AGDczlVyqdIeq2odkqb1JBA/IWVM8Yt7skVq/wDccmrlnTvv2uFKxIxCzL92UmmUhs5cMLe5q2reUP5dOkBJc1MqWo2CUks9KC2zdIyuG9sFAnNfsKdv2h9xPBhaCAm7gtR+4FDGCxnBFpNjFRouI+1TpZB/U+bj6+UY/G4tSi6q9YnM4VNGhEBrwatTASkT8poqmzwdwmYrx0KSxVmDAC5ew7wDLwJ3jb/+n/ByJyZpLAOH/EGt2JGl7xBrpPDAtFB4aq/C7AuWAVsLuIomcPmISC2YMapLuwq6Fs5ILMVFj8tDLZ2BY0orZwDVqB4unY1ILZSCHqGKdAxKHLHcpHV6glYfiC5U1IlTkpIuEh0qCqvlcigro1fOMP7S+ziZJStCipCrOwIP2S1P32j7POwciZLL5JksjKaBYdO+Ulixox0V2hFM4UggSUIT4Vih2K6e6FMykpJFVC5arFrKmnxbwhYBiKx1nqkOdegjTcd9n0pVNVIMxMtC8mWYQpTj3mYBwC2uojOTsIogkqDD8T/9L1jcyTSlExjfv9fV4f8AsypliZR71NegA+ZPSE8rBFqJ8yAPlDnheFIGYltAdzsN/wBK9IfZNPt6eKpmFMxWYBKeUmgzKuQoFqCgDvXSLBNS7uoE9Lnv5sK+tGRezfER4CApQTdNQS+tA/alPzgsqQTTkJNQgZas55SCgnUkg+UYaGkaeQdRc2rVyX/KBMVJSocyQQKMup6V/PuL2ilcyaioaax3Ms9STUE1+6IpRjkCiz4Rf/3AEiuy6oJfZWsVHZuBUFomCaapJCVFS0sfibNU1I0tHoIzgqJcAUANqCxdtXjkBmUj6847EEEGxe9v3i0RFeCXjiE71rEswB6+kemjMHFzv9bU+jEHkn6+vqsTEUSy1DfYtp2H5CPKNaGnYa7wFwXtX6aPCZFRWAznpEUzgbX+tfq8Beqv0dukRN6lvz+meF0/EKFSWYEgNWmpBrbcCLJU2ySealQ+/vXNbb2iKsKUk9jd2Ytvv/EEqQlQIIBSxpuH/iF8zBCvMz00sAfKjtajC8FoWAPe0H19daQCvE8IWhzJU4N0q7WrQ/KBk8QHulgRcWbyMF47jCgFMkMBQl+3kag/KMZPq5N4o10vGIcBiel/1hrw8EkkpKaBnoTf9rRn/YvCDOpZ0FOhOvyMa2ZPBzG5DlwCW6EJB5dd4gjNmBIdRDDU+nr0iS5ipm6RvqR//I+faKEh+dwdmLgaFoKSadP4/KAFn4VJDEW1GkDFS0P8Y63+utfKGKk/7/mK1iAqlYgKtQ6A0PYaGOzJyUh1FvKvluegrAmLCUvo/wAP2vL9/nAUzFpQnxZhsfdVVq0Cau9r/wAxFGz5wAMycQlIsmn/AHbmgpZ96QJhlLxJzqBTKHup+1qCfraFWCC8UsTJlJb8iNHr5P8AXfWS0sA35QhXlYWWoMpANGt8v4izDy8lEqLaBTm2iVX8i4iJuHoev10iUtYsX/M/XWNIKExJu42IIIPpaOTfUbu/lA3ieX10NYGn4vQabU8oCrHzAXDU6fTxmMXJGY/s0OcdOADAHV2qK7p/35QrSAa0PX6eLUXcJ4X4h+6CH31NPIH0jecMCEpCEhlXJFQwJD1AJFqH9jCfhEnw0BOXnUxdQoAdwdHYd9Ic4CSG5iHJBd2LijknpqR3iKZycSRUgMa1DjN7tQai9DYxMTKKdLELDA1BtZzdnpC7EAh+axA5izgbG3bZ+zk4SaQWIUg0Hw0Y8rkrpTQivSAji8LKWc5CXTQLRyLY3zEKcsX+ZgLDonoUuYJgUggDKQMyAk5mcmqQ4dyCCoVJDRHHYudLWxSZkoF3HKXO6XonUsr01CxHEVTFKylWZ8gBTlJIVlUAAAFJBGQl7nViYIKGFSuVNR4ReYDlUE5wlb2+2FZjl6gCkfNpxYl02JB3BFGI0MfWMKscoKByh8yQvmDB6s7VALGhNQLRgPbHhglzPFlHkXQ294DUMGftcGAQzVUoIKwTqZ3pQfxAxnpIqz9Hi7Cz8pcW+t4sStbwbiPgoYqAd1M5duiXbS7H8mdS+KCYeTMrqHPflbTmoT5wNwVCMTJTmkJWzp97LQMXoGN2cwJxHg3huZMxUsknkmBTMKtZ/mfWkOrDsYk1dRJq2dGRx1dqdjV4kZpIc5SGq3u2sKF9aFvKMpN4nPlf8iVAN/yJJUkvY77WaLsBxvxgCORlVBIZ981XLMLxNmjZWBT8Cly1KdRMtRSCeoYofyePRwT1CpAAtmJUkaUoB6P6iPRoKZc0sHq9KH9D+8dRNOtB3+Ro1nqC0dQNL/t9ExFa29RuNq07xkek4pJIDupvyB+X8R6bNUWYtoWZ+1bd4ime7FJo9SaParULde/WO+PbY2IrWuj7AQFsotr0H7W7x2WlmFGr2p530gUT81Gu1SW10bzvFkue1CfhDUIelA5N6XgL8zMwcmnn1+jFM+lRUD4XFzXXWkVpSVEmh0F/Ouj2ftHrhTOzDQpU9/e3Zra67gOHIcmj8pcp6hw7UAqSXrB+FDszAaMSaWqSz6U/3FaA7ElyDVt2arajcRzEYhKQ5UzaXcULEC1KQVd42UPl8rGj69qtAylBQo52VnYktZgz7O3lEv6xCh8WUuzuKgMxuNtdYWY6ZkGUJIFCAA4FrinqRrvAAcYnOWLO5tUdgWeFSUOQOsX4qYFFxZtOusVpoFHyHc0/mFGt9nJP9oGoBKjs4fKD+UOkhrU/Wr9oB4ROBlAAcqRlH+IAdvrWDmcfX1/qIBMRhy5VLOVVzqFD7w7a3j0vEBuYMdS9H87edOsF/p59IHxIc8tFi9dNu+tIC0nXf50imbP0AckgaXt5l9PohInqcBNE/EquU9gLPuG84C4txkSylEsPND0SQWIFDQOWcEMx9CIm10Mx2ITIqp1zT7qAXcttp3/JoW4LBLn880u7s1kjZI8/e106l8J4QpRK5lVG5N/9UtD1MoAUf0bUD60ihanClCcqeYWyhy/+Iv5CIBM6XVaJiUOaTEKYGzBTU+ZrakNeH4rKvM5GWoKVB3IchwaU+XpD/F4mWZQQkBS5jBSiWSCSOZWhUSR1JYnSJ9oSVjl8TSaCqjQJNP8AJ9QO70giWqj+89yaP+o7dILnezORa0rlzJhUOVaDlYtZVGUl+v7wsxeFxElAUULy1cqBJT3LOBYux2ixF8+doBXvpezX9YXzVvpTyPzigYsGho9nr6XH7RBUyruXteno8aRFZP1v1YftHcLgAs5i4argsex37RBRH0P0/aGmFSco0Ju+lm/T5xKLkYqaDz84NAq1CbqZ60GhteHcqeCxcgkls2UXDiocF62NIWlQF2S9iTs7V6VFDpF6pLuU8qiDmFCFOfiBooFtgXB2eIptnLFjsTV3GpfpqIirFFKAkGvwB3qLp3bVqhns0KkTykAZimwF1IOgoS6fiDAt3i6biZaTnmskCiVUWnbmUQCCWaobRzSKKeNYmcgBKUiYSHARRQTy/ATlN3elQGFXhTwuaHzS8qVXCVlSSXJSoczkqPPZnyi0ORjR4SlkpzLHxZiGLskM1KuXepUYQY9C0zJJQlWdRLnK/KrKzoZ1UYsxFFGIp3h8cxSAfDJS3O6s2W2VxmI/CtmtC325lr/pkEABpgVlTMKgElGUMFGlxQA3FdIOnJKc2ZSSgghQAdJF6oJbL+EpJ6Rj+NY7MpSE0Q9A6qdeYk1Lln1iskqJoU2hEFyudxZoGTIgnh8gBbk0GkVLH1HgqSiRL8NKmSK5VkEcxslSVJNdWFdbx3Gz5sxaZYyrDhzUK0uhTh21oGpS8U4SaqRIR4iFChLuwJVW5BDgGwqdheO8JneLnmpXmUHHKLBi+YAOKNQgHpEaEYrGhlJWyUklxNANyKBTsTTUm+kJJ3CMPMPOjw/eIMsswLOW6kEV6Q3xuIVlADKJo6SST0Nv18oF4fgUhSggql5QlOVJIL1J5GazXSYl/iwvX7OTpf8AwzRMRoJgyj5ax6H5waglSwUEhgwCkEudVooW7ejR6LpGVl4wKYpsXDPUHqNBo8cUVZhzMLgEV112o7MTAOImmTVLqSpsyfO4sxaCcLJEwFYLgdAbG1/2cmCChmDEEtbKaDT4mdm1aPIw7uX5jQkOGAJcMT+LeJOBa5SW6to9/nEUzNSQfzGtG1q3lAel4YM2dVtk1B/xr/uITeHhi/Naig40d7EksLkxydiSWABLkgag1bR7RUozFsEkgUzKZhatHuGNndtIguTLZ8p3HKNwDWhe4DtQ7RLDyyGclyBowCXOUbUfpfXSkzAhNGHM2YH4h9o0d7U+cT8NUwV8QJKWd2LsCxS51d4KsxKeQscr0fvo7dLnfvAUrEpLl6gO6VNYEO6aAM5232jysUqU+eiVJZ7OxU12APQm4OhhbicSpQKlhBSCfdUAMtKn73YiKDMQmimIlg3AN/eF7DSoBbeFmKQ4SUqDC+4p1A/L+BjPmUCAABYigbsC13+njqAUg5iSo77U+VICucY74gASOpJ7UFOrPEWcgR6XKzIUvQfJoUaf2bUkqzpWSgcpAAFDYKc3Fn1aNAtTUBjF+zKBnIIYGru1QQRU0d28nh+jistaSQS4unUGgsLjqKRAwVNAcksNz/P8wDNOdyQlEvVwxVRqtYUtc67RWuaBzzGDCgDMzEM7OS/UfnAC/ExByoGVKSxJoKFiw1NDqw1JNBKsX4niS5p8OR5qAIA6kiw+Z00MX4H2eEsEnmWXJJDgl69vL5wwwODCAkJDUuBepcqN3J1hxhsCuYtKUNUO6n5WZ1erDvCQtJuFzFTVZJWbOlyQqgvoomgvelmZ4e/0K1gpQGVmHKo5VqADKWalBAJNUn531eE4YiSkCW4OqjUq/Fvr20hXxOcJrykhLu+YlhmAI5TcKu6hUaVtbwnWbPC5i5iUFSUrBCZgQoqCAxIKgCACavcW1IEaXhWAEubdBlVyELWs5uZRzUYBnNTdtYWyOBKlTZiiM8tZSSkEZilIps9XcXLAuo0h3g5ssBQSEtQZWILm4UggMbUN4zj2+GryJ47iGWiaq23/AI7QvlYvxMxKSki71fTSPcTwqll0tV3c6xHAyPDBcgq1am3qdfp4uMymXWbrRDxj2VTMUVJZJU7ghw/YEaxmuIcFmSBVSCwzZSurAs4cAtYNU2pH0jOwUpRTlFXdmAFX7MYU/wD0pWJmpWsKEtJdCaU++sHXYaesbyiR8/wUvnBmBtgQ1ezVh5K93a9bDv8AXyFtr7RcPlKkDxChASXzNmBo2UpFa0s9ox83gmVSMtc9UqTmZVMwIUAVDWihp2jHhVoIFOYgUs/TtUddCItKikcppcANlo1kkEglg9HoLxTheFKWWRMCVuGTMISTf3Vih0cO8XzOGYyUoyzLzEuE5CWUzVBZOgepFhZoqOGYr7NC491ga7l37ih6wrnT1GZkFMvvAEMDRg3zJ7WgnGYmZLzPh1hSnqtOVzQPXUG5t8oHwqSiW6lEqZyqzk1q5Id6NR4bNKsbMQPeGQOcyg5ozlSkMLWJ+9ozxVL4uUtOXlDlSJWVrBVVqG5q17mpBhVOx3iKMtgXLKylzlTmzs7UP6DaAeP4yXmSEBgBatLN08/mYzOtXk01mK44gy18ylqUxSDlYF6ksMx9aRlFSsyu8DSZpg2ViDHSaYQTJIgnhKPEmEBwUsUqBA5goMQ4OarUZjFCphUSkX1/bvGt4FgAEq/tg2BISGDb0781qQEeLY/FIYLmCYgliwCT2IqhSmNkkUFonKl4OcyZc3LPSSKEoWC7lqgX+JL01i5OCdaDkGUXlhWZw21tHZ9oH4rwjDzHCkBDU0ubMl6a0DHyiKJnzsUlQS6J4lhwJhCSxFAVpZy1iXaLOH8clAkTElC1EqAILF2Zi3+NWeEAwcyUkKUFMoAJNFKAtXOCqw0O8HYCUlTS88yZUHKohQoXP9paAtItZ7dWjnLdulk0a4zH/wBuW+ZZYV/QLZiKWCqUvHoXz+DjxB/TkhSnKkAqAtqgEKB1r5R6NysWBJiH0diRYGgvWv5PQwCZIRMBHpzdQ1A8TnzuVQOUm6a1v9ks1D5NHEpXMQ6wimiczijuRmDE9N+0VkwkYnOKEAs5DGtxq1evaJpktQF71Z6D7rAwiTMMpdACCWNC+ve+pPyh7g8aJqcwFqdD2FGP7GAjKwIcnRT0YGtKlwXsIiV5k5QkJ7sBSrgA2ZjQG3nEpqVkKfJejONuhL00geUlg1AkUOws3wpFXqdN3iCzDIzqUkuxcFRDs5cijOO/7RT4gqUkADM4IIqALJqMtetFdI7hAUIqfCLBwDnSQ1jyu9xctC/Ely8vKkkvr6sdakUH8FUYniCSWAKUtTMrIRRmH3OnSBMLKSsqAADPQJJJFK3qkt1bWC8RglFQUVgEUYBVfnbpSKpsspKSlwRsG+YP5QBBQxcAZkjTUO/5wBi1Vs1B1+cMJ2MGWrZm94O48yIUzosKrXMygq6ECGuGweWWlC30KjoHMLJeEMzILJBdSjZne8Npk0FRyc66Kd3AEQWoTLlmg5yqgNQQzu/wsxqxsfKviSEoaYZ3OFEEhxav9u9DufOsC4iWmWl5gClUUEi52CmNED9oHmYdU8FYJ0ALBgPsCrJFtPIXgHWDmeMXWD4RByhhRxctV36ajtDPCyFpScqU5Q+U0okEsWoDTrt3hVg5QlJCQSCAMxBuXeugBIHrDHBT8oNfdNCkVYkliczEPpUPAN8Bi9SDQkZSQbVuHpTVo1Ps5gJhAXmyylF2bmUElwHIIyE6BnrvGd4Pw+XPnErWgS6EpYgqVcpzWFjR3Iq0P8HxUrK5CMqZSGZUoKqn7CT+ah2G4b15XR1PnGaSiWWSHC1g7UypOnVQszCrlNqcIhICQGbYDRg3S9onJCUJATRLBmiE6cCGrRiI19Ym1U45AKjzFH6bQDiZaVnMXChZaaEdH26Fx0gkrrFakAvaOkjOy/MtALjMkvzpdwS9VIdwLVS/ZIiOAwgbNmCwagghQLtUEddYFxGHxP8AVJUmYPAY5peUDSjG5L9aRCfhhNWUSeRIJEwgcqz9gpFFfeN/hBvHPLGe2pRyUHEKGU/2wRl++oH3vwDTc12jRYbD5Usb7j6tC3Af2i87lJZlA/22qB+A/ioaMTDSeMyVJBYkM4qxo1tIgV8W4Yc8ubmUyDzIRLzu5D0Bp1LGCMThJSxmXTIc+ZiGbmcjy+WkMVJJDUf69Ipw07MMyXIq2nlWGtBSuanOrxDKWiYl5fKAkqF8y6sS+ps8FyxlQVIzScgfKsZpYp8IegAcchA6GDpEoAqIFVF1cxVW2pp2EJOMTgCQktLQQpexVcAdvePXLsYUjP8AtDjl5VGYkoXNYHndCUDTNRjVi4AJUakWyPEcblSWVWzUubHfQqatodY/H+IorKstspZ2awa27gjUjrGYnFM2a1EpS+ahylRru4AIZn3vGLxudVcDkISiYuYgE/BmBLJAHW5L1Y/nC7E4FU1ZyipL+pYfONFjJRAAAyvsaGpuaAW1s9HjRcN4WlLJSxycylD4pihvsEmn4htG8WKzGF9kwkAAknU/nSJTvZsoIUguSQkIUHD+u1fIxt0YaKcLhyuapQZpfKl685FT5J5fNQ0jdxmmZSZGFkpQlE2T4awAAsnI9gf74Hf3tdI03DPZ332mGcgZOVCwFJOUKYlQKVO4NFJHSzPOG4UKNUhQaoNflHFezeRWbCzV4c/YTzSz1MshgeoYws0suyo8FNpZCyASUN4axevhqZxpmttCbGywVhKkkEEu6WU2xvQ0jUYnicyWMuNw+dAIInSk50jqUOVpL6h4r4VhkYjxZstaJiVKyhMwlRCUBkjP76STmU6s1Cmkc8u8ak9sXi5TKQE61YtpVq9RakWAIUplJdgCaOzF8zFmaldHh9juGSSvMFiWopYCYcyC9aTBQD/9iRChWBUEhS0OFEkE2LOHBDAhho14munoAVkrUrNmSn3Sv+4A9yMxCv8AuptWPQVKkMGSctag3sC9C8djWom2T4dh0BROcZlVe7lyAQ4/1+RFE0ysa1HJQiovpTvCvDg1ukOHald7Pbr53EHFZSkhSSUgulSVFJAo7kG/08EXLT8IUki5cEDTyfoA3esUy/EQtQSkFBuXtvqGFn/Mx2bMdKFAoFQAogkm1gpLXAsnzgfElKw63CGck7C5qzAnQ+mkA2kqKUBqMr4SWe9vs9v9h4zEurMQSU2DBADP7qkmrXNRfQiocpllwxZhoHDWShhTR1PtBWULTy5SnRGfdqMAwvq+tIyqiYlSszhKQapSOWl2OprWCfEUyXTpuP4Dd4qmApIZxSpVYetIITPDMBmfU6/xBQuImOQ+Xzb9B+RiasQAkgkADYMIqnFKVczPvc/PT0hbjJwUeVz3P6WjUiITJwf6/WKJk16R1Vvr66xZhsOVAmod67Ead/yi1B6wVoCEnk2bb4qkU6vEcSEy8oSjMthlSwIdql03N6VinD4xCUiXLQZqquEhyzhmJpStbV8od4FKVgMhgBV8pUktXbVqt1jDQDAcOmqB8YAJJJs68prVVwilq6PeHCJQAARQUDACzAa6at50MEka97gGp/evziiYpP2q391qio0u7l71tFEJUsF3atd/ie93r0tFgezB2ZxzKNA1AQ/7RyThp81ymWUoA5lEsgM7kk33pGk4N7I51BRWpSAQXKQArVgCKJ0rVns9ZSRD2dwihLUFv4cwpz+VQgNZIu4qewDtpy1yVApClSvdKTzlum4Z9j+Ilob4LgqJKlKSpbKd0Egpc3NQ++uphJgUAzsYmw8RLM4vLSdPq0YsvhuWHmDxwmpGUggUpvrcb6UiMzEhKVKNQmhCeY96d3aAf6UA5pSsitSKg9Fpfms2hGhETkY0JOVaMiydKhZa6FanoWVSzVj0Y8nXK98C8LjETBmQoKTuN9uh7xcYrUpnLegd/IVgbH4ohpctjMV6JFs6v0Gp6Akbt1GdbVY6cpSvCllj8ax8IOg++fkK7OywnB0JCGdJTbKSBZqgUV5vE+F8OEtIGt3NXJuSdTDG0c/e2v8ACbiq1kFAYPylQajjr3sx8oA4EZyQ6CAn4UKByFqMNZflT7pMPjUlQBIdi2XmFOa9g59DHjIb3GHRqfXaOVx3lvbe9TSqXj3ORXJMLslVlfhUHCh2ruBFmKQkqRmVzAlSQFM7DUPUC7F9NormSUqGRab/AAmoPbSF3EuGlGWYVFcuVmUErURl5SC0ypIZ6Ld9wI12eU4YT8eEJIQBnUSAKM9XUW0DP1tcxi/avGsnwEH7yyavV67uan+YITxIS5api1f3EjKEFOVTEnK4NakuVCjvUtGTnTycxUsgqJJdw5NwznsPKEt10s6Gn45SApyKM1wCdHBpSp8tYlw5ARLAuTfvvQ184Wz1GZOCXokKvUOGSTs1SB26wzwPCipeWUkjYg/+QOjbP5xBo+DSAhP9QG5KIQpiFKNGSx5XcAEOBWl4JwiQGTmMqaSSQaoWokqJAfKXJJZJCgGdgGi/CYMZgkVTKo+6yKnySfVXSDJ+CBBBAINwag+RjWOPuFy/oLF8RMtJ8ROU2SQXQomgGb4dHzADqYacOw2UJSGIap1JJcq8ySfOEIlrE5knMmXXKskjMoEABdVBkl6uKhhs44WElaUoJkLJohYBQq9kuz3PIQd9o1Mu9SznGqwkopTA8jjSSopYuC383rEp2OKUkTU+GdFvmR/1sMv+YTWzwlTTNyEEkP8AoamOPy/JZZprDDcaHieJyyVKT7xDJ/ErlSPUiAJ3svIISUPLmJSEibLJQqg1Iv1GsB4Scpc+XIJKggmao2okMkd8xB8o08bxszm0suPHz/FcFxGEUqaFmaHoUqMshSiwJQkZFOTbKHe8OOGTsKUoloKsMoAJ8NQCAqgFUKBlLUWuHV1gv2gV/ckgEvmzkA0IRUOLE58jQm4rxRK3GWupKUsR1EYucxy019bYOx/ADogE7yxTzlLUCn/FZ7AR6KeFhYQkyZhSDYJ5kU+yhThIv7u0ejrO9YvHxhMpaSp0hNyTSgAIZulb1gpN/eKhQkAZxu7FTBiTX0iqdhzOAKxz1qS2cAGtPjDMRamkdnIKbpoevWzi9rRna6WYqYhuUHMaqU/5EHv+8USytQJNEhqkAsNu/wBVj00MmlG+ni3CEEKzAks4SnrR1Elhrf0i60mw3DpoQo5VgkhnIJYPQJNHJ1pp6O1oUWYhwm2fUs7fCSO0ZnikwJmhICdA37MKmusMMHiZgCRmSqpy/CADViw1fSJQ0XMcNUtZ2JLa0J/SOSS1VH9Pl+xgDFzpiDM8KWlSLvnCRncVYVYV2ekVTppWGJG7temxNvp4SCfEVJVUD5MH3+ngMSqBzfQXP19dLJKUJLqJJJDPUhulhBSVZqpdIBfME0NWIJ+0dP0eNIqlYNIClzCxSPdJytQl63td3igS14kgIGVDAE2cfom/U1hrITOUkJSAArNmPLYtXluS4Ff4hvIwyZY5Us4vVy258h8ozWpxVgcAmWjKAOutRT5bR3ESytlIXkUPiZ3F2rQiCAsGuYEbvr1J7X03hhwHg39Wc2b+2k8xFyfspLs7FyWo/aGk2z+Exmdxl560TzE6coF/laNZgPZdJyqxExYpnKfdCQk/HMFlVs7ivWHmEwuGlyjypTLqM+VrKYnmDu4vqwbSBwhav+QqGHBJSTVQr783dtDXLQqqCoS7l01NXo3BSfHokZMMjlSliCop1Li1mGjVrRL+WkAMLCKMElKUhKPdAAHl1N+8RXOcVu9ADp1jcZtexEyraRmsAP8A7vFCjHwlH/oI/SHmeEOEU2PnDeVLPoVCJ8nPr+rh7/DRMgJJYDmNWoSbOSL0aKZiUHMCygWSpJLh6EcuhqD6RameSpmcbuI5ip6EoKjUWa7vQJG5Jp5xrGzTN2CxOIXIACHmhVEy1HnFNFH3kCj5q1uSQmGfA8KkgrzZlEussxzfZKTVLWymwgLhOBU+dQBUWo75Q7hAJ231PkA2VJStTpJlzW94CrDRQNFJrY9WY1h3yvPBoiOgQkxc6YoolzFGS6hzyyyV/dCiDlJ+yWOxVeGpISSokuWo722G5eG4mq4EFJemRgwAqC/TT8qx2YtmYA15g9g1wNTanWLJZLV9BFWMw+dCk2JFDsdFDtEngAzeJPmAl5wmh5g4/T5wtnY0TWSgqMpOUrzXd6Ic1LUUfLrBvEAZaUZW8dSmSQL0qVPdAFT5AM4jL+0uL/p5XhSy6llgWq595ZIuosbw3VJfabH+NMAfkQVBOjn4mI2FKQixfKKF6ioZ+lRdhVwNqQaj3WyhmF620/V+kBIBUqwUEgOHv5m79do53ta9IYCQxdLEkANqGfTXte0ajgstWVU1XxEJRLHKFKs5y6PRrABRaFMqSJykoTRRIBL1SBdxs1gRdrxp8FmSoOkrlSXQlSBXMwdRRdWUcrp1KuXbcQ4wOGCEhI01s5NSfMuYsxM0ISpRsA/8d47hZqVpdCgobguO3fpFM1PiTUo+FDTF9S/In1BV/iN46+Ix5ruAkhKcqyM55168yqkdhQDoBDQ8FBT8JcVSoOCIqxCQEgqqxcAXfZtou4biagKKudVEswQdK3c7dbRyucmX1amPNqJQnSHYkpJJyzCVDsmZUpHQuANI9JXJUQlJ8BZ/9pYBlq/CkFq35Ck2JEaAga26wo41w+WJS1EMAlRKSHBpZusW4wmQfheLCZs5c1PhgFMoLqZfKHPOwy1U3MAHDAmNBGV4bhZ+GlpCVUZyhdUOqpZQ5kFyRqOhi+VjkJsThV/ZVzSVdrJAJNx4ajsYmPIt7U8UDMmziElYQEywASC/vqbqxR6QlweDJKyVKdKgyVcw1cHzDVfQNDbh+OyyUKnylI8QqmZ3dHOSoOoe4QnKOcDRiY6uSpIW5KgpmIYKa9/9x5s53brjfTnAipOZnKSdaN/ifSPRBOLykZnJ+0Sx9Az6OWj0XDOSa2mWNtfHcRMQhKWqp0kAMaINClxQWFwL2gbi0+YZaleClKQsAlKySAWrlZsr+lRFshH9tQq+XNmcu6bV2ra2zQHgJhSoEE8xCVDQg3BG1Y7yac7doSZwAchRpvf+IPXKBRVylNwCwFHqbqNWjk7DpQpUsCgIYmpqpr9Bb9Y7xySJaFJQ4ACTcm979otrMI5EvxJpUT59XYV+rQ4k4emXMlw25JbWlddOpgPhEseFnbmzt6N+8OOJYVIAYanU9j6vEi3yWzlgKbMSK3sO4vFMmdUjKCTWpY0/3pBCxyuwu3om/eB8JLExRzActA2xJjSGWEwqVEEpc6cr23+u0GLkzFLDq5Q5ZNNPsglrbwv4SAtM1KhZJIIoQ1KEaVtB8qQ60863yioLH3QdIgZAg10Z2KQ+5qDS1hsIszgGxb5VL1DP8o5LFVCzozPq5cXgXh01U+ZLStR5ihJIJBagp5D6pEU54NwiZiJgCQMgUnOogkUq1GGdnDtrVo+jJTKw8ugCEJ0A1JYAJFSomgAvFCAJGSXKSlKGNG++gP35jAKFmbPWVn/jWUpAswDHzL1N2pQEg6vCTbpwKsQrNMdKAXEoMAXBqoi5q7g0NATUqKw0wpCUgAy6CnwhqeTWI6eS/h+PWChNGUueC7l2Oa5NKk0FIaqnEoKqUb82Yxneq15UT5SpYzSqp1lCm5eWSWB+67HpUkDCLzBSkKepDEqDHYi6TuGinHcVWgkJCWodf3jL432impXnSlAVqQDzCzKDsW0NxveF1vZN603KZm+8Z9U5uJHV5I+SjCnD+0M6Yz5U/hH7kwHi5qpmMSFKPNLIJDAs9rN8o4/NldT9dPix7fyvoqpqQkqJASA5Js25hdh5XikLUlkj/jQRYfbI0UfkOpMIMKhazh5ap0woUhayOS6FJCR7lRWxfSNGjAbzJp/zb/xaPTLtxs0fYYAJi2bIfT9/Ixk/ZCR4so51TSyiKTZqbnZKgI1mEw6UBkuxL8ylKO11EmLvaBp6ykFKk50lwQQ9PvCzQPhpqk/8R8ZAfkfmT+BajX8KiOhoBDSYmvXeFfEEkSlTEkpWxLpb8iCDGb5WeDLCYxEwOhTtQ3BB2UksQehizETUpSpSiyQCSTZtYUlGaV4w5JoQ+ZNHZzlUC4Um9C7PRjWA1YpU4YML92aDMUkWdCQQK1yvWuwh9uGuurxBAVPmAhSgyE6pRon8RufSwEYT2ixQMwBYJb3iDqWLdGDebxruLzjnV9xClgdQCz72j5/jJpyqJLk3JvXXvEvOHkNicSUpOV1ft+sSw2JTlF9CXDF9WH7wrk80yuoR/wCShDeakKmy0GxUkFqUKsp+UQOeF4T+14pB8RZAlkcpDmhBGhPMdCBWNBglKkJCVArQPjSObUkrRckmpUl3JsIlIlDxglqIlgpGxUopfyCWHc7wcpNI3jj7S30qmiWUmcheQs5mIIqB9oe6sNu5GhEc4RPXLTmxCMpmHOqYmqQ4ACVi6MoAGqae9WE3tEMqc6eUlTqagXlSpfMBQ1QkPdqPGw4JMKwhRuUhVNzDe6uuGsmQgDMws5UBel31jsvCger/AK+kK+Kj+ll+LJ5eZKTL+A5lAPk+E1d0s5u8PEl4alqPKQCz6F/kR+RMAcW5jKlfbWH/AAo5z5Fgn/KGELUF8Wp/hkpb/Nas3/gmJlVhlCP2jwgEpWUlJWQgbOshDtoQCS/SHsY3GYheWUStSiJs9blrpz5RQNlDs0M7rGmPmJoUUJUjDzvDJBCR/wAku1wlXu+V7l47OV4aByqk2co/uSD1IDGXuSAkVqVQCVlKfETRSqH12MOMOs+GFOxIc7Gu0cPjznyf810yxuPSXiONUU5ZyEBJYpmJUyGu3i29QknYx6GC8AnL4ksqlKLv4bAGtykggnqQ8ejOXx9amfH/2Q=="/>
          <p:cNvSpPr>
            <a:spLocks noChangeAspect="1" noChangeArrowheads="1"/>
          </p:cNvSpPr>
          <p:nvPr/>
        </p:nvSpPr>
        <p:spPr bwMode="auto">
          <a:xfrm>
            <a:off x="63500" y="-639763"/>
            <a:ext cx="3419475" cy="1333501"/>
          </a:xfrm>
          <a:prstGeom prst="rect">
            <a:avLst/>
          </a:prstGeom>
          <a:noFill/>
        </p:spPr>
        <p:txBody>
          <a:bodyPr vert="horz" wrap="square" lIns="91440" tIns="45720" rIns="91440" bIns="45720" numCol="1" anchor="t" anchorCtr="0" compatLnSpc="1">
            <a:prstTxWarp prst="textNoShape">
              <a:avLst/>
            </a:prstTxWarp>
          </a:bodyPr>
          <a:lstStyle/>
          <a:p>
            <a:endParaRPr lang="fr-FR"/>
          </a:p>
        </p:txBody>
      </p:sp>
      <p:sp>
        <p:nvSpPr>
          <p:cNvPr id="13318" name="AutoShape 6" descr="data:image/jpeg;base64,/9j/4AAQSkZJRgABAQAAAQABAAD/2wCEAAkGBxQTEhQUExQWFhUXGRgYGRcXGBoYHxwaGhgYGB4YHBgcHiggHRomHhwYITEhJSkrLi4uHB8zODMsNygtLisBCgoKDg0OGhAQGiwkICQsLCwsLCwsLCwsLCwsLCwsLCw0LCwsLCwsLCwsLCwsLCwsLCwsLCwsLCwsLCwsLCwsLP/AABEIAIwBZwMBIgACEQEDEQH/xAAcAAACAwEBAQEAAAAAAAAAAAAEBQIDBgEABwj/xABBEAABAgQEBAMFBwQBAwMFAAABAhEAAyExBBJBUQUiYXETgZEGMkKh8FJicrHB0eEUI4LxM5KisgdD0hUkY3PC/8QAGAEBAQEBAQAAAAAAAAAAAAAAAAECAwT/xAAgEQEBAAMAAgMBAQEAAAAAAAAAAQIRITFBAxJxUWEi/9oADAMBAAIRAxEAPwAhMmjRYlIEeq4iWWA8lflHcse7xwqaAlESsfX12iDk7NEkSwOsB1JJiwCIAx4qgLM0QmTwlySABvT5wDieIIBy5wCzt623hX4GIxDuUol7BjXcMx8jEtWQxxfG0pcJIURcXZwGo4fekVyuIJmuEqU50Ia7PQh/SJYXhSZVgc1yo3L1rpE5ksPmCWLXEWJVOIlMgiAEig/OGE7GFIS7Oo+m3ziRCGc8r9W1jSE6wogtFgYM5rsdoZBmGp6l4XYhPOaM/wCUZtXQiXMFC/yhlITygqBANQWceY072hPg5OZQAHppGmRQUp9flE2qxCgQ4qNCO+8WJPXeA1YcEuHSp7p1tcWPnHjNUm6cw1Kb/wDQa+YJ7QBx6/OBJmASKyyqWb8lj3SRlPo8WYfEBYOWtn6HqLg9DEsteXl3I/QfrAKZs6cFjxUiYBYpJDO3vJrtd9+0H4OfKm0CkFYd25T5VdutoKlJCQzeY/V6/MwPi+GyZpdQD6KByqGtxUFqwFisKoe4fIsB6hx5s94WzuLT5LiZLDt8BKgeuX3g23UReZU6UP7czxQz5VsFeS/L4gY9hcaCQ6FImVdKwADSrKfKWobg0s1iC8Fi0zUheeWtqq1YXYhwUn0+Uew0tS2ykeGCSkKBJOt3BZ3NXu+zD+CmcvPlCUBucABS/MVyP6npDWUkCjnvT8/4iqikEUIItUVFOoZvMARnfbVAVhwae+A4Y3SrbdvkI1wL384yHt3ipKpRlgAzCXzDRj8zfs8EfPAs2a0WJvrA4Qs2GZvWDuDI8RYSpxViG/WCPpnsJgWwqSoqSVqWpwogs6QKC/ug+YOsPOJS1TcLiAFBToWK3fKSwYNdj/uM5LxCgUymCAKEAlsr3BNQGcMNhpDzCY1CcqXSnSpBq6Tc+vbo0FfGFp2gaaYe+13C1YXELADS1EqRsxrlHZ27MdYzkzECNsppp67RILq5gNWIu0dQDdVtEjWLEfYP/Sf2jRKRMQrLLTNXmQFKVkBok10CiRW1hH1NeOYHOhSb/eDC1Q9D2j808N4goDKWqlYI2Cg30d4+key/t6pPhSFATCSlGb4m91ydWeJcfayvpOE4ihbhKkkuzA1FHytd4rCqkknzNqmwtA3ESCkEocrICaXez+QJ+qjqwqkgJQs6XSGOjMliwr8+sYaWzl9h2L2Z60/mKFk6Gxf9Lg2voWivOtJql/vJL7lyk1Gln1tFKsSgsAoFRFirKRY+6Q47MLiKizETym4I7V87W/f09Fc6aUoUoJJqN9SBdxHoDGyVqUx0IBcNt3ggqigS2NKdIsSdoipu8dSALRGOZoDp9IkDEHMTCBrWIIs+nr9WjvgPetOsWBo60BwSEkuyQacwEUrwYzZgcqtxR+6bH84ueIlRf6vAWhTGwrq2tBa9WEBY8AM19ezRbNmsCfeIqwZ4W8WWoKQT7p5aaG9tLebGE8lK8ZLB9w1Gj/VYlKBoVCgFHixUgL5mrvv3GsTSVWIzB9Nuoi/Y08JzM5i6WBqHipeV2ykesXZHYJc9ImwTw3IFEAh2cAmvkIZfR6RyVgEKlpQoA6+fTUGBlS5kux8RI0VRQ6ZtfPaCigPpun+olmtX0/aA5eNSo5UhlapVRqP9AfKCR6nc/VIg5Nw6VFyGULKSSCPMV/SOKVMT/wDkHkFf/E/9sTcjt0BP6xIGmv8AP1+cUQw/EEKOV2V9lQyn0OnW0XTMqwxAULHXuPR4FxmFRMTzpBAq50vUEWhWnxUAsoqk/fIBb8Rrl6n/AGDczlVyqdIeq2odkqb1JBA/IWVM8Yt7skVq/wDccmrlnTvv2uFKxIxCzL92UmmUhs5cMLe5q2reUP5dOkBJc1MqWo2CUks9KC2zdIyuG9sFAnNfsKdv2h9xPBhaCAm7gtR+4FDGCxnBFpNjFRouI+1TpZB/U+bj6+UY/G4tSi6q9YnM4VNGhEBrwatTASkT8poqmzwdwmYrx0KSxVmDAC5ew7wDLwJ3jb/+n/ByJyZpLAOH/EGt2JGl7xBrpPDAtFB4aq/C7AuWAVsLuIomcPmISC2YMapLuwq6Fs5ILMVFj8tDLZ2BY0orZwDVqB4unY1ILZSCHqGKdAxKHLHcpHV6glYfiC5U1IlTkpIuEh0qCqvlcigro1fOMP7S+ziZJStCipCrOwIP2S1P32j7POwciZLL5JksjKaBYdO+Ulixox0V2hFM4UggSUIT4Vih2K6e6FMykpJFVC5arFrKmnxbwhYBiKx1nqkOdegjTcd9n0pVNVIMxMtC8mWYQpTj3mYBwC2uojOTsIogkqDD8T/9L1jcyTSlExjfv9fV4f8AsypliZR71NegA+ZPSE8rBFqJ8yAPlDnheFIGYltAdzsN/wBK9IfZNPt6eKpmFMxWYBKeUmgzKuQoFqCgDvXSLBNS7uoE9Lnv5sK+tGRezfER4CApQTdNQS+tA/alPzgsqQTTkJNQgZas55SCgnUkg+UYaGkaeQdRc2rVyX/KBMVJSocyQQKMup6V/PuL2ilcyaioaax3Ms9STUE1+6IpRjkCiz4Rf/3AEiuy6oJfZWsVHZuBUFomCaapJCVFS0sfibNU1I0tHoIzgqJcAUANqCxdtXjkBmUj6847EEEGxe9v3i0RFeCXjiE71rEswB6+kemjMHFzv9bU+jEHkn6+vqsTEUSy1DfYtp2H5CPKNaGnYa7wFwXtX6aPCZFRWAznpEUzgbX+tfq8Beqv0dukRN6lvz+meF0/EKFSWYEgNWmpBrbcCLJU2ySealQ+/vXNbb2iKsKUk9jd2Ytvv/EEqQlQIIBSxpuH/iF8zBCvMz00sAfKjtajC8FoWAPe0H19daQCvE8IWhzJU4N0q7WrQ/KBk8QHulgRcWbyMF47jCgFMkMBQl+3kag/KMZPq5N4o10vGIcBiel/1hrw8EkkpKaBnoTf9rRn/YvCDOpZ0FOhOvyMa2ZPBzG5DlwCW6EJB5dd4gjNmBIdRDDU+nr0iS5ipm6RvqR//I+faKEh+dwdmLgaFoKSadP4/KAFn4VJDEW1GkDFS0P8Y63+utfKGKk/7/mK1iAqlYgKtQ6A0PYaGOzJyUh1FvKvluegrAmLCUvo/wAP2vL9/nAUzFpQnxZhsfdVVq0Cau9r/wAxFGz5wAMycQlIsmn/AHbmgpZ96QJhlLxJzqBTKHup+1qCfraFWCC8UsTJlJb8iNHr5P8AXfWS0sA35QhXlYWWoMpANGt8v4izDy8lEqLaBTm2iVX8i4iJuHoev10iUtYsX/M/XWNIKExJu42IIIPpaOTfUbu/lA3ieX10NYGn4vQabU8oCrHzAXDU6fTxmMXJGY/s0OcdOADAHV2qK7p/35QrSAa0PX6eLUXcJ4X4h+6CH31NPIH0jecMCEpCEhlXJFQwJD1AJFqH9jCfhEnw0BOXnUxdQoAdwdHYd9Ic4CSG5iHJBd2LijknpqR3iKZycSRUgMa1DjN7tQai9DYxMTKKdLELDA1BtZzdnpC7EAh+axA5izgbG3bZ+zk4SaQWIUg0Hw0Y8rkrpTQivSAji8LKWc5CXTQLRyLY3zEKcsX+ZgLDonoUuYJgUggDKQMyAk5mcmqQ4dyCCoVJDRHHYudLWxSZkoF3HKXO6XonUsr01CxHEVTFKylWZ8gBTlJIVlUAAAFJBGQl7nViYIKGFSuVNR4ReYDlUE5wlb2+2FZjl6gCkfNpxYl02JB3BFGI0MfWMKscoKByh8yQvmDB6s7VALGhNQLRgPbHhglzPFlHkXQ294DUMGftcGAQzVUoIKwTqZ3pQfxAxnpIqz9Hi7Cz8pcW+t4sStbwbiPgoYqAd1M5duiXbS7H8mdS+KCYeTMrqHPflbTmoT5wNwVCMTJTmkJWzp97LQMXoGN2cwJxHg3huZMxUsknkmBTMKtZ/mfWkOrDsYk1dRJq2dGRx1dqdjV4kZpIc5SGq3u2sKF9aFvKMpN4nPlf8iVAN/yJJUkvY77WaLsBxvxgCORlVBIZ981XLMLxNmjZWBT8Cly1KdRMtRSCeoYofyePRwT1CpAAtmJUkaUoB6P6iPRoKZc0sHq9KH9D+8dRNOtB3+Ro1nqC0dQNL/t9ExFa29RuNq07xkek4pJIDupvyB+X8R6bNUWYtoWZ+1bd4ime7FJo9SaParULde/WO+PbY2IrWuj7AQFsotr0H7W7x2WlmFGr2p530gUT81Gu1SW10bzvFkue1CfhDUIelA5N6XgL8zMwcmnn1+jFM+lRUD4XFzXXWkVpSVEmh0F/Ouj2ftHrhTOzDQpU9/e3Zra67gOHIcmj8pcp6hw7UAqSXrB+FDszAaMSaWqSz6U/3FaA7ElyDVt2arajcRzEYhKQ5UzaXcULEC1KQVd42UPl8rGj69qtAylBQo52VnYktZgz7O3lEv6xCh8WUuzuKgMxuNtdYWY6ZkGUJIFCAA4FrinqRrvAAcYnOWLO5tUdgWeFSUOQOsX4qYFFxZtOusVpoFHyHc0/mFGt9nJP9oGoBKjs4fKD+UOkhrU/Wr9oB4ROBlAAcqRlH+IAdvrWDmcfX1/qIBMRhy5VLOVVzqFD7w7a3j0vEBuYMdS9H87edOsF/p59IHxIc8tFi9dNu+tIC0nXf50imbP0AckgaXt5l9PohInqcBNE/EquU9gLPuG84C4txkSylEsPND0SQWIFDQOWcEMx9CIm10Mx2ITIqp1zT7qAXcttp3/JoW4LBLn880u7s1kjZI8/e106l8J4QpRK5lVG5N/9UtD1MoAUf0bUD60ihanClCcqeYWyhy/+Iv5CIBM6XVaJiUOaTEKYGzBTU+ZrakNeH4rKvM5GWoKVB3IchwaU+XpD/F4mWZQQkBS5jBSiWSCSOZWhUSR1JYnSJ9oSVjl8TSaCqjQJNP8AJ9QO70giWqj+89yaP+o7dILnezORa0rlzJhUOVaDlYtZVGUl+v7wsxeFxElAUULy1cqBJT3LOBYux2ixF8+doBXvpezX9YXzVvpTyPzigYsGho9nr6XH7RBUyruXteno8aRFZP1v1YftHcLgAs5i4argsex37RBRH0P0/aGmFSco0Ju+lm/T5xKLkYqaDz84NAq1CbqZ60GhteHcqeCxcgkls2UXDiocF62NIWlQF2S9iTs7V6VFDpF6pLuU8qiDmFCFOfiBooFtgXB2eIptnLFjsTV3GpfpqIirFFKAkGvwB3qLp3bVqhns0KkTykAZimwF1IOgoS6fiDAt3i6biZaTnmskCiVUWnbmUQCCWaobRzSKKeNYmcgBKUiYSHARRQTy/ATlN3elQGFXhTwuaHzS8qVXCVlSSXJSoczkqPPZnyi0ORjR4SlkpzLHxZiGLskM1KuXepUYQY9C0zJJQlWdRLnK/KrKzoZ1UYsxFFGIp3h8cxSAfDJS3O6s2W2VxmI/CtmtC325lr/pkEABpgVlTMKgElGUMFGlxQA3FdIOnJKc2ZSSgghQAdJF6oJbL+EpJ6Rj+NY7MpSE0Q9A6qdeYk1Lln1iskqJoU2hEFyudxZoGTIgnh8gBbk0GkVLH1HgqSiRL8NKmSK5VkEcxslSVJNdWFdbx3Gz5sxaZYyrDhzUK0uhTh21oGpS8U4SaqRIR4iFChLuwJVW5BDgGwqdheO8JneLnmpXmUHHKLBi+YAOKNQgHpEaEYrGhlJWyUklxNANyKBTsTTUm+kJJ3CMPMPOjw/eIMsswLOW6kEV6Q3xuIVlADKJo6SST0Nv18oF4fgUhSggql5QlOVJIL1J5GazXSYl/iwvX7OTpf8AwzRMRoJgyj5ax6H5waglSwUEhgwCkEudVooW7ejR6LpGVl4wKYpsXDPUHqNBo8cUVZhzMLgEV112o7MTAOImmTVLqSpsyfO4sxaCcLJEwFYLgdAbG1/2cmCChmDEEtbKaDT4mdm1aPIw7uX5jQkOGAJcMT+LeJOBa5SW6to9/nEUzNSQfzGtG1q3lAel4YM2dVtk1B/xr/uITeHhi/Naig40d7EksLkxydiSWABLkgag1bR7RUozFsEkgUzKZhatHuGNndtIguTLZ8p3HKNwDWhe4DtQ7RLDyyGclyBowCXOUbUfpfXSkzAhNGHM2YH4h9o0d7U+cT8NUwV8QJKWd2LsCxS51d4KsxKeQscr0fvo7dLnfvAUrEpLl6gO6VNYEO6aAM5232jysUqU+eiVJZ7OxU12APQm4OhhbicSpQKlhBSCfdUAMtKn73YiKDMQmimIlg3AN/eF7DSoBbeFmKQ4SUqDC+4p1A/L+BjPmUCAABYigbsC13+njqAUg5iSo77U+VICucY74gASOpJ7UFOrPEWcgR6XKzIUvQfJoUaf2bUkqzpWSgcpAAFDYKc3Fn1aNAtTUBjF+zKBnIIYGru1QQRU0d28nh+jistaSQS4unUGgsLjqKRAwVNAcksNz/P8wDNOdyQlEvVwxVRqtYUtc67RWuaBzzGDCgDMzEM7OS/UfnAC/ExByoGVKSxJoKFiw1NDqw1JNBKsX4niS5p8OR5qAIA6kiw+Z00MX4H2eEsEnmWXJJDgl69vL5wwwODCAkJDUuBepcqN3J1hxhsCuYtKUNUO6n5WZ1erDvCQtJuFzFTVZJWbOlyQqgvoomgvelmZ4e/0K1gpQGVmHKo5VqADKWalBAJNUn531eE4YiSkCW4OqjUq/Fvr20hXxOcJrykhLu+YlhmAI5TcKu6hUaVtbwnWbPC5i5iUFSUrBCZgQoqCAxIKgCACavcW1IEaXhWAEubdBlVyELWs5uZRzUYBnNTdtYWyOBKlTZiiM8tZSSkEZilIps9XcXLAuo0h3g5ssBQSEtQZWILm4UggMbUN4zj2+GryJ47iGWiaq23/AI7QvlYvxMxKSki71fTSPcTwqll0tV3c6xHAyPDBcgq1am3qdfp4uMymXWbrRDxj2VTMUVJZJU7ghw/YEaxmuIcFmSBVSCwzZSurAs4cAtYNU2pH0jOwUpRTlFXdmAFX7MYU/wD0pWJmpWsKEtJdCaU++sHXYaesbyiR8/wUvnBmBtgQ1ezVh5K93a9bDv8AXyFtr7RcPlKkDxChASXzNmBo2UpFa0s9ox83gmVSMtc9UqTmZVMwIUAVDWihp2jHhVoIFOYgUs/TtUddCItKikcppcANlo1kkEglg9HoLxTheFKWWRMCVuGTMISTf3Vih0cO8XzOGYyUoyzLzEuE5CWUzVBZOgepFhZoqOGYr7NC491ga7l37ih6wrnT1GZkFMvvAEMDRg3zJ7WgnGYmZLzPh1hSnqtOVzQPXUG5t8oHwqSiW6lEqZyqzk1q5Id6NR4bNKsbMQPeGQOcyg5ozlSkMLWJ+9ozxVL4uUtOXlDlSJWVrBVVqG5q17mpBhVOx3iKMtgXLKylzlTmzs7UP6DaAeP4yXmSEBgBatLN08/mYzOtXk01mK44gy18ylqUxSDlYF6ksMx9aRlFSsyu8DSZpg2ViDHSaYQTJIgnhKPEmEBwUsUqBA5goMQ4OarUZjFCphUSkX1/bvGt4FgAEq/tg2BISGDb0781qQEeLY/FIYLmCYgliwCT2IqhSmNkkUFonKl4OcyZc3LPSSKEoWC7lqgX+JL01i5OCdaDkGUXlhWZw21tHZ9oH4rwjDzHCkBDU0ubMl6a0DHyiKJnzsUlQS6J4lhwJhCSxFAVpZy1iXaLOH8clAkTElC1EqAILF2Zi3+NWeEAwcyUkKUFMoAJNFKAtXOCqw0O8HYCUlTS88yZUHKohQoXP9paAtItZ7dWjnLdulk0a4zH/wBuW+ZZYV/QLZiKWCqUvHoXz+DjxB/TkhSnKkAqAtqgEKB1r5R6NysWBJiH0diRYGgvWv5PQwCZIRMBHpzdQ1A8TnzuVQOUm6a1v9ks1D5NHEpXMQ6wimiczijuRmDE9N+0VkwkYnOKEAs5DGtxq1evaJpktQF71Z6D7rAwiTMMpdACCWNC+ve+pPyh7g8aJqcwFqdD2FGP7GAjKwIcnRT0YGtKlwXsIiV5k5QkJ7sBSrgA2ZjQG3nEpqVkKfJejONuhL00geUlg1AkUOws3wpFXqdN3iCzDIzqUkuxcFRDs5cijOO/7RT4gqUkADM4IIqALJqMtetFdI7hAUIqfCLBwDnSQ1jyu9xctC/Ely8vKkkvr6sdakUH8FUYniCSWAKUtTMrIRRmH3OnSBMLKSsqAADPQJJJFK3qkt1bWC8RglFQUVgEUYBVfnbpSKpsspKSlwRsG+YP5QBBQxcAZkjTUO/5wBi1Vs1B1+cMJ2MGWrZm94O48yIUzosKrXMygq6ECGuGweWWlC30KjoHMLJeEMzILJBdSjZne8Npk0FRyc66Kd3AEQWoTLlmg5yqgNQQzu/wsxqxsfKviSEoaYZ3OFEEhxav9u9DufOsC4iWmWl5gClUUEi52CmNED9oHmYdU8FYJ0ALBgPsCrJFtPIXgHWDmeMXWD4RByhhRxctV36ajtDPCyFpScqU5Q+U0okEsWoDTrt3hVg5QlJCQSCAMxBuXeugBIHrDHBT8oNfdNCkVYkliczEPpUPAN8Bi9SDQkZSQbVuHpTVo1Ps5gJhAXmyylF2bmUElwHIIyE6BnrvGd4Pw+XPnErWgS6EpYgqVcpzWFjR3Iq0P8HxUrK5CMqZSGZUoKqn7CT+ah2G4b15XR1PnGaSiWWSHC1g7UypOnVQszCrlNqcIhICQGbYDRg3S9onJCUJATRLBmiE6cCGrRiI19Ym1U45AKjzFH6bQDiZaVnMXChZaaEdH26Fx0gkrrFakAvaOkjOy/MtALjMkvzpdwS9VIdwLVS/ZIiOAwgbNmCwagghQLtUEddYFxGHxP8AVJUmYPAY5peUDSjG5L9aRCfhhNWUSeRIJEwgcqz9gpFFfeN/hBvHPLGe2pRyUHEKGU/2wRl++oH3vwDTc12jRYbD5Usb7j6tC3Af2i87lJZlA/22qB+A/ioaMTDSeMyVJBYkM4qxo1tIgV8W4Yc8ubmUyDzIRLzu5D0Bp1LGCMThJSxmXTIc+ZiGbmcjy+WkMVJJDUf69Ipw07MMyXIq2nlWGtBSuanOrxDKWiYl5fKAkqF8y6sS+ps8FyxlQVIzScgfKsZpYp8IegAcchA6GDpEoAqIFVF1cxVW2pp2EJOMTgCQktLQQpexVcAdvePXLsYUjP8AtDjl5VGYkoXNYHndCUDTNRjVi4AJUakWyPEcblSWVWzUubHfQqatodY/H+IorKstspZ2awa27gjUjrGYnFM2a1EpS+ahylRru4AIZn3vGLxudVcDkISiYuYgE/BmBLJAHW5L1Y/nC7E4FU1ZyipL+pYfONFjJRAAAyvsaGpuaAW1s9HjRcN4WlLJSxycylD4pihvsEmn4htG8WKzGF9kwkAAknU/nSJTvZsoIUguSQkIUHD+u1fIxt0YaKcLhyuapQZpfKl685FT5J5fNQ0jdxmmZSZGFkpQlE2T4awAAsnI9gf74Hf3tdI03DPZ332mGcgZOVCwFJOUKYlQKVO4NFJHSzPOG4UKNUhQaoNflHFezeRWbCzV4c/YTzSz1MshgeoYws0suyo8FNpZCyASUN4axevhqZxpmttCbGywVhKkkEEu6WU2xvQ0jUYnicyWMuNw+dAIInSk50jqUOVpL6h4r4VhkYjxZstaJiVKyhMwlRCUBkjP76STmU6s1Cmkc8u8ak9sXi5TKQE61YtpVq9RakWAIUplJdgCaOzF8zFmaldHh9juGSSvMFiWopYCYcyC9aTBQD/9iRChWBUEhS0OFEkE2LOHBDAhho14munoAVkrUrNmSn3Sv+4A9yMxCv8AuptWPQVKkMGSctag3sC9C8djWom2T4dh0BROcZlVe7lyAQ4/1+RFE0ysa1HJQiovpTvCvDg1ukOHald7Pbr53EHFZSkhSSUgulSVFJAo7kG/08EXLT8IUki5cEDTyfoA3esUy/EQtQSkFBuXtvqGFn/Mx2bMdKFAoFQAogkm1gpLXAsnzgfElKw63CGck7C5qzAnQ+mkA2kqKUBqMr4SWe9vs9v9h4zEurMQSU2DBADP7qkmrXNRfQiocpllwxZhoHDWShhTR1PtBWULTy5SnRGfdqMAwvq+tIyqiYlSszhKQapSOWl2OprWCfEUyXTpuP4Dd4qmApIZxSpVYetIITPDMBmfU6/xBQuImOQ+Xzb9B+RiasQAkgkADYMIqnFKVczPvc/PT0hbjJwUeVz3P6WjUiITJwf6/WKJk16R1Vvr66xZhsOVAmod67Ead/yi1B6wVoCEnk2bb4qkU6vEcSEy8oSjMthlSwIdql03N6VinD4xCUiXLQZqquEhyzhmJpStbV8od4FKVgMhgBV8pUktXbVqt1jDQDAcOmqB8YAJJJs68prVVwilq6PeHCJQAARQUDACzAa6at50MEka97gGp/evziiYpP2q391qio0u7l71tFEJUsF3atd/ie93r0tFgezB2ZxzKNA1AQ/7RyThp81ymWUoA5lEsgM7kk33pGk4N7I51BRWpSAQXKQArVgCKJ0rVns9ZSRD2dwihLUFv4cwpz+VQgNZIu4qewDtpy1yVApClSvdKTzlum4Z9j+Ilob4LgqJKlKSpbKd0Egpc3NQ++uphJgUAzsYmw8RLM4vLSdPq0YsvhuWHmDxwmpGUggUpvrcb6UiMzEhKVKNQmhCeY96d3aAf6UA5pSsitSKg9Fpfms2hGhETkY0JOVaMiydKhZa6FanoWVSzVj0Y8nXK98C8LjETBmQoKTuN9uh7xcYrUpnLegd/IVgbH4ohpctjMV6JFs6v0Gp6Akbt1GdbVY6cpSvCllj8ax8IOg++fkK7OywnB0JCGdJTbKSBZqgUV5vE+F8OEtIGt3NXJuSdTDG0c/e2v8ACbiq1kFAYPylQajjr3sx8oA4EZyQ6CAn4UKByFqMNZflT7pMPjUlQBIdi2XmFOa9g59DHjIb3GHRqfXaOVx3lvbe9TSqXj3ORXJMLslVlfhUHCh2ruBFmKQkqRmVzAlSQFM7DUPUC7F9NormSUqGRab/AAmoPbSF3EuGlGWYVFcuVmUErURl5SC0ypIZ6Ld9wI12eU4YT8eEJIQBnUSAKM9XUW0DP1tcxi/avGsnwEH7yyavV67uan+YITxIS5api1f3EjKEFOVTEnK4NakuVCjvUtGTnTycxUsgqJJdw5NwznsPKEt10s6Gn45SApyKM1wCdHBpSp8tYlw5ARLAuTfvvQ184Wz1GZOCXokKvUOGSTs1SB26wzwPCipeWUkjYg/+QOjbP5xBo+DSAhP9QG5KIQpiFKNGSx5XcAEOBWl4JwiQGTmMqaSSQaoWokqJAfKXJJZJCgGdgGi/CYMZgkVTKo+6yKnySfVXSDJ+CBBBAINwag+RjWOPuFy/oLF8RMtJ8ROU2SQXQomgGb4dHzADqYacOw2UJSGIap1JJcq8ySfOEIlrE5knMmXXKskjMoEABdVBkl6uKhhs44WElaUoJkLJohYBQq9kuz3PIQd9o1Mu9SznGqwkopTA8jjSSopYuC383rEp2OKUkTU+GdFvmR/1sMv+YTWzwlTTNyEEkP8AoamOPy/JZZprDDcaHieJyyVKT7xDJ/ErlSPUiAJ3svIISUPLmJSEibLJQqg1Iv1GsB4Scpc+XIJKggmao2okMkd8xB8o08bxszm0suPHz/FcFxGEUqaFmaHoUqMshSiwJQkZFOTbKHe8OOGTsKUoloKsMoAJ8NQCAqgFUKBlLUWuHV1gv2gV/ckgEvmzkA0IRUOLE58jQm4rxRK3GWupKUsR1EYucxy019bYOx/ADogE7yxTzlLUCn/FZ7AR6KeFhYQkyZhSDYJ5kU+yhThIv7u0ejrO9YvHxhMpaSp0hNyTSgAIZulb1gpN/eKhQkAZxu7FTBiTX0iqdhzOAKxz1qS2cAGtPjDMRamkdnIKbpoevWzi9rRna6WYqYhuUHMaqU/5EHv+8USytQJNEhqkAsNu/wBVj00MmlG+ni3CEEKzAks4SnrR1Elhrf0i60mw3DpoQo5VgkhnIJYPQJNHJ1pp6O1oUWYhwm2fUs7fCSO0ZnikwJmhICdA37MKmusMMHiZgCRmSqpy/CADViw1fSJQ0XMcNUtZ2JLa0J/SOSS1VH9Pl+xgDFzpiDM8KWlSLvnCRncVYVYV2ekVTppWGJG7temxNvp4SCfEVJVUD5MH3+ngMSqBzfQXP19dLJKUJLqJJJDPUhulhBSVZqpdIBfME0NWIJ+0dP0eNIqlYNIClzCxSPdJytQl63td3igS14kgIGVDAE2cfom/U1hrITOUkJSAArNmPLYtXluS4Ff4hvIwyZY5Us4vVy258h8ozWpxVgcAmWjKAOutRT5bR3ESytlIXkUPiZ3F2rQiCAsGuYEbvr1J7X03hhwHg39Wc2b+2k8xFyfspLs7FyWo/aGk2z+Exmdxl560TzE6coF/laNZgPZdJyqxExYpnKfdCQk/HMFlVs7ivWHmEwuGlyjypTLqM+VrKYnmDu4vqwbSBwhav+QqGHBJSTVQr783dtDXLQqqCoS7l01NXo3BSfHokZMMjlSliCop1Li1mGjVrRL+WkAMLCKMElKUhKPdAAHl1N+8RXOcVu9ADp1jcZtexEyraRmsAP8A7vFCjHwlH/oI/SHmeEOEU2PnDeVLPoVCJ8nPr+rh7/DRMgJJYDmNWoSbOSL0aKZiUHMCygWSpJLh6EcuhqD6RameSpmcbuI5ip6EoKjUWa7vQJG5Jp5xrGzTN2CxOIXIACHmhVEy1HnFNFH3kCj5q1uSQmGfA8KkgrzZlEussxzfZKTVLWymwgLhOBU+dQBUWo75Q7hAJ231PkA2VJStTpJlzW94CrDRQNFJrY9WY1h3yvPBoiOgQkxc6YoolzFGS6hzyyyV/dCiDlJ+yWOxVeGpISSokuWo722G5eG4mq4EFJemRgwAqC/TT8qx2YtmYA15g9g1wNTanWLJZLV9BFWMw+dCk2JFDsdFDtEngAzeJPmAl5wmh5g4/T5wtnY0TWSgqMpOUrzXd6Ic1LUUfLrBvEAZaUZW8dSmSQL0qVPdAFT5AM4jL+0uL/p5XhSy6llgWq595ZIuosbw3VJfabH+NMAfkQVBOjn4mI2FKQixfKKF6ioZ+lRdhVwNqQaj3WyhmF620/V+kBIBUqwUEgOHv5m79do53ta9IYCQxdLEkANqGfTXte0ajgstWVU1XxEJRLHKFKs5y6PRrABRaFMqSJykoTRRIBL1SBdxs1gRdrxp8FmSoOkrlSXQlSBXMwdRRdWUcrp1KuXbcQ4wOGCEhI01s5NSfMuYsxM0ISpRsA/8d47hZqVpdCgobguO3fpFM1PiTUo+FDTF9S/In1BV/iN46+Ix5ruAkhKcqyM55168yqkdhQDoBDQ8FBT8JcVSoOCIqxCQEgqqxcAXfZtou4biagKKudVEswQdK3c7dbRyucmX1amPNqJQnSHYkpJJyzCVDsmZUpHQuANI9JXJUQlJ8BZ/9pYBlq/CkFq35Ck2JEaAga26wo41w+WJS1EMAlRKSHBpZusW4wmQfheLCZs5c1PhgFMoLqZfKHPOwy1U3MAHDAmNBGV4bhZ+GlpCVUZyhdUOqpZQ5kFyRqOhi+VjkJsThV/ZVzSVdrJAJNx4ajsYmPIt7U8UDMmziElYQEywASC/vqbqxR6QlweDJKyVKdKgyVcw1cHzDVfQNDbh+OyyUKnylI8QqmZ3dHOSoOoe4QnKOcDRiY6uSpIW5KgpmIYKa9/9x5s53brjfTnAipOZnKSdaN/ifSPRBOLykZnJ+0Sx9Az6OWj0XDOSa2mWNtfHcRMQhKWqp0kAMaINClxQWFwL2gbi0+YZaleClKQsAlKySAWrlZsr+lRFshH9tQq+XNmcu6bV2ra2zQHgJhSoEE8xCVDQg3BG1Y7yac7doSZwAchRpvf+IPXKBRVylNwCwFHqbqNWjk7DpQpUsCgIYmpqpr9Bb9Y7xySJaFJQ4ACTcm979otrMI5EvxJpUT59XYV+rQ4k4emXMlw25JbWlddOpgPhEseFnbmzt6N+8OOJYVIAYanU9j6vEi3yWzlgKbMSK3sO4vFMmdUjKCTWpY0/3pBCxyuwu3om/eB8JLExRzActA2xJjSGWEwqVEEpc6cr23+u0GLkzFLDq5Q5ZNNPsglrbwv4SAtM1KhZJIIoQ1KEaVtB8qQ60863yioLH3QdIgZAg10Z2KQ+5qDS1hsIszgGxb5VL1DP8o5LFVCzozPq5cXgXh01U+ZLStR5ihJIJBagp5D6pEU54NwiZiJgCQMgUnOogkUq1GGdnDtrVo+jJTKw8ugCEJ0A1JYAJFSomgAvFCAJGSXKSlKGNG++gP35jAKFmbPWVn/jWUpAswDHzL1N2pQEg6vCTbpwKsQrNMdKAXEoMAXBqoi5q7g0NATUqKw0wpCUgAy6CnwhqeTWI6eS/h+PWChNGUueC7l2Oa5NKk0FIaqnEoKqUb82Yxneq15UT5SpYzSqp1lCm5eWSWB+67HpUkDCLzBSkKepDEqDHYi6TuGinHcVWgkJCWodf3jL432impXnSlAVqQDzCzKDsW0NxveF1vZN603KZm+8Z9U5uJHV5I+SjCnD+0M6Yz5U/hH7kwHi5qpmMSFKPNLIJDAs9rN8o4/NldT9dPix7fyvoqpqQkqJASA5Js25hdh5XikLUlkj/jQRYfbI0UfkOpMIMKhazh5ap0woUhayOS6FJCR7lRWxfSNGjAbzJp/zb/xaPTLtxs0fYYAJi2bIfT9/Ixk/ZCR4so51TSyiKTZqbnZKgI1mEw6UBkuxL8ylKO11EmLvaBp6ykFKk50lwQQ9PvCzQPhpqk/8R8ZAfkfmT+BajX8KiOhoBDSYmvXeFfEEkSlTEkpWxLpb8iCDGb5WeDLCYxEwOhTtQ3BB2UksQehizETUpSpSiyQCSTZtYUlGaV4w5JoQ+ZNHZzlUC4Um9C7PRjWA1YpU4YML92aDMUkWdCQQK1yvWuwh9uGuurxBAVPmAhSgyE6pRon8RufSwEYT2ixQMwBYJb3iDqWLdGDebxruLzjnV9xClgdQCz72j5/jJpyqJLk3JvXXvEvOHkNicSUpOV1ft+sSw2JTlF9CXDF9WH7wrk80yuoR/wCShDeakKmy0GxUkFqUKsp+UQOeF4T+14pB8RZAlkcpDmhBGhPMdCBWNBglKkJCVArQPjSObUkrRckmpUl3JsIlIlDxglqIlgpGxUopfyCWHc7wcpNI3jj7S30qmiWUmcheQs5mIIqB9oe6sNu5GhEc4RPXLTmxCMpmHOqYmqQ4ACVi6MoAGqae9WE3tEMqc6eUlTqagXlSpfMBQ1QkPdqPGw4JMKwhRuUhVNzDe6uuGsmQgDMws5UBel31jsvCger/AK+kK+Kj+ll+LJ5eZKTL+A5lAPk+E1d0s5u8PEl4alqPKQCz6F/kR+RMAcW5jKlfbWH/AAo5z5Fgn/KGELUF8Wp/hkpb/Nas3/gmJlVhlCP2jwgEpWUlJWQgbOshDtoQCS/SHsY3GYheWUStSiJs9blrpz5RQNlDs0M7rGmPmJoUUJUjDzvDJBCR/wAku1wlXu+V7l47OV4aByqk2co/uSD1IDGXuSAkVqVQCVlKfETRSqH12MOMOs+GFOxIc7Gu0cPjznyf810yxuPSXiONUU5ZyEBJYpmJUyGu3i29QknYx6GC8AnL4ksqlKLv4bAGtykggnqQ8ejOXx9amfH/2Q=="/>
          <p:cNvSpPr>
            <a:spLocks noChangeAspect="1" noChangeArrowheads="1"/>
          </p:cNvSpPr>
          <p:nvPr/>
        </p:nvSpPr>
        <p:spPr bwMode="auto">
          <a:xfrm>
            <a:off x="63500" y="-639763"/>
            <a:ext cx="3419475" cy="1333501"/>
          </a:xfrm>
          <a:prstGeom prst="rect">
            <a:avLst/>
          </a:prstGeom>
          <a:noFill/>
        </p:spPr>
        <p:txBody>
          <a:bodyPr vert="horz" wrap="square" lIns="91440" tIns="45720" rIns="91440" bIns="45720" numCol="1" anchor="t" anchorCtr="0" compatLnSpc="1">
            <a:prstTxWarp prst="textNoShape">
              <a:avLst/>
            </a:prstTxWarp>
          </a:bodyPr>
          <a:lstStyle/>
          <a:p>
            <a:endParaRPr lang="fr-FR"/>
          </a:p>
        </p:txBody>
      </p:sp>
      <p:sp>
        <p:nvSpPr>
          <p:cNvPr id="13320" name="AutoShape 8" descr="data:image/jpeg;base64,/9j/4AAQSkZJRgABAQAAAQABAAD/2wCEAAkGBxQTEhQUExQWFhUXGRgYGRcXGBoYHxwaGhgYGB4YHBgcHiggHRomHhwYITEhJSkrLi4uHB8zODMsNygtLisBCgoKDg0OGhAQGiwkICQsLCwsLCwsLCwsLCwsLCwsLCw0LCwsLCwsLCwsLCwsLCwsLCwsLCwsLCwsLCwsLCwsLP/AABEIAIwBZwMBIgACEQEDEQH/xAAcAAACAwEBAQEAAAAAAAAAAAAEBQIDBgEABwj/xABBEAABAgQEBAMFBwQBAwMFAAABAhEAAyExBBJBUQUiYXETgZEGMkKh8FJicrHB0eEUI4LxM5KisgdD0hUkY3PC/8QAGAEBAQEBAQAAAAAAAAAAAAAAAAECAwT/xAAgEQEBAAMAAgMBAQEAAAAAAAAAAQIRITFBAxJxUWEi/9oADAMBAAIRAxEAPwAhMmjRYlIEeq4iWWA8lflHcse7xwqaAlESsfX12iDk7NEkSwOsB1JJiwCIAx4qgLM0QmTwlySABvT5wDieIIBy5wCzt623hX4GIxDuUol7BjXcMx8jEtWQxxfG0pcJIURcXZwGo4fekVyuIJmuEqU50Ia7PQh/SJYXhSZVgc1yo3L1rpE5ksPmCWLXEWJVOIlMgiAEig/OGE7GFIS7Oo+m3ziRCGc8r9W1jSE6wogtFgYM5rsdoZBmGp6l4XYhPOaM/wCUZtXQiXMFC/yhlITygqBANQWceY072hPg5OZQAHppGmRQUp9flE2qxCgQ4qNCO+8WJPXeA1YcEuHSp7p1tcWPnHjNUm6cw1Kb/wDQa+YJ7QBx6/OBJmASKyyqWb8lj3SRlPo8WYfEBYOWtn6HqLg9DEsteXl3I/QfrAKZs6cFjxUiYBYpJDO3vJrtd9+0H4OfKm0CkFYd25T5VdutoKlJCQzeY/V6/MwPi+GyZpdQD6KByqGtxUFqwFisKoe4fIsB6hx5s94WzuLT5LiZLDt8BKgeuX3g23UReZU6UP7czxQz5VsFeS/L4gY9hcaCQ6FImVdKwADSrKfKWobg0s1iC8Fi0zUheeWtqq1YXYhwUn0+Uew0tS2ykeGCSkKBJOt3BZ3NXu+zD+CmcvPlCUBucABS/MVyP6npDWUkCjnvT8/4iqikEUIItUVFOoZvMARnfbVAVhwae+A4Y3SrbdvkI1wL384yHt3ipKpRlgAzCXzDRj8zfs8EfPAs2a0WJvrA4Qs2GZvWDuDI8RYSpxViG/WCPpnsJgWwqSoqSVqWpwogs6QKC/ug+YOsPOJS1TcLiAFBToWK3fKSwYNdj/uM5LxCgUymCAKEAlsr3BNQGcMNhpDzCY1CcqXSnSpBq6Tc+vbo0FfGFp2gaaYe+13C1YXELADS1EqRsxrlHZ27MdYzkzECNsppp67RILq5gNWIu0dQDdVtEjWLEfYP/Sf2jRKRMQrLLTNXmQFKVkBok10CiRW1hH1NeOYHOhSb/eDC1Q9D2j808N4goDKWqlYI2Cg30d4+key/t6pPhSFATCSlGb4m91ydWeJcfayvpOE4ihbhKkkuzA1FHytd4rCqkknzNqmwtA3ESCkEocrICaXez+QJ+qjqwqkgJQs6XSGOjMliwr8+sYaWzl9h2L2Z60/mKFk6Gxf9Lg2voWivOtJql/vJL7lyk1Gln1tFKsSgsAoFRFirKRY+6Q47MLiKizETym4I7V87W/f09Fc6aUoUoJJqN9SBdxHoDGyVqUx0IBcNt3ggqigS2NKdIsSdoipu8dSALRGOZoDp9IkDEHMTCBrWIIs+nr9WjvgPetOsWBo60BwSEkuyQacwEUrwYzZgcqtxR+6bH84ueIlRf6vAWhTGwrq2tBa9WEBY8AM19ezRbNmsCfeIqwZ4W8WWoKQT7p5aaG9tLebGE8lK8ZLB9w1Gj/VYlKBoVCgFHixUgL5mrvv3GsTSVWIzB9Nuoi/Y08JzM5i6WBqHipeV2ykesXZHYJc9ImwTw3IFEAh2cAmvkIZfR6RyVgEKlpQoA6+fTUGBlS5kux8RI0VRQ6ZtfPaCigPpun+olmtX0/aA5eNSo5UhlapVRqP9AfKCR6nc/VIg5Nw6VFyGULKSSCPMV/SOKVMT/wDkHkFf/E/9sTcjt0BP6xIGmv8AP1+cUQw/EEKOV2V9lQyn0OnW0XTMqwxAULHXuPR4FxmFRMTzpBAq50vUEWhWnxUAsoqk/fIBb8Rrl6n/AGDczlVyqdIeq2odkqb1JBA/IWVM8Yt7skVq/wDccmrlnTvv2uFKxIxCzL92UmmUhs5cMLe5q2reUP5dOkBJc1MqWo2CUks9KC2zdIyuG9sFAnNfsKdv2h9xPBhaCAm7gtR+4FDGCxnBFpNjFRouI+1TpZB/U+bj6+UY/G4tSi6q9YnM4VNGhEBrwatTASkT8poqmzwdwmYrx0KSxVmDAC5ew7wDLwJ3jb/+n/ByJyZpLAOH/EGt2JGl7xBrpPDAtFB4aq/C7AuWAVsLuIomcPmISC2YMapLuwq6Fs5ILMVFj8tDLZ2BY0orZwDVqB4unY1ILZSCHqGKdAxKHLHcpHV6glYfiC5U1IlTkpIuEh0qCqvlcigro1fOMP7S+ziZJStCipCrOwIP2S1P32j7POwciZLL5JksjKaBYdO+Ulixox0V2hFM4UggSUIT4Vih2K6e6FMykpJFVC5arFrKmnxbwhYBiKx1nqkOdegjTcd9n0pVNVIMxMtC8mWYQpTj3mYBwC2uojOTsIogkqDD8T/9L1jcyTSlExjfv9fV4f8AsypliZR71NegA+ZPSE8rBFqJ8yAPlDnheFIGYltAdzsN/wBK9IfZNPt6eKpmFMxWYBKeUmgzKuQoFqCgDvXSLBNS7uoE9Lnv5sK+tGRezfER4CApQTdNQS+tA/alPzgsqQTTkJNQgZas55SCgnUkg+UYaGkaeQdRc2rVyX/KBMVJSocyQQKMup6V/PuL2ilcyaioaax3Ms9STUE1+6IpRjkCiz4Rf/3AEiuy6oJfZWsVHZuBUFomCaapJCVFS0sfibNU1I0tHoIzgqJcAUANqCxdtXjkBmUj6847EEEGxe9v3i0RFeCXjiE71rEswB6+kemjMHFzv9bU+jEHkn6+vqsTEUSy1DfYtp2H5CPKNaGnYa7wFwXtX6aPCZFRWAznpEUzgbX+tfq8Beqv0dukRN6lvz+meF0/EKFSWYEgNWmpBrbcCLJU2ySealQ+/vXNbb2iKsKUk9jd2Ytvv/EEqQlQIIBSxpuH/iF8zBCvMz00sAfKjtajC8FoWAPe0H19daQCvE8IWhzJU4N0q7WrQ/KBk8QHulgRcWbyMF47jCgFMkMBQl+3kag/KMZPq5N4o10vGIcBiel/1hrw8EkkpKaBnoTf9rRn/YvCDOpZ0FOhOvyMa2ZPBzG5DlwCW6EJB5dd4gjNmBIdRDDU+nr0iS5ipm6RvqR//I+faKEh+dwdmLgaFoKSadP4/KAFn4VJDEW1GkDFS0P8Y63+utfKGKk/7/mK1iAqlYgKtQ6A0PYaGOzJyUh1FvKvluegrAmLCUvo/wAP2vL9/nAUzFpQnxZhsfdVVq0Cau9r/wAxFGz5wAMycQlIsmn/AHbmgpZ96QJhlLxJzqBTKHup+1qCfraFWCC8UsTJlJb8iNHr5P8AXfWS0sA35QhXlYWWoMpANGt8v4izDy8lEqLaBTm2iVX8i4iJuHoev10iUtYsX/M/XWNIKExJu42IIIPpaOTfUbu/lA3ieX10NYGn4vQabU8oCrHzAXDU6fTxmMXJGY/s0OcdOADAHV2qK7p/35QrSAa0PX6eLUXcJ4X4h+6CH31NPIH0jecMCEpCEhlXJFQwJD1AJFqH9jCfhEnw0BOXnUxdQoAdwdHYd9Ic4CSG5iHJBd2LijknpqR3iKZycSRUgMa1DjN7tQai9DYxMTKKdLELDA1BtZzdnpC7EAh+axA5izgbG3bZ+zk4SaQWIUg0Hw0Y8rkrpTQivSAji8LKWc5CXTQLRyLY3zEKcsX+ZgLDonoUuYJgUggDKQMyAk5mcmqQ4dyCCoVJDRHHYudLWxSZkoF3HKXO6XonUsr01CxHEVTFKylWZ8gBTlJIVlUAAAFJBGQl7nViYIKGFSuVNR4ReYDlUE5wlb2+2FZjl6gCkfNpxYl02JB3BFGI0MfWMKscoKByh8yQvmDB6s7VALGhNQLRgPbHhglzPFlHkXQ294DUMGftcGAQzVUoIKwTqZ3pQfxAxnpIqz9Hi7Cz8pcW+t4sStbwbiPgoYqAd1M5duiXbS7H8mdS+KCYeTMrqHPflbTmoT5wNwVCMTJTmkJWzp97LQMXoGN2cwJxHg3huZMxUsknkmBTMKtZ/mfWkOrDsYk1dRJq2dGRx1dqdjV4kZpIc5SGq3u2sKF9aFvKMpN4nPlf8iVAN/yJJUkvY77WaLsBxvxgCORlVBIZ981XLMLxNmjZWBT8Cly1KdRMtRSCeoYofyePRwT1CpAAtmJUkaUoB6P6iPRoKZc0sHq9KH9D+8dRNOtB3+Ro1nqC0dQNL/t9ExFa29RuNq07xkek4pJIDupvyB+X8R6bNUWYtoWZ+1bd4ime7FJo9SaParULde/WO+PbY2IrWuj7AQFsotr0H7W7x2WlmFGr2p530gUT81Gu1SW10bzvFkue1CfhDUIelA5N6XgL8zMwcmnn1+jFM+lRUD4XFzXXWkVpSVEmh0F/Ouj2ftHrhTOzDQpU9/e3Zra67gOHIcmj8pcp6hw7UAqSXrB+FDszAaMSaWqSz6U/3FaA7ElyDVt2arajcRzEYhKQ5UzaXcULEC1KQVd42UPl8rGj69qtAylBQo52VnYktZgz7O3lEv6xCh8WUuzuKgMxuNtdYWY6ZkGUJIFCAA4FrinqRrvAAcYnOWLO5tUdgWeFSUOQOsX4qYFFxZtOusVpoFHyHc0/mFGt9nJP9oGoBKjs4fKD+UOkhrU/Wr9oB4ROBlAAcqRlH+IAdvrWDmcfX1/qIBMRhy5VLOVVzqFD7w7a3j0vEBuYMdS9H87edOsF/p59IHxIc8tFi9dNu+tIC0nXf50imbP0AckgaXt5l9PohInqcBNE/EquU9gLPuG84C4txkSylEsPND0SQWIFDQOWcEMx9CIm10Mx2ITIqp1zT7qAXcttp3/JoW4LBLn880u7s1kjZI8/e106l8J4QpRK5lVG5N/9UtD1MoAUf0bUD60ihanClCcqeYWyhy/+Iv5CIBM6XVaJiUOaTEKYGzBTU+ZrakNeH4rKvM5GWoKVB3IchwaU+XpD/F4mWZQQkBS5jBSiWSCSOZWhUSR1JYnSJ9oSVjl8TSaCqjQJNP8AJ9QO70giWqj+89yaP+o7dILnezORa0rlzJhUOVaDlYtZVGUl+v7wsxeFxElAUULy1cqBJT3LOBYux2ixF8+doBXvpezX9YXzVvpTyPzigYsGho9nr6XH7RBUyruXteno8aRFZP1v1YftHcLgAs5i4argsex37RBRH0P0/aGmFSco0Ju+lm/T5xKLkYqaDz84NAq1CbqZ60GhteHcqeCxcgkls2UXDiocF62NIWlQF2S9iTs7V6VFDpF6pLuU8qiDmFCFOfiBooFtgXB2eIptnLFjsTV3GpfpqIirFFKAkGvwB3qLp3bVqhns0KkTykAZimwF1IOgoS6fiDAt3i6biZaTnmskCiVUWnbmUQCCWaobRzSKKeNYmcgBKUiYSHARRQTy/ATlN3elQGFXhTwuaHzS8qVXCVlSSXJSoczkqPPZnyi0ORjR4SlkpzLHxZiGLskM1KuXepUYQY9C0zJJQlWdRLnK/KrKzoZ1UYsxFFGIp3h8cxSAfDJS3O6s2W2VxmI/CtmtC325lr/pkEABpgVlTMKgElGUMFGlxQA3FdIOnJKc2ZSSgghQAdJF6oJbL+EpJ6Rj+NY7MpSE0Q9A6qdeYk1Lln1iskqJoU2hEFyudxZoGTIgnh8gBbk0GkVLH1HgqSiRL8NKmSK5VkEcxslSVJNdWFdbx3Gz5sxaZYyrDhzUK0uhTh21oGpS8U4SaqRIR4iFChLuwJVW5BDgGwqdheO8JneLnmpXmUHHKLBi+YAOKNQgHpEaEYrGhlJWyUklxNANyKBTsTTUm+kJJ3CMPMPOjw/eIMsswLOW6kEV6Q3xuIVlADKJo6SST0Nv18oF4fgUhSggql5QlOVJIL1J5GazXSYl/iwvX7OTpf8AwzRMRoJgyj5ax6H5waglSwUEhgwCkEudVooW7ejR6LpGVl4wKYpsXDPUHqNBo8cUVZhzMLgEV112o7MTAOImmTVLqSpsyfO4sxaCcLJEwFYLgdAbG1/2cmCChmDEEtbKaDT4mdm1aPIw7uX5jQkOGAJcMT+LeJOBa5SW6to9/nEUzNSQfzGtG1q3lAel4YM2dVtk1B/xr/uITeHhi/Naig40d7EksLkxydiSWABLkgag1bR7RUozFsEkgUzKZhatHuGNndtIguTLZ8p3HKNwDWhe4DtQ7RLDyyGclyBowCXOUbUfpfXSkzAhNGHM2YH4h9o0d7U+cT8NUwV8QJKWd2LsCxS51d4KsxKeQscr0fvo7dLnfvAUrEpLl6gO6VNYEO6aAM5232jysUqU+eiVJZ7OxU12APQm4OhhbicSpQKlhBSCfdUAMtKn73YiKDMQmimIlg3AN/eF7DSoBbeFmKQ4SUqDC+4p1A/L+BjPmUCAABYigbsC13+njqAUg5iSo77U+VICucY74gASOpJ7UFOrPEWcgR6XKzIUvQfJoUaf2bUkqzpWSgcpAAFDYKc3Fn1aNAtTUBjF+zKBnIIYGru1QQRU0d28nh+jistaSQS4unUGgsLjqKRAwVNAcksNz/P8wDNOdyQlEvVwxVRqtYUtc67RWuaBzzGDCgDMzEM7OS/UfnAC/ExByoGVKSxJoKFiw1NDqw1JNBKsX4niS5p8OR5qAIA6kiw+Z00MX4H2eEsEnmWXJJDgl69vL5wwwODCAkJDUuBepcqN3J1hxhsCuYtKUNUO6n5WZ1erDvCQtJuFzFTVZJWbOlyQqgvoomgvelmZ4e/0K1gpQGVmHKo5VqADKWalBAJNUn531eE4YiSkCW4OqjUq/Fvr20hXxOcJrykhLu+YlhmAI5TcKu6hUaVtbwnWbPC5i5iUFSUrBCZgQoqCAxIKgCACavcW1IEaXhWAEubdBlVyELWs5uZRzUYBnNTdtYWyOBKlTZiiM8tZSSkEZilIps9XcXLAuo0h3g5ssBQSEtQZWILm4UggMbUN4zj2+GryJ47iGWiaq23/AI7QvlYvxMxKSki71fTSPcTwqll0tV3c6xHAyPDBcgq1am3qdfp4uMymXWbrRDxj2VTMUVJZJU7ghw/YEaxmuIcFmSBVSCwzZSurAs4cAtYNU2pH0jOwUpRTlFXdmAFX7MYU/wD0pWJmpWsKEtJdCaU++sHXYaesbyiR8/wUvnBmBtgQ1ezVh5K93a9bDv8AXyFtr7RcPlKkDxChASXzNmBo2UpFa0s9ox83gmVSMtc9UqTmZVMwIUAVDWihp2jHhVoIFOYgUs/TtUddCItKikcppcANlo1kkEglg9HoLxTheFKWWRMCVuGTMISTf3Vih0cO8XzOGYyUoyzLzEuE5CWUzVBZOgepFhZoqOGYr7NC491ga7l37ih6wrnT1GZkFMvvAEMDRg3zJ7WgnGYmZLzPh1hSnqtOVzQPXUG5t8oHwqSiW6lEqZyqzk1q5Id6NR4bNKsbMQPeGQOcyg5ozlSkMLWJ+9ozxVL4uUtOXlDlSJWVrBVVqG5q17mpBhVOx3iKMtgXLKylzlTmzs7UP6DaAeP4yXmSEBgBatLN08/mYzOtXk01mK44gy18ylqUxSDlYF6ksMx9aRlFSsyu8DSZpg2ViDHSaYQTJIgnhKPEmEBwUsUqBA5goMQ4OarUZjFCphUSkX1/bvGt4FgAEq/tg2BISGDb0781qQEeLY/FIYLmCYgliwCT2IqhSmNkkUFonKl4OcyZc3LPSSKEoWC7lqgX+JL01i5OCdaDkGUXlhWZw21tHZ9oH4rwjDzHCkBDU0ubMl6a0DHyiKJnzsUlQS6J4lhwJhCSxFAVpZy1iXaLOH8clAkTElC1EqAILF2Zi3+NWeEAwcyUkKUFMoAJNFKAtXOCqw0O8HYCUlTS88yZUHKohQoXP9paAtItZ7dWjnLdulk0a4zH/wBuW+ZZYV/QLZiKWCqUvHoXz+DjxB/TkhSnKkAqAtqgEKB1r5R6NysWBJiH0diRYGgvWv5PQwCZIRMBHpzdQ1A8TnzuVQOUm6a1v9ks1D5NHEpXMQ6wimiczijuRmDE9N+0VkwkYnOKEAs5DGtxq1evaJpktQF71Z6D7rAwiTMMpdACCWNC+ve+pPyh7g8aJqcwFqdD2FGP7GAjKwIcnRT0YGtKlwXsIiV5k5QkJ7sBSrgA2ZjQG3nEpqVkKfJejONuhL00geUlg1AkUOws3wpFXqdN3iCzDIzqUkuxcFRDs5cijOO/7RT4gqUkADM4IIqALJqMtetFdI7hAUIqfCLBwDnSQ1jyu9xctC/Ely8vKkkvr6sdakUH8FUYniCSWAKUtTMrIRRmH3OnSBMLKSsqAADPQJJJFK3qkt1bWC8RglFQUVgEUYBVfnbpSKpsspKSlwRsG+YP5QBBQxcAZkjTUO/5wBi1Vs1B1+cMJ2MGWrZm94O48yIUzosKrXMygq6ECGuGweWWlC30KjoHMLJeEMzILJBdSjZne8Npk0FRyc66Kd3AEQWoTLlmg5yqgNQQzu/wsxqxsfKviSEoaYZ3OFEEhxav9u9DufOsC4iWmWl5gClUUEi52CmNED9oHmYdU8FYJ0ALBgPsCrJFtPIXgHWDmeMXWD4RByhhRxctV36ajtDPCyFpScqU5Q+U0okEsWoDTrt3hVg5QlJCQSCAMxBuXeugBIHrDHBT8oNfdNCkVYkliczEPpUPAN8Bi9SDQkZSQbVuHpTVo1Ps5gJhAXmyylF2bmUElwHIIyE6BnrvGd4Pw+XPnErWgS6EpYgqVcpzWFjR3Iq0P8HxUrK5CMqZSGZUoKqn7CT+ah2G4b15XR1PnGaSiWWSHC1g7UypOnVQszCrlNqcIhICQGbYDRg3S9onJCUJATRLBmiE6cCGrRiI19Ym1U45AKjzFH6bQDiZaVnMXChZaaEdH26Fx0gkrrFakAvaOkjOy/MtALjMkvzpdwS9VIdwLVS/ZIiOAwgbNmCwagghQLtUEddYFxGHxP8AVJUmYPAY5peUDSjG5L9aRCfhhNWUSeRIJEwgcqz9gpFFfeN/hBvHPLGe2pRyUHEKGU/2wRl++oH3vwDTc12jRYbD5Usb7j6tC3Af2i87lJZlA/22qB+A/ioaMTDSeMyVJBYkM4qxo1tIgV8W4Yc8ubmUyDzIRLzu5D0Bp1LGCMThJSxmXTIc+ZiGbmcjy+WkMVJJDUf69Ipw07MMyXIq2nlWGtBSuanOrxDKWiYl5fKAkqF8y6sS+ps8FyxlQVIzScgfKsZpYp8IegAcchA6GDpEoAqIFVF1cxVW2pp2EJOMTgCQktLQQpexVcAdvePXLsYUjP8AtDjl5VGYkoXNYHndCUDTNRjVi4AJUakWyPEcblSWVWzUubHfQqatodY/H+IorKstspZ2awa27gjUjrGYnFM2a1EpS+ahylRru4AIZn3vGLxudVcDkISiYuYgE/BmBLJAHW5L1Y/nC7E4FU1ZyipL+pYfONFjJRAAAyvsaGpuaAW1s9HjRcN4WlLJSxycylD4pihvsEmn4htG8WKzGF9kwkAAknU/nSJTvZsoIUguSQkIUHD+u1fIxt0YaKcLhyuapQZpfKl685FT5J5fNQ0jdxmmZSZGFkpQlE2T4awAAsnI9gf74Hf3tdI03DPZ332mGcgZOVCwFJOUKYlQKVO4NFJHSzPOG4UKNUhQaoNflHFezeRWbCzV4c/YTzSz1MshgeoYws0suyo8FNpZCyASUN4axevhqZxpmttCbGywVhKkkEEu6WU2xvQ0jUYnicyWMuNw+dAIInSk50jqUOVpL6h4r4VhkYjxZstaJiVKyhMwlRCUBkjP76STmU6s1Cmkc8u8ak9sXi5TKQE61YtpVq9RakWAIUplJdgCaOzF8zFmaldHh9juGSSvMFiWopYCYcyC9aTBQD/9iRChWBUEhS0OFEkE2LOHBDAhho14munoAVkrUrNmSn3Sv+4A9yMxCv8AuptWPQVKkMGSctag3sC9C8djWom2T4dh0BROcZlVe7lyAQ4/1+RFE0ysa1HJQiovpTvCvDg1ukOHald7Pbr53EHFZSkhSSUgulSVFJAo7kG/08EXLT8IUki5cEDTyfoA3esUy/EQtQSkFBuXtvqGFn/Mx2bMdKFAoFQAogkm1gpLXAsnzgfElKw63CGck7C5qzAnQ+mkA2kqKUBqMr4SWe9vs9v9h4zEurMQSU2DBADP7qkmrXNRfQiocpllwxZhoHDWShhTR1PtBWULTy5SnRGfdqMAwvq+tIyqiYlSszhKQapSOWl2OprWCfEUyXTpuP4Dd4qmApIZxSpVYetIITPDMBmfU6/xBQuImOQ+Xzb9B+RiasQAkgkADYMIqnFKVczPvc/PT0hbjJwUeVz3P6WjUiITJwf6/WKJk16R1Vvr66xZhsOVAmod67Ead/yi1B6wVoCEnk2bb4qkU6vEcSEy8oSjMthlSwIdql03N6VinD4xCUiXLQZqquEhyzhmJpStbV8od4FKVgMhgBV8pUktXbVqt1jDQDAcOmqB8YAJJJs68prVVwilq6PeHCJQAARQUDACzAa6at50MEka97gGp/evziiYpP2q391qio0u7l71tFEJUsF3atd/ie93r0tFgezB2ZxzKNA1AQ/7RyThp81ymWUoA5lEsgM7kk33pGk4N7I51BRWpSAQXKQArVgCKJ0rVns9ZSRD2dwihLUFv4cwpz+VQgNZIu4qewDtpy1yVApClSvdKTzlum4Z9j+Ilob4LgqJKlKSpbKd0Egpc3NQ++uphJgUAzsYmw8RLM4vLSdPq0YsvhuWHmDxwmpGUggUpvrcb6UiMzEhKVKNQmhCeY96d3aAf6UA5pSsitSKg9Fpfms2hGhETkY0JOVaMiydKhZa6FanoWVSzVj0Y8nXK98C8LjETBmQoKTuN9uh7xcYrUpnLegd/IVgbH4ohpctjMV6JFs6v0Gp6Akbt1GdbVY6cpSvCllj8ax8IOg++fkK7OywnB0JCGdJTbKSBZqgUV5vE+F8OEtIGt3NXJuSdTDG0c/e2v8ACbiq1kFAYPylQajjr3sx8oA4EZyQ6CAn4UKByFqMNZflT7pMPjUlQBIdi2XmFOa9g59DHjIb3GHRqfXaOVx3lvbe9TSqXj3ORXJMLslVlfhUHCh2ruBFmKQkqRmVzAlSQFM7DUPUC7F9NormSUqGRab/AAmoPbSF3EuGlGWYVFcuVmUErURl5SC0ypIZ6Ld9wI12eU4YT8eEJIQBnUSAKM9XUW0DP1tcxi/avGsnwEH7yyavV67uan+YITxIS5api1f3EjKEFOVTEnK4NakuVCjvUtGTnTycxUsgqJJdw5NwznsPKEt10s6Gn45SApyKM1wCdHBpSp8tYlw5ARLAuTfvvQ184Wz1GZOCXokKvUOGSTs1SB26wzwPCipeWUkjYg/+QOjbP5xBo+DSAhP9QG5KIQpiFKNGSx5XcAEOBWl4JwiQGTmMqaSSQaoWokqJAfKXJJZJCgGdgGi/CYMZgkVTKo+6yKnySfVXSDJ+CBBBAINwag+RjWOPuFy/oLF8RMtJ8ROU2SQXQomgGb4dHzADqYacOw2UJSGIap1JJcq8ySfOEIlrE5knMmXXKskjMoEABdVBkl6uKhhs44WElaUoJkLJohYBQq9kuz3PIQd9o1Mu9SznGqwkopTA8jjSSopYuC383rEp2OKUkTU+GdFvmR/1sMv+YTWzwlTTNyEEkP8AoamOPy/JZZprDDcaHieJyyVKT7xDJ/ErlSPUiAJ3svIISUPLmJSEibLJQqg1Iv1GsB4Scpc+XIJKggmao2okMkd8xB8o08bxszm0suPHz/FcFxGEUqaFmaHoUqMshSiwJQkZFOTbKHe8OOGTsKUoloKsMoAJ8NQCAqgFUKBlLUWuHV1gv2gV/ckgEvmzkA0IRUOLE58jQm4rxRK3GWupKUsR1EYucxy019bYOx/ADogE7yxTzlLUCn/FZ7AR6KeFhYQkyZhSDYJ5kU+yhThIv7u0ejrO9YvHxhMpaSp0hNyTSgAIZulb1gpN/eKhQkAZxu7FTBiTX0iqdhzOAKxz1qS2cAGtPjDMRamkdnIKbpoevWzi9rRna6WYqYhuUHMaqU/5EHv+8USytQJNEhqkAsNu/wBVj00MmlG+ni3CEEKzAks4SnrR1Elhrf0i60mw3DpoQo5VgkhnIJYPQJNHJ1pp6O1oUWYhwm2fUs7fCSO0ZnikwJmhICdA37MKmusMMHiZgCRmSqpy/CADViw1fSJQ0XMcNUtZ2JLa0J/SOSS1VH9Pl+xgDFzpiDM8KWlSLvnCRncVYVYV2ekVTppWGJG7temxNvp4SCfEVJVUD5MH3+ngMSqBzfQXP19dLJKUJLqJJJDPUhulhBSVZqpdIBfME0NWIJ+0dP0eNIqlYNIClzCxSPdJytQl63td3igS14kgIGVDAE2cfom/U1hrITOUkJSAArNmPLYtXluS4Ff4hvIwyZY5Us4vVy258h8ozWpxVgcAmWjKAOutRT5bR3ESytlIXkUPiZ3F2rQiCAsGuYEbvr1J7X03hhwHg39Wc2b+2k8xFyfspLs7FyWo/aGk2z+Exmdxl560TzE6coF/laNZgPZdJyqxExYpnKfdCQk/HMFlVs7ivWHmEwuGlyjypTLqM+VrKYnmDu4vqwbSBwhav+QqGHBJSTVQr783dtDXLQqqCoS7l01NXo3BSfHokZMMjlSliCop1Li1mGjVrRL+WkAMLCKMElKUhKPdAAHl1N+8RXOcVu9ADp1jcZtexEyraRmsAP8A7vFCjHwlH/oI/SHmeEOEU2PnDeVLPoVCJ8nPr+rh7/DRMgJJYDmNWoSbOSL0aKZiUHMCygWSpJLh6EcuhqD6RameSpmcbuI5ip6EoKjUWa7vQJG5Jp5xrGzTN2CxOIXIACHmhVEy1HnFNFH3kCj5q1uSQmGfA8KkgrzZlEussxzfZKTVLWymwgLhOBU+dQBUWo75Q7hAJ231PkA2VJStTpJlzW94CrDRQNFJrY9WY1h3yvPBoiOgQkxc6YoolzFGS6hzyyyV/dCiDlJ+yWOxVeGpISSokuWo722G5eG4mq4EFJemRgwAqC/TT8qx2YtmYA15g9g1wNTanWLJZLV9BFWMw+dCk2JFDsdFDtEngAzeJPmAl5wmh5g4/T5wtnY0TWSgqMpOUrzXd6Ic1LUUfLrBvEAZaUZW8dSmSQL0qVPdAFT5AM4jL+0uL/p5XhSy6llgWq595ZIuosbw3VJfabH+NMAfkQVBOjn4mI2FKQixfKKF6ioZ+lRdhVwNqQaj3WyhmF620/V+kBIBUqwUEgOHv5m79do53ta9IYCQxdLEkANqGfTXte0ajgstWVU1XxEJRLHKFKs5y6PRrABRaFMqSJykoTRRIBL1SBdxs1gRdrxp8FmSoOkrlSXQlSBXMwdRRdWUcrp1KuXbcQ4wOGCEhI01s5NSfMuYsxM0ISpRsA/8d47hZqVpdCgobguO3fpFM1PiTUo+FDTF9S/In1BV/iN46+Ix5ruAkhKcqyM55168yqkdhQDoBDQ8FBT8JcVSoOCIqxCQEgqqxcAXfZtou4biagKKudVEswQdK3c7dbRyucmX1amPNqJQnSHYkpJJyzCVDsmZUpHQuANI9JXJUQlJ8BZ/9pYBlq/CkFq35Ck2JEaAga26wo41w+WJS1EMAlRKSHBpZusW4wmQfheLCZs5c1PhgFMoLqZfKHPOwy1U3MAHDAmNBGV4bhZ+GlpCVUZyhdUOqpZQ5kFyRqOhi+VjkJsThV/ZVzSVdrJAJNx4ajsYmPIt7U8UDMmziElYQEywASC/vqbqxR6QlweDJKyVKdKgyVcw1cHzDVfQNDbh+OyyUKnylI8QqmZ3dHOSoOoe4QnKOcDRiY6uSpIW5KgpmIYKa9/9x5s53brjfTnAipOZnKSdaN/ifSPRBOLykZnJ+0Sx9Az6OWj0XDOSa2mWNtfHcRMQhKWqp0kAMaINClxQWFwL2gbi0+YZaleClKQsAlKySAWrlZsr+lRFshH9tQq+XNmcu6bV2ra2zQHgJhSoEE8xCVDQg3BG1Y7yac7doSZwAchRpvf+IPXKBRVylNwCwFHqbqNWjk7DpQpUsCgIYmpqpr9Bb9Y7xySJaFJQ4ACTcm979otrMI5EvxJpUT59XYV+rQ4k4emXMlw25JbWlddOpgPhEseFnbmzt6N+8OOJYVIAYanU9j6vEi3yWzlgKbMSK3sO4vFMmdUjKCTWpY0/3pBCxyuwu3om/eB8JLExRzActA2xJjSGWEwqVEEpc6cr23+u0GLkzFLDq5Q5ZNNPsglrbwv4SAtM1KhZJIIoQ1KEaVtB8qQ60863yioLH3QdIgZAg10Z2KQ+5qDS1hsIszgGxb5VL1DP8o5LFVCzozPq5cXgXh01U+ZLStR5ihJIJBagp5D6pEU54NwiZiJgCQMgUnOogkUq1GGdnDtrVo+jJTKw8ugCEJ0A1JYAJFSomgAvFCAJGSXKSlKGNG++gP35jAKFmbPWVn/jWUpAswDHzL1N2pQEg6vCTbpwKsQrNMdKAXEoMAXBqoi5q7g0NATUqKw0wpCUgAy6CnwhqeTWI6eS/h+PWChNGUueC7l2Oa5NKk0FIaqnEoKqUb82Yxneq15UT5SpYzSqp1lCm5eWSWB+67HpUkDCLzBSkKepDEqDHYi6TuGinHcVWgkJCWodf3jL432impXnSlAVqQDzCzKDsW0NxveF1vZN603KZm+8Z9U5uJHV5I+SjCnD+0M6Yz5U/hH7kwHi5qpmMSFKPNLIJDAs9rN8o4/NldT9dPix7fyvoqpqQkqJASA5Js25hdh5XikLUlkj/jQRYfbI0UfkOpMIMKhazh5ap0woUhayOS6FJCR7lRWxfSNGjAbzJp/zb/xaPTLtxs0fYYAJi2bIfT9/Ixk/ZCR4so51TSyiKTZqbnZKgI1mEw6UBkuxL8ylKO11EmLvaBp6ykFKk50lwQQ9PvCzQPhpqk/8R8ZAfkfmT+BajX8KiOhoBDSYmvXeFfEEkSlTEkpWxLpb8iCDGb5WeDLCYxEwOhTtQ3BB2UksQehizETUpSpSiyQCSTZtYUlGaV4w5JoQ+ZNHZzlUC4Um9C7PRjWA1YpU4YML92aDMUkWdCQQK1yvWuwh9uGuurxBAVPmAhSgyE6pRon8RufSwEYT2ixQMwBYJb3iDqWLdGDebxruLzjnV9xClgdQCz72j5/jJpyqJLk3JvXXvEvOHkNicSUpOV1ft+sSw2JTlF9CXDF9WH7wrk80yuoR/wCShDeakKmy0GxUkFqUKsp+UQOeF4T+14pB8RZAlkcpDmhBGhPMdCBWNBglKkJCVArQPjSObUkrRckmpUl3JsIlIlDxglqIlgpGxUopfyCWHc7wcpNI3jj7S30qmiWUmcheQs5mIIqB9oe6sNu5GhEc4RPXLTmxCMpmHOqYmqQ4ACVi6MoAGqae9WE3tEMqc6eUlTqagXlSpfMBQ1QkPdqPGw4JMKwhRuUhVNzDe6uuGsmQgDMws5UBel31jsvCger/AK+kK+Kj+ll+LJ5eZKTL+A5lAPk+E1d0s5u8PEl4alqPKQCz6F/kR+RMAcW5jKlfbWH/AAo5z5Fgn/KGELUF8Wp/hkpb/Nas3/gmJlVhlCP2jwgEpWUlJWQgbOshDtoQCS/SHsY3GYheWUStSiJs9blrpz5RQNlDs0M7rGmPmJoUUJUjDzvDJBCR/wAku1wlXu+V7l47OV4aByqk2co/uSD1IDGXuSAkVqVQCVlKfETRSqH12MOMOs+GFOxIc7Gu0cPjznyf810yxuPSXiONUU5ZyEBJYpmJUyGu3i29QknYx6GC8AnL4ksqlKLv4bAGtykggnqQ8ejOXx9amfH/2Q=="/>
          <p:cNvSpPr>
            <a:spLocks noChangeAspect="1" noChangeArrowheads="1"/>
          </p:cNvSpPr>
          <p:nvPr/>
        </p:nvSpPr>
        <p:spPr bwMode="auto">
          <a:xfrm>
            <a:off x="63500" y="-639763"/>
            <a:ext cx="3419475" cy="1333501"/>
          </a:xfrm>
          <a:prstGeom prst="rect">
            <a:avLst/>
          </a:prstGeom>
          <a:noFill/>
        </p:spPr>
        <p:txBody>
          <a:bodyPr vert="horz" wrap="square" lIns="91440" tIns="45720" rIns="91440" bIns="45720" numCol="1" anchor="t" anchorCtr="0" compatLnSpc="1">
            <a:prstTxWarp prst="textNoShape">
              <a:avLst/>
            </a:prstTxWarp>
          </a:bodyPr>
          <a:lstStyle/>
          <a:p>
            <a:endParaRPr lang="fr-FR"/>
          </a:p>
        </p:txBody>
      </p:sp>
      <p:pic>
        <p:nvPicPr>
          <p:cNvPr id="13322" name="Picture 10" descr="http://www.cemexbetons.fr/uploads/tx_emedia/Le_beton_pret_a_emploi6.jpg"/>
          <p:cNvPicPr>
            <a:picLocks noChangeAspect="1" noChangeArrowheads="1"/>
          </p:cNvPicPr>
          <p:nvPr/>
        </p:nvPicPr>
        <p:blipFill>
          <a:blip r:embed="rId3" cstate="print"/>
          <a:srcRect/>
          <a:stretch>
            <a:fillRect/>
          </a:stretch>
        </p:blipFill>
        <p:spPr bwMode="auto">
          <a:xfrm>
            <a:off x="467544" y="3140968"/>
            <a:ext cx="8429625" cy="3295650"/>
          </a:xfrm>
          <a:prstGeom prst="rect">
            <a:avLst/>
          </a:prstGeom>
          <a:noFill/>
        </p:spPr>
      </p:pic>
      <p:sp>
        <p:nvSpPr>
          <p:cNvPr id="9" name="ZoneTexte 8"/>
          <p:cNvSpPr txBox="1"/>
          <p:nvPr/>
        </p:nvSpPr>
        <p:spPr>
          <a:xfrm>
            <a:off x="5220072" y="188640"/>
            <a:ext cx="3960440" cy="307777"/>
          </a:xfrm>
          <a:prstGeom prst="rect">
            <a:avLst/>
          </a:prstGeom>
          <a:noFill/>
        </p:spPr>
        <p:txBody>
          <a:bodyPr wrap="square" rtlCol="0">
            <a:spAutoFit/>
          </a:bodyPr>
          <a:lstStyle/>
          <a:p>
            <a:r>
              <a:rPr lang="fr-FR" sz="1400" b="1" i="1" u="sng" dirty="0" smtClean="0">
                <a:latin typeface="Arial" pitchFamily="34" charset="0"/>
                <a:cs typeface="Arial" pitchFamily="34" charset="0"/>
              </a:rPr>
              <a:t>Techniques et Matériaux de Construction</a:t>
            </a:r>
            <a:endParaRPr lang="fr-FR" sz="1400" b="1" i="1" u="sng" dirty="0">
              <a:latin typeface="Arial" pitchFamily="34" charset="0"/>
              <a:cs typeface="Arial" pitchFamily="34" charset="0"/>
            </a:endParaRPr>
          </a:p>
        </p:txBody>
      </p:sp>
      <p:sp>
        <p:nvSpPr>
          <p:cNvPr id="10" name="ZoneTexte 9"/>
          <p:cNvSpPr txBox="1"/>
          <p:nvPr/>
        </p:nvSpPr>
        <p:spPr>
          <a:xfrm>
            <a:off x="611560" y="188640"/>
            <a:ext cx="3960440" cy="523220"/>
          </a:xfrm>
          <a:prstGeom prst="rect">
            <a:avLst/>
          </a:prstGeom>
          <a:noFill/>
        </p:spPr>
        <p:txBody>
          <a:bodyPr wrap="square" rtlCol="0">
            <a:spAutoFit/>
          </a:bodyPr>
          <a:lstStyle/>
          <a:p>
            <a:pPr algn="ctr"/>
            <a:r>
              <a:rPr lang="fr-FR" sz="1400" b="1" i="1" u="sng" dirty="0" smtClean="0">
                <a:solidFill>
                  <a:schemeClr val="accent3"/>
                </a:solidFill>
                <a:latin typeface="Arial" pitchFamily="34" charset="0"/>
                <a:cs typeface="Arial" pitchFamily="34" charset="0"/>
              </a:rPr>
              <a:t>Techniques Urbaine et Développement Durable.</a:t>
            </a:r>
            <a:endParaRPr lang="fr-FR" sz="1400" b="1" i="1" u="sng" dirty="0">
              <a:solidFill>
                <a:schemeClr val="accent3"/>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5220072" y="188640"/>
            <a:ext cx="3960440" cy="307777"/>
          </a:xfrm>
          <a:prstGeom prst="rect">
            <a:avLst/>
          </a:prstGeom>
          <a:noFill/>
        </p:spPr>
        <p:txBody>
          <a:bodyPr wrap="square" rtlCol="0">
            <a:spAutoFit/>
          </a:bodyPr>
          <a:lstStyle/>
          <a:p>
            <a:r>
              <a:rPr lang="fr-FR" sz="1400" b="1" i="1" u="sng" dirty="0" smtClean="0">
                <a:latin typeface="Arial" pitchFamily="34" charset="0"/>
                <a:cs typeface="Arial" pitchFamily="34" charset="0"/>
              </a:rPr>
              <a:t>Techniques et Matériaux de Construction</a:t>
            </a:r>
            <a:endParaRPr lang="fr-FR" sz="1400" b="1" i="1" u="sng" dirty="0">
              <a:latin typeface="Arial" pitchFamily="34" charset="0"/>
              <a:cs typeface="Arial" pitchFamily="34" charset="0"/>
            </a:endParaRPr>
          </a:p>
        </p:txBody>
      </p:sp>
      <p:sp>
        <p:nvSpPr>
          <p:cNvPr id="3" name="ZoneTexte 2"/>
          <p:cNvSpPr txBox="1"/>
          <p:nvPr/>
        </p:nvSpPr>
        <p:spPr>
          <a:xfrm>
            <a:off x="611560" y="188640"/>
            <a:ext cx="3960440" cy="523220"/>
          </a:xfrm>
          <a:prstGeom prst="rect">
            <a:avLst/>
          </a:prstGeom>
          <a:noFill/>
        </p:spPr>
        <p:txBody>
          <a:bodyPr wrap="square" rtlCol="0">
            <a:spAutoFit/>
          </a:bodyPr>
          <a:lstStyle/>
          <a:p>
            <a:pPr algn="ctr"/>
            <a:r>
              <a:rPr lang="fr-FR" sz="1400" b="1" i="1" u="sng" dirty="0" smtClean="0">
                <a:solidFill>
                  <a:schemeClr val="accent3"/>
                </a:solidFill>
                <a:latin typeface="Arial" pitchFamily="34" charset="0"/>
                <a:cs typeface="Arial" pitchFamily="34" charset="0"/>
              </a:rPr>
              <a:t>Techniques Urbaine et Développement Durable.</a:t>
            </a:r>
            <a:endParaRPr lang="fr-FR" sz="1400" b="1" i="1" u="sng" dirty="0">
              <a:solidFill>
                <a:schemeClr val="accent3"/>
              </a:solidFill>
              <a:latin typeface="Arial" pitchFamily="34" charset="0"/>
              <a:cs typeface="Arial" pitchFamily="34" charset="0"/>
            </a:endParaRPr>
          </a:p>
        </p:txBody>
      </p:sp>
      <p:sp>
        <p:nvSpPr>
          <p:cNvPr id="4" name="ZoneTexte 3"/>
          <p:cNvSpPr txBox="1"/>
          <p:nvPr/>
        </p:nvSpPr>
        <p:spPr>
          <a:xfrm>
            <a:off x="251520" y="836713"/>
            <a:ext cx="8712968" cy="5601533"/>
          </a:xfrm>
          <a:prstGeom prst="rect">
            <a:avLst/>
          </a:prstGeom>
          <a:noFill/>
        </p:spPr>
        <p:txBody>
          <a:bodyPr wrap="square" rtlCol="0">
            <a:spAutoFit/>
          </a:bodyPr>
          <a:lstStyle/>
          <a:p>
            <a:pPr algn="just"/>
            <a:r>
              <a:rPr lang="fr-FR" sz="2400" b="1" u="sng" dirty="0" smtClean="0">
                <a:solidFill>
                  <a:schemeClr val="accent2">
                    <a:lumMod val="40000"/>
                    <a:lumOff val="60000"/>
                  </a:schemeClr>
                </a:solidFill>
                <a:latin typeface="Arial" pitchFamily="34" charset="0"/>
                <a:cs typeface="Arial" pitchFamily="34" charset="0"/>
              </a:rPr>
              <a:t>Quelques types de béton:</a:t>
            </a:r>
          </a:p>
          <a:p>
            <a:pPr algn="just"/>
            <a:endParaRPr lang="fr-FR" sz="2400" b="1" u="sng" dirty="0">
              <a:solidFill>
                <a:schemeClr val="accent2">
                  <a:lumMod val="40000"/>
                  <a:lumOff val="60000"/>
                </a:schemeClr>
              </a:solidFill>
              <a:latin typeface="Arial" pitchFamily="34" charset="0"/>
              <a:cs typeface="Arial" pitchFamily="34" charset="0"/>
            </a:endParaRPr>
          </a:p>
          <a:p>
            <a:pPr lvl="1" algn="just">
              <a:buFont typeface="Arial" pitchFamily="34" charset="0"/>
              <a:buChar char="•"/>
            </a:pPr>
            <a:r>
              <a:rPr lang="fr-FR" sz="2000" b="1" dirty="0">
                <a:solidFill>
                  <a:schemeClr val="tx2">
                    <a:lumMod val="90000"/>
                  </a:schemeClr>
                </a:solidFill>
                <a:latin typeface="Arial" pitchFamily="34" charset="0"/>
                <a:cs typeface="Arial" pitchFamily="34" charset="0"/>
              </a:rPr>
              <a:t>Béton </a:t>
            </a:r>
            <a:r>
              <a:rPr lang="fr-FR" sz="2000" b="1" dirty="0" smtClean="0">
                <a:solidFill>
                  <a:schemeClr val="tx2">
                    <a:lumMod val="90000"/>
                  </a:schemeClr>
                </a:solidFill>
                <a:latin typeface="Arial" pitchFamily="34" charset="0"/>
                <a:cs typeface="Arial" pitchFamily="34" charset="0"/>
              </a:rPr>
              <a:t>précontraint:</a:t>
            </a:r>
          </a:p>
          <a:p>
            <a:pPr lvl="1" algn="just">
              <a:buFont typeface="Arial" pitchFamily="34" charset="0"/>
              <a:buChar char="•"/>
            </a:pPr>
            <a:endParaRPr lang="fr-FR" sz="2000" b="1" dirty="0" smtClean="0">
              <a:solidFill>
                <a:schemeClr val="tx2">
                  <a:lumMod val="90000"/>
                </a:schemeClr>
              </a:solidFill>
              <a:latin typeface="Arial" pitchFamily="34" charset="0"/>
              <a:cs typeface="Arial" pitchFamily="34" charset="0"/>
            </a:endParaRPr>
          </a:p>
          <a:p>
            <a:pPr lvl="1" algn="just">
              <a:buFont typeface="Arial" pitchFamily="34" charset="0"/>
              <a:buChar char="•"/>
            </a:pPr>
            <a:r>
              <a:rPr lang="fr-FR" dirty="0">
                <a:latin typeface="Arial" pitchFamily="34" charset="0"/>
                <a:cs typeface="Arial" pitchFamily="34" charset="0"/>
              </a:rPr>
              <a:t>Le béton « précontraint » est une technique mise au point par </a:t>
            </a:r>
            <a:r>
              <a:rPr lang="fr-FR" dirty="0">
                <a:latin typeface="Arial" pitchFamily="34" charset="0"/>
                <a:cs typeface="Arial" pitchFamily="34" charset="0"/>
                <a:hlinkClick r:id="rId2" tooltip="Eugène Freyssinet"/>
              </a:rPr>
              <a:t>Eugène Freyssinet</a:t>
            </a:r>
            <a:r>
              <a:rPr lang="fr-FR" dirty="0">
                <a:latin typeface="Arial" pitchFamily="34" charset="0"/>
                <a:cs typeface="Arial" pitchFamily="34" charset="0"/>
              </a:rPr>
              <a:t> en </a:t>
            </a:r>
            <a:r>
              <a:rPr lang="fr-FR" dirty="0">
                <a:latin typeface="Arial" pitchFamily="34" charset="0"/>
                <a:cs typeface="Arial" pitchFamily="34" charset="0"/>
                <a:hlinkClick r:id="rId3" tooltip="1928"/>
              </a:rPr>
              <a:t>1928</a:t>
            </a:r>
            <a:r>
              <a:rPr lang="fr-FR" dirty="0">
                <a:latin typeface="Arial" pitchFamily="34" charset="0"/>
                <a:cs typeface="Arial" pitchFamily="34" charset="0"/>
              </a:rPr>
              <a:t> et testée sur des poteaux préfabriqués destinés au support de câbles électriques. Ultérieurement, le champ d'application du béton précontraint s'est considérablement élargi. Le béton précontraint convient aussi bien à des petites dalles préfabriquées qu'à des ouvrages de très grandes portées (100 mètres ou plus). Lorsque le béton précontraint subit des sollicitations de signe opposé à la précontrainte, le béton se décomprime ; les variations de tensions dans les armatures sont quasiment négligeables compte tenu de la forte inertie de la section de béton rapportée à celles des aciers</a:t>
            </a:r>
            <a:r>
              <a:rPr lang="fr-FR" dirty="0" smtClean="0">
                <a:latin typeface="Arial" pitchFamily="34" charset="0"/>
                <a:cs typeface="Arial" pitchFamily="34" charset="0"/>
              </a:rPr>
              <a:t>.</a:t>
            </a:r>
          </a:p>
          <a:p>
            <a:pPr lvl="1" algn="just">
              <a:buFont typeface="Arial" pitchFamily="34" charset="0"/>
              <a:buChar char="•"/>
            </a:pPr>
            <a:r>
              <a:rPr lang="fr-FR" dirty="0">
                <a:latin typeface="Arial" pitchFamily="34" charset="0"/>
                <a:cs typeface="Arial" pitchFamily="34" charset="0"/>
              </a:rPr>
              <a:t>Les aciers utilisés pour la mise en compression du béton sont des câbles (à torons) ou des barres de très haute résistance à la rupture. Selon que cette tension appliquée aux armatures est effectuée avant la prise complète du béton ou postérieurement à celle-ci, on distingue la précontrainte par « pré-tension » et la précontrainte par « post-tension </a:t>
            </a:r>
            <a:r>
              <a:rPr lang="fr-FR" dirty="0" smtClean="0">
                <a:latin typeface="Arial" pitchFamily="34" charset="0"/>
                <a:cs typeface="Arial" pitchFamily="34" charset="0"/>
              </a:rPr>
              <a:t>».</a:t>
            </a:r>
            <a:endParaRPr lang="fr-FR" dirty="0">
              <a:latin typeface="Arial" pitchFamily="34" charset="0"/>
              <a:cs typeface="Arial" pitchFamily="34" charset="0"/>
            </a:endParaRPr>
          </a:p>
          <a:p>
            <a:pPr algn="just"/>
            <a:endParaRPr lang="fr-FR" dirty="0">
              <a:latin typeface="Arial" pitchFamily="34" charset="0"/>
              <a:cs typeface="Arial"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5220072" y="188640"/>
            <a:ext cx="3960440" cy="307777"/>
          </a:xfrm>
          <a:prstGeom prst="rect">
            <a:avLst/>
          </a:prstGeom>
          <a:noFill/>
        </p:spPr>
        <p:txBody>
          <a:bodyPr wrap="square" rtlCol="0">
            <a:spAutoFit/>
          </a:bodyPr>
          <a:lstStyle/>
          <a:p>
            <a:r>
              <a:rPr lang="fr-FR" sz="1400" b="1" i="1" u="sng" dirty="0" smtClean="0">
                <a:latin typeface="Arial" pitchFamily="34" charset="0"/>
                <a:cs typeface="Arial" pitchFamily="34" charset="0"/>
              </a:rPr>
              <a:t>Techniques et Matériaux de Construction</a:t>
            </a:r>
            <a:endParaRPr lang="fr-FR" sz="1400" b="1" i="1" u="sng" dirty="0">
              <a:latin typeface="Arial" pitchFamily="34" charset="0"/>
              <a:cs typeface="Arial" pitchFamily="34" charset="0"/>
            </a:endParaRPr>
          </a:p>
        </p:txBody>
      </p:sp>
      <p:sp>
        <p:nvSpPr>
          <p:cNvPr id="3" name="ZoneTexte 2"/>
          <p:cNvSpPr txBox="1"/>
          <p:nvPr/>
        </p:nvSpPr>
        <p:spPr>
          <a:xfrm>
            <a:off x="611560" y="188640"/>
            <a:ext cx="3960440" cy="523220"/>
          </a:xfrm>
          <a:prstGeom prst="rect">
            <a:avLst/>
          </a:prstGeom>
          <a:noFill/>
        </p:spPr>
        <p:txBody>
          <a:bodyPr wrap="square" rtlCol="0">
            <a:spAutoFit/>
          </a:bodyPr>
          <a:lstStyle/>
          <a:p>
            <a:pPr algn="ctr"/>
            <a:r>
              <a:rPr lang="fr-FR" sz="1400" b="1" i="1" u="sng" dirty="0" smtClean="0">
                <a:solidFill>
                  <a:schemeClr val="accent3"/>
                </a:solidFill>
                <a:latin typeface="Arial" pitchFamily="34" charset="0"/>
                <a:cs typeface="Arial" pitchFamily="34" charset="0"/>
              </a:rPr>
              <a:t>Techniques Urbaine et Développement Durable.</a:t>
            </a:r>
            <a:endParaRPr lang="fr-FR" sz="1400" b="1" i="1" u="sng" dirty="0">
              <a:solidFill>
                <a:schemeClr val="accent3"/>
              </a:solidFill>
              <a:latin typeface="Arial" pitchFamily="34" charset="0"/>
              <a:cs typeface="Arial" pitchFamily="34" charset="0"/>
            </a:endParaRPr>
          </a:p>
        </p:txBody>
      </p:sp>
      <p:sp>
        <p:nvSpPr>
          <p:cNvPr id="4" name="ZoneTexte 3"/>
          <p:cNvSpPr txBox="1"/>
          <p:nvPr/>
        </p:nvSpPr>
        <p:spPr>
          <a:xfrm>
            <a:off x="251520" y="836713"/>
            <a:ext cx="8712968" cy="5047536"/>
          </a:xfrm>
          <a:prstGeom prst="rect">
            <a:avLst/>
          </a:prstGeom>
          <a:noFill/>
        </p:spPr>
        <p:txBody>
          <a:bodyPr wrap="square" rtlCol="0">
            <a:spAutoFit/>
          </a:bodyPr>
          <a:lstStyle/>
          <a:p>
            <a:pPr algn="just"/>
            <a:r>
              <a:rPr lang="fr-FR" sz="2400" b="1" u="sng" dirty="0" smtClean="0">
                <a:solidFill>
                  <a:schemeClr val="accent2">
                    <a:lumMod val="40000"/>
                    <a:lumOff val="60000"/>
                  </a:schemeClr>
                </a:solidFill>
                <a:latin typeface="Arial" pitchFamily="34" charset="0"/>
                <a:cs typeface="Arial" pitchFamily="34" charset="0"/>
              </a:rPr>
              <a:t>Quelques types de béton:</a:t>
            </a:r>
          </a:p>
          <a:p>
            <a:pPr algn="just"/>
            <a:endParaRPr lang="fr-FR" sz="2400" b="1" u="sng" dirty="0">
              <a:solidFill>
                <a:schemeClr val="accent2">
                  <a:lumMod val="40000"/>
                  <a:lumOff val="60000"/>
                </a:schemeClr>
              </a:solidFill>
              <a:latin typeface="Arial" pitchFamily="34" charset="0"/>
              <a:cs typeface="Arial" pitchFamily="34" charset="0"/>
            </a:endParaRPr>
          </a:p>
          <a:p>
            <a:pPr lvl="1" algn="just">
              <a:buFont typeface="Arial" pitchFamily="34" charset="0"/>
              <a:buChar char="•"/>
            </a:pPr>
            <a:r>
              <a:rPr lang="fr-FR" sz="2000" b="1" dirty="0">
                <a:solidFill>
                  <a:schemeClr val="tx2">
                    <a:lumMod val="90000"/>
                  </a:schemeClr>
                </a:solidFill>
                <a:latin typeface="Arial" pitchFamily="34" charset="0"/>
                <a:cs typeface="Arial" pitchFamily="34" charset="0"/>
              </a:rPr>
              <a:t>Béton </a:t>
            </a:r>
            <a:r>
              <a:rPr lang="fr-FR" sz="2000" b="1" dirty="0" smtClean="0">
                <a:solidFill>
                  <a:schemeClr val="tx2">
                    <a:lumMod val="90000"/>
                  </a:schemeClr>
                </a:solidFill>
                <a:latin typeface="Arial" pitchFamily="34" charset="0"/>
                <a:cs typeface="Arial" pitchFamily="34" charset="0"/>
              </a:rPr>
              <a:t>précontraint:</a:t>
            </a:r>
          </a:p>
          <a:p>
            <a:pPr lvl="1" algn="just">
              <a:buFont typeface="Arial" pitchFamily="34" charset="0"/>
              <a:buChar char="•"/>
            </a:pPr>
            <a:endParaRPr lang="fr-FR" sz="2000" b="1" dirty="0" smtClean="0">
              <a:solidFill>
                <a:schemeClr val="tx2">
                  <a:lumMod val="90000"/>
                </a:schemeClr>
              </a:solidFill>
              <a:latin typeface="Arial" pitchFamily="34" charset="0"/>
              <a:cs typeface="Arial" pitchFamily="34" charset="0"/>
            </a:endParaRPr>
          </a:p>
          <a:p>
            <a:pPr lvl="0" algn="just"/>
            <a:r>
              <a:rPr lang="fr-FR" dirty="0">
                <a:latin typeface="Arial" pitchFamily="34" charset="0"/>
                <a:cs typeface="Arial" pitchFamily="34" charset="0"/>
              </a:rPr>
              <a:t>Dans la « pré-tension » (le plus souvent utilisée en bâtiment), les armatures sont mises en tension avant la prise du béton. Elles sont ensuite relâchées, mettant ainsi le béton en compression par simple effet </a:t>
            </a:r>
            <a:r>
              <a:rPr lang="fr-FR" dirty="0" smtClean="0">
                <a:latin typeface="Arial" pitchFamily="34" charset="0"/>
                <a:cs typeface="Arial" pitchFamily="34" charset="0"/>
              </a:rPr>
              <a:t>d'adhérence . Elle </a:t>
            </a:r>
            <a:r>
              <a:rPr lang="fr-FR" dirty="0">
                <a:latin typeface="Arial" pitchFamily="34" charset="0"/>
                <a:cs typeface="Arial" pitchFamily="34" charset="0"/>
              </a:rPr>
              <a:t>est très souvent réalisée en usine, avec des machines spécifiques. les </a:t>
            </a:r>
            <a:r>
              <a:rPr lang="fr-FR" dirty="0" err="1">
                <a:latin typeface="Arial" pitchFamily="34" charset="0"/>
                <a:cs typeface="Arial" pitchFamily="34" charset="0"/>
              </a:rPr>
              <a:t>prédalles</a:t>
            </a:r>
            <a:r>
              <a:rPr lang="fr-FR" dirty="0">
                <a:latin typeface="Arial" pitchFamily="34" charset="0"/>
                <a:cs typeface="Arial" pitchFamily="34" charset="0"/>
              </a:rPr>
              <a:t> ou les poutrelles préfabriquées sont réalisées avec cette technique. Elle ne permet pas d'atteindre des valeurs de précontrainte aussi élevées qu'en post-tension.</a:t>
            </a:r>
          </a:p>
          <a:p>
            <a:pPr lvl="0" algn="just"/>
            <a:r>
              <a:rPr lang="fr-FR" dirty="0">
                <a:latin typeface="Arial" pitchFamily="34" charset="0"/>
                <a:cs typeface="Arial" pitchFamily="34" charset="0"/>
              </a:rPr>
              <a:t>La « post-tension » consiste à disposer les câbles de précontrainte dans des gaines incorporées au béton. Après la prise du béton, les câbles sont tendus au moyen de vérins de manière à comprimer l'ouvrage au repos. Cette technique, relativement complexe, est généralement réservée aux grands ouvrages (ponts) puisqu'elle nécessite la mise en œuvre d'encombrantes « pièces d'about » (dispositifs mis en place de part et d'autre de l'ouvrage et permettant la mise en tension des câbles).</a:t>
            </a:r>
          </a:p>
          <a:p>
            <a:pPr algn="just"/>
            <a:endParaRPr lang="fr-FR" dirty="0">
              <a:latin typeface="Arial" pitchFamily="34" charset="0"/>
              <a:cs typeface="Arial"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AutoShape 2" descr="data:image/jpeg;base64,/9j/4AAQSkZJRgABAQAAAQABAAD/2wCEAAkGBhISEBIQEhQWFRMUGBQUEhQTFhUUGBcXFBQVFBYXFxUXHCYfGBojGRQUHy8gJCcpLCwsFR4xNTAqNSYrLCkBCQoKDgwOFA8PFCkYFBwpKSkpKSkpKSkpKSkpKSkpKSkpLCkpKSopKSksKSkpLCkpMykpKSkpLCkpKSkpKSkpKf/AABEIAKwBJQMBIgACEQEDEQH/xAAbAAEAAgMBAQAAAAAAAAAAAAAABAUBAwYCB//EAD4QAAIBAgMFBQUGBAUFAAAAAAABAgMRBCExBRJBUXEGImGBkRMyobHBByNCUnLwktHh8RVigqKyFBYzU8L/xAAXAQEBAQEAAAAAAAAAAAAAAAAAAQID/8QAGREBAQEBAQEAAAAAAAAAAAAAABEBEgIx/9oADAMBAAIRAxEAPwD7iAAAAAAAAAAAAAAAAAAAAAAAAAAAAAAAAAAAAAAAALmLkWvtOnHV3d7NLNoCXcwU2L7RRinay5OX8iixvadvRuXgu6s/mWM9O1uZufM6u16sslJxVtI3X4uep9C2U/uKP6Ia/pQ3IZtSwARoAAAAAAAAAAAAAAAAAAAAAAAAAAAAAADFwMi55crakXF7RULZN3V8ldedgJdzEppaspcTtlvNS3Ek73hJ+fhYq8ZtyDzlKNSyurKa18SxnfTpMTtWnBpSbu+UZNeqRW4jb9rpbkVopOTT9HG1zl6+2pOL3VuXX4ZTv8/oQ6taUrNybzWrb+YSrvF9oE2k3Kb95PK3LhbMqq+2qktHuq/C/N82yIs5Ncl9TzGDaj1+GZazo5vNvN3ivgjKV3/qt6I30sE27Pmn6f2N0nCF7u75R+rKNFHCtu3LX1udVsTtD3qWHaUm7RUk+CTefPTgc3hqNbEvcpRy4y0gusuL8FmdbsXspTotVJNzqrSWkYtqz3Y+erGxfNXyAQMOjIAAAAAAAAAAAAAAAAAAAAAAYuBkGLkDGbVUJbu7J5XuldIJVgeJ1EtWVL28uOXWMitxmMw7lKTn3uKi5X9EWFdBisaowco95rSN7X8yB/i1XX2cui3X9Tm8RtyMVam6t89Zqy+ZWyx9Wok5TbXi/oixm66LHbTpxk3P2kZvNpNrRJcHZFZitvvde5vRfNyUvRWKiS70ej+J7rRyYRsxOPqNS3pSd73u3bwyNK9xPw+h6rR7r6MzSptwStw/oE1ol/4+qXyRIlC+71v8CTRwvdS5WVuht9lGK7+vJFVGpYV3eWq9czdOnCFr6/lT+Z5r4xpWXdXJasm7L7K1avenenB8fxvouHVimZVbKvOclTpptvSENerOg2b2HT7+Ie9ypxeX+p8eiy8WdFs7ZFKhHdpxS5vVvq+JNM1rPMa6FCMIqMYqMVklFJJdEj2ZBGgAAAAAAAAAAAAAAAAAwBkGqddLieHi4hLjeeJ1orVkHGVt+O6m46Z8ciB/09Ze7U/iX9yxKuni4WvcqsXia7k91x3eEXr6oqcftqVJPvU5Pkrv13dCtqbfrVI67ifCF18dQlX0sXVirypqy1alZerK6r2ozlGMM07XlK6+GfxKOrXcmlJt20Td8v7mmn70upUWdTb1Zq29b9MYprwT1sVkJNzk3rxu73Mwj+/MxRV5T6ge0vqYoR7i/fE9zjk11+RjD0nuRVs7aeIHlv7xdGbalJyy5kqhgG85ZcOhM9lCCu/6gQ44NvXQ3qlGPvPLktTxWx+Voq3i9SKruSik5SeiWbbA31MW9IrdXPiYwOBqV5btKN/zTeUV1lz8EXey+yLlaWIyXCnF/wDOX0R1FDDxhFRikorJJKyXkKueVTsrsxTpWnL7yp+aSyX6Y8OupdWMgy2AAAAAAAAAAAAAAMXMgAYuaquJitWBtbNM8ZBcfTMoq2NrXd47yu7dL5Hj/E7e9Brp/VI1Ga6D/q4cyHj6ntI7qbjmndPPJ3Kat2loRdnvX5KN9fFEDF9qZPKnFJcHLvP+S+ImFWyw9VPu1PXP+Zpxm0Z0U3NwbSdldXeXK9yhe260o2c5eNrJ+qzsQ6qun53YRZ/90VZq0VGH6Vd+Nm+pEnXk225N31u3nb+5GwMLRb8Xb/ab3Eqa01tLHrDe6unzzGIeRmhG0F0XyCPDhmma6Szl1N6XoKNDNtZ38DK48KNmeqFB70uN9ETKeDX4ibCmkuRRChs++cnbwRMVJRV0kvGRrqYlR0zfokRKtZyebAk1sdwjn4v6Ih1Kjfeb8zbhMHUqvdpx3nxekY/qfD5+B1Wyey1OnadT7ya0v7sX/lj9WKuKDZfZ+rXs7blP88lm/wBMX83kddszY9OgrQjm/ek85Pq/oTlEyZazIAAKAAAAAAAAAAAAAAAAqe0+0pUMNOpD3+7GN+cpJfzORodvJ378L8Lxk4/B5F19odS2EjH81SPwjKX0PnsdAmu5p9tqMspe0j1W8v8Aa7kv/HMNu73tYtclr/DqfOs7+R7pN7y8bmqzHc/9zUXG/evdpRsr+D8EV2K7Qzl7qUF/E/VlDCeflqzdH+XxA8YmblUTk234+Z7hO5qqLvr98zdCOQWPdO+djNR919DCkJx7rCPeGXdt4v5myoa8N7vz88zfCLempcZ1qr4dtcF1Z7hDupG+OF4tm+MHLKK3ev7yCxGp4Nay1JlKjokvM1uMYe8958jxWxzeSyXIQSalSMeO81wWhCr4qUstOSRqLLZmwKlaz92H5nx/SuJFVubaWbbySSu2+SSOg2Z2TcrSrd1fkTzf6mtOiL3ZuxqVFdxd7jN5yfnwXgifYlXMa8PhowiowiopaJKxsMgjQAAAAAAAAAAAAAAAAAAAAA4v7SZ9yhHnOb9Ipf8A0cO45HW/aZWtPDx/y1H6uByF3bqDXo90/eXn8mRnK7yJNL349GVlvccyVAjo3xRRplB+01JMTT7F7+89OXEkbvIFYcfQkRvwt4maNFZ3zfLqS6NFrTLlzCNNPCaN/vyJUIcIq3i1mJRjHOTz+JFrbQekckESXOMNXd8kRauMk3lkvA1MxFNuyV3oks2+iAybsJgp1ZbsI7z48Eur4F1s3srKVpVu6vyr3n1fA6fDYWFOO7CKiuS/efmK1mVT7L7LwhaVS05cvwry4+Ze2Bky0AAAAAAAAAAAAAAAAAAAAAAB4qTsm7N2V7LNvwXiB6bNWJxcKcXOpKMIrWUmor1Z83r/AGl4zGTdHZeDm7NxlWxEN2MGm07xbSumnk5LQ4/HbPxFepv42tKrOLa3d57qabWW7ZRWvuKL8XqQW32kdtKFXE040H7Zxhu2he13K978FpmcnVhiqid5KlvcNWvDL6vyLZYGNNtxhGmnbuwVtOOd3J8222yPjcbGlFyk1fhHi/J/Mz61cTNk4B0acYOTlZWTfqT6cu/Hz+RX7Jx6q0oz56L4alhhf/JH/V8jWM6nwhdZdTbuvK3wyN+GwTtd/u5Njh+XI2yj0cLkmzdDDLL9o3+xUbOTsuXiRq+07e6vMsRL3Ywzbt4IiV9o3vGGXiQKtdvNmr21s7MKkOfPMyhgcNUrTUacW+miXNvgdjsrsnCFpVbTly/CvJ6+foZIotmbBq1rNd2H5n9Fx+XU67ZmxqdFd1Xk9ZvXy5LwROSPRGoxYyAFAAAAAAAAAAAAAAAAAAAAAAAADDMSkc1t77Q8FhFLfqKc43+7o2nK64a2XmxVjo1FLJW6dWfEtubapUalRSl3t+bUYu8rbz4cixobR2ztiU1RvgsLfuzkpRk4NXVmu9VlbVxaitCmxn2eSwlScp0qlZbztVnFyTV3aTjG6u/81zO6szFHU2vicQ/uI7kH+Oei6O2b6G/A9nIRbnVbqzernmv4W7erZZN35fv98TZTqpRbeSWreiMLSjRS4dF8iVQlZxmkm4u6T0Kept+GlO9RvTd4/wBPHQ17ElX9rOdVpJ6RWnl8i56hy7fC7ai195Fx5td5eaJcttw0hfqc+tPmbqcMkdM1z5S6mJnJ3Zr9orZ+QehO2N2brYi0l3Kf55cf0riaIrkm2rZt6JZ3fgkdJsfsVOdp17wjqoJ959X+E6fZPZ+lh13VeejnLOXlyXQsrEpGjCYKFKKhTioxXBfN82b0jIIoAAAAAAAAAAAAAAAAAAAAAAAAAAAAAqu0uwI4zDTw8p1Kala0qcnFprS9veXOLyZS7B+zLB4bdk4e2qKzU6yi0muMaaShH0v4nXgkxbrzY14rFQpQdSpKMIRV5Sk1FJeLZuIO2NkUsVRnh60d6nNWkvO6afBppNPmkVHz3tV2/wABJ7lHDxxVRvdU93djfTKaW/J3/KujKfZf2YYzGt1cU1h6L70KNm34Xg3e36nfwPpXZ7sXhMEvuId+1nUqN1Kjtw3paLwVkXkUY53frfWZ8x8qxH2eYigu5CNWK/8AW0pPqnZv4lHUwU4S78XTf5ZJx8rSPuVjxVoRkrSSa5NJr0ZrnGbr4xSvaxabNwE6rUYRbbS0+vI+gV+yuFnrSinzjeP/ABaJ2B2dTowUKcVFL1fV6sqKLZHY2MLSrWm+Efwrr+Z/A6SMbKy+BmxkAAAAAAAAAAAAAAAAAAAAAAAAAAAAAAAAAAAAAAAAAAAAAAAAAAAAAAAAAAAAAAAAAAAAAAAAAAAAAAAAAAAAAA//2Q=="/>
          <p:cNvSpPr>
            <a:spLocks noChangeAspect="1" noChangeArrowheads="1"/>
          </p:cNvSpPr>
          <p:nvPr/>
        </p:nvSpPr>
        <p:spPr bwMode="auto">
          <a:xfrm>
            <a:off x="63500" y="-784225"/>
            <a:ext cx="2790825" cy="1638300"/>
          </a:xfrm>
          <a:prstGeom prst="rect">
            <a:avLst/>
          </a:prstGeom>
          <a:noFill/>
        </p:spPr>
        <p:txBody>
          <a:bodyPr vert="horz" wrap="square" lIns="91440" tIns="45720" rIns="91440" bIns="45720" numCol="1" anchor="t" anchorCtr="0" compatLnSpc="1">
            <a:prstTxWarp prst="textNoShape">
              <a:avLst/>
            </a:prstTxWarp>
          </a:bodyPr>
          <a:lstStyle/>
          <a:p>
            <a:endParaRPr lang="fr-FR"/>
          </a:p>
        </p:txBody>
      </p:sp>
      <p:pic>
        <p:nvPicPr>
          <p:cNvPr id="25604" name="Picture 4" descr="http://www.francebtp.com/e-docs/00/00/9E/30/carac_vignette_1.jpg"/>
          <p:cNvPicPr>
            <a:picLocks noChangeAspect="1" noChangeArrowheads="1"/>
          </p:cNvPicPr>
          <p:nvPr/>
        </p:nvPicPr>
        <p:blipFill>
          <a:blip r:embed="rId2" cstate="print"/>
          <a:srcRect/>
          <a:stretch>
            <a:fillRect/>
          </a:stretch>
        </p:blipFill>
        <p:spPr bwMode="auto">
          <a:xfrm>
            <a:off x="140593" y="990600"/>
            <a:ext cx="4143375" cy="2438400"/>
          </a:xfrm>
          <a:prstGeom prst="rect">
            <a:avLst/>
          </a:prstGeom>
          <a:noFill/>
        </p:spPr>
      </p:pic>
      <p:pic>
        <p:nvPicPr>
          <p:cNvPr id="25606" name="Picture 6" descr="http://img.archiexpo.fr/images_ae/photo-g/poutres-i-beton-precontraint-56829-1885241.jpg"/>
          <p:cNvPicPr>
            <a:picLocks noChangeAspect="1" noChangeArrowheads="1"/>
          </p:cNvPicPr>
          <p:nvPr/>
        </p:nvPicPr>
        <p:blipFill>
          <a:blip r:embed="rId3" cstate="print"/>
          <a:srcRect/>
          <a:stretch>
            <a:fillRect/>
          </a:stretch>
        </p:blipFill>
        <p:spPr bwMode="auto">
          <a:xfrm>
            <a:off x="4427984" y="2999953"/>
            <a:ext cx="4680520" cy="3813423"/>
          </a:xfrm>
          <a:prstGeom prst="rect">
            <a:avLst/>
          </a:prstGeom>
          <a:noFill/>
        </p:spPr>
      </p:pic>
      <p:pic>
        <p:nvPicPr>
          <p:cNvPr id="25608" name="Picture 8" descr="http://upload.wikimedia.org/wikipedia/commons/1/18/Pont_%C3%AEle_de_R%C3%A901.jpg"/>
          <p:cNvPicPr>
            <a:picLocks noChangeAspect="1" noChangeArrowheads="1"/>
          </p:cNvPicPr>
          <p:nvPr/>
        </p:nvPicPr>
        <p:blipFill>
          <a:blip r:embed="rId4" cstate="print"/>
          <a:srcRect/>
          <a:stretch>
            <a:fillRect/>
          </a:stretch>
        </p:blipFill>
        <p:spPr bwMode="auto">
          <a:xfrm>
            <a:off x="0" y="3933056"/>
            <a:ext cx="4286250" cy="2247900"/>
          </a:xfrm>
          <a:prstGeom prst="rect">
            <a:avLst/>
          </a:prstGeom>
          <a:noFill/>
        </p:spPr>
      </p:pic>
      <p:sp>
        <p:nvSpPr>
          <p:cNvPr id="6" name="ZoneTexte 5"/>
          <p:cNvSpPr txBox="1"/>
          <p:nvPr/>
        </p:nvSpPr>
        <p:spPr>
          <a:xfrm>
            <a:off x="5220072" y="188640"/>
            <a:ext cx="3960440" cy="307777"/>
          </a:xfrm>
          <a:prstGeom prst="rect">
            <a:avLst/>
          </a:prstGeom>
          <a:noFill/>
        </p:spPr>
        <p:txBody>
          <a:bodyPr wrap="square" rtlCol="0">
            <a:spAutoFit/>
          </a:bodyPr>
          <a:lstStyle/>
          <a:p>
            <a:r>
              <a:rPr lang="fr-FR" sz="1400" b="1" i="1" u="sng" dirty="0" smtClean="0">
                <a:latin typeface="Arial" pitchFamily="34" charset="0"/>
                <a:cs typeface="Arial" pitchFamily="34" charset="0"/>
              </a:rPr>
              <a:t>Techniques et Matériaux de Construction</a:t>
            </a:r>
            <a:endParaRPr lang="fr-FR" sz="1400" b="1" i="1" u="sng" dirty="0">
              <a:latin typeface="Arial" pitchFamily="34" charset="0"/>
              <a:cs typeface="Arial" pitchFamily="34" charset="0"/>
            </a:endParaRPr>
          </a:p>
        </p:txBody>
      </p:sp>
      <p:sp>
        <p:nvSpPr>
          <p:cNvPr id="7" name="ZoneTexte 6"/>
          <p:cNvSpPr txBox="1"/>
          <p:nvPr/>
        </p:nvSpPr>
        <p:spPr>
          <a:xfrm>
            <a:off x="611560" y="188640"/>
            <a:ext cx="3960440" cy="523220"/>
          </a:xfrm>
          <a:prstGeom prst="rect">
            <a:avLst/>
          </a:prstGeom>
          <a:noFill/>
        </p:spPr>
        <p:txBody>
          <a:bodyPr wrap="square" rtlCol="0">
            <a:spAutoFit/>
          </a:bodyPr>
          <a:lstStyle/>
          <a:p>
            <a:pPr algn="ctr"/>
            <a:r>
              <a:rPr lang="fr-FR" sz="1400" b="1" i="1" u="sng" dirty="0" smtClean="0">
                <a:solidFill>
                  <a:schemeClr val="accent3"/>
                </a:solidFill>
                <a:latin typeface="Arial" pitchFamily="34" charset="0"/>
                <a:cs typeface="Arial" pitchFamily="34" charset="0"/>
              </a:rPr>
              <a:t>Techniques Urbaine et Développement Durable.</a:t>
            </a:r>
            <a:endParaRPr lang="fr-FR" sz="1400" b="1" i="1" u="sng" dirty="0">
              <a:solidFill>
                <a:schemeClr val="accent3"/>
              </a:solidFill>
              <a:latin typeface="Arial" pitchFamily="34" charset="0"/>
              <a:cs typeface="Arial"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5220072" y="188640"/>
            <a:ext cx="3960440" cy="307777"/>
          </a:xfrm>
          <a:prstGeom prst="rect">
            <a:avLst/>
          </a:prstGeom>
          <a:noFill/>
        </p:spPr>
        <p:txBody>
          <a:bodyPr wrap="square" rtlCol="0">
            <a:spAutoFit/>
          </a:bodyPr>
          <a:lstStyle/>
          <a:p>
            <a:r>
              <a:rPr lang="fr-FR" sz="1400" b="1" i="1" u="sng" dirty="0" smtClean="0">
                <a:latin typeface="Arial" pitchFamily="34" charset="0"/>
                <a:cs typeface="Arial" pitchFamily="34" charset="0"/>
              </a:rPr>
              <a:t>Techniques et Matériaux de Construction</a:t>
            </a:r>
            <a:endParaRPr lang="fr-FR" sz="1400" b="1" i="1" u="sng" dirty="0">
              <a:latin typeface="Arial" pitchFamily="34" charset="0"/>
              <a:cs typeface="Arial" pitchFamily="34" charset="0"/>
            </a:endParaRPr>
          </a:p>
        </p:txBody>
      </p:sp>
      <p:sp>
        <p:nvSpPr>
          <p:cNvPr id="3" name="ZoneTexte 2"/>
          <p:cNvSpPr txBox="1"/>
          <p:nvPr/>
        </p:nvSpPr>
        <p:spPr>
          <a:xfrm>
            <a:off x="611560" y="188640"/>
            <a:ext cx="3960440" cy="523220"/>
          </a:xfrm>
          <a:prstGeom prst="rect">
            <a:avLst/>
          </a:prstGeom>
          <a:noFill/>
        </p:spPr>
        <p:txBody>
          <a:bodyPr wrap="square" rtlCol="0">
            <a:spAutoFit/>
          </a:bodyPr>
          <a:lstStyle/>
          <a:p>
            <a:pPr algn="ctr"/>
            <a:r>
              <a:rPr lang="fr-FR" sz="1400" b="1" i="1" u="sng" dirty="0" smtClean="0">
                <a:solidFill>
                  <a:schemeClr val="accent3"/>
                </a:solidFill>
                <a:latin typeface="Arial" pitchFamily="34" charset="0"/>
                <a:cs typeface="Arial" pitchFamily="34" charset="0"/>
              </a:rPr>
              <a:t>Techniques Urbaine et Développement Durable.</a:t>
            </a:r>
            <a:endParaRPr lang="fr-FR" sz="1400" b="1" i="1" u="sng" dirty="0">
              <a:solidFill>
                <a:schemeClr val="accent3"/>
              </a:solidFill>
              <a:latin typeface="Arial" pitchFamily="34" charset="0"/>
              <a:cs typeface="Arial" pitchFamily="34" charset="0"/>
            </a:endParaRPr>
          </a:p>
        </p:txBody>
      </p:sp>
      <p:sp>
        <p:nvSpPr>
          <p:cNvPr id="4" name="ZoneTexte 3"/>
          <p:cNvSpPr txBox="1"/>
          <p:nvPr/>
        </p:nvSpPr>
        <p:spPr>
          <a:xfrm>
            <a:off x="251520" y="836713"/>
            <a:ext cx="8712968" cy="6463308"/>
          </a:xfrm>
          <a:prstGeom prst="rect">
            <a:avLst/>
          </a:prstGeom>
          <a:noFill/>
        </p:spPr>
        <p:txBody>
          <a:bodyPr wrap="square" rtlCol="0">
            <a:spAutoFit/>
          </a:bodyPr>
          <a:lstStyle/>
          <a:p>
            <a:pPr algn="just"/>
            <a:r>
              <a:rPr lang="fr-FR" sz="2400" b="1" u="sng" dirty="0" smtClean="0">
                <a:solidFill>
                  <a:schemeClr val="accent2">
                    <a:lumMod val="40000"/>
                    <a:lumOff val="60000"/>
                  </a:schemeClr>
                </a:solidFill>
                <a:latin typeface="Arial" pitchFamily="34" charset="0"/>
                <a:cs typeface="Arial" pitchFamily="34" charset="0"/>
              </a:rPr>
              <a:t>Quelques types de béton:</a:t>
            </a:r>
          </a:p>
          <a:p>
            <a:pPr algn="just"/>
            <a:endParaRPr lang="fr-FR" sz="2400" b="1" u="sng" dirty="0">
              <a:solidFill>
                <a:schemeClr val="accent2">
                  <a:lumMod val="40000"/>
                  <a:lumOff val="60000"/>
                </a:schemeClr>
              </a:solidFill>
              <a:latin typeface="Arial" pitchFamily="34" charset="0"/>
              <a:cs typeface="Arial" pitchFamily="34" charset="0"/>
            </a:endParaRPr>
          </a:p>
          <a:p>
            <a:pPr lvl="1" algn="just">
              <a:buFont typeface="Arial" pitchFamily="34" charset="0"/>
              <a:buChar char="•"/>
            </a:pPr>
            <a:r>
              <a:rPr lang="fr-FR" sz="2000" b="1" dirty="0">
                <a:solidFill>
                  <a:schemeClr val="tx2">
                    <a:lumMod val="90000"/>
                  </a:schemeClr>
                </a:solidFill>
                <a:latin typeface="Arial" pitchFamily="34" charset="0"/>
                <a:cs typeface="Arial" pitchFamily="34" charset="0"/>
              </a:rPr>
              <a:t>Béton </a:t>
            </a:r>
            <a:r>
              <a:rPr lang="fr-FR" sz="2000" b="1" dirty="0" smtClean="0">
                <a:solidFill>
                  <a:schemeClr val="tx2">
                    <a:lumMod val="90000"/>
                  </a:schemeClr>
                </a:solidFill>
                <a:latin typeface="Arial" pitchFamily="34" charset="0"/>
                <a:cs typeface="Arial" pitchFamily="34" charset="0"/>
              </a:rPr>
              <a:t>bitumineux:</a:t>
            </a:r>
          </a:p>
          <a:p>
            <a:pPr lvl="1" algn="just">
              <a:buFont typeface="Arial" pitchFamily="34" charset="0"/>
              <a:buChar char="•"/>
            </a:pPr>
            <a:endParaRPr lang="fr-FR" sz="2000" b="1" dirty="0">
              <a:solidFill>
                <a:schemeClr val="tx2">
                  <a:lumMod val="90000"/>
                </a:schemeClr>
              </a:solidFill>
              <a:latin typeface="Arial" pitchFamily="34" charset="0"/>
              <a:cs typeface="Arial" pitchFamily="34" charset="0"/>
            </a:endParaRPr>
          </a:p>
          <a:p>
            <a:pPr algn="just"/>
            <a:r>
              <a:rPr lang="fr-FR" dirty="0">
                <a:latin typeface="Arial" pitchFamily="34" charset="0"/>
                <a:cs typeface="Arial" pitchFamily="34" charset="0"/>
              </a:rPr>
              <a:t>Le béton bitumineux (aussi appelé </a:t>
            </a:r>
            <a:r>
              <a:rPr lang="fr-FR" dirty="0">
                <a:latin typeface="Arial" pitchFamily="34" charset="0"/>
                <a:cs typeface="Arial" pitchFamily="34" charset="0"/>
                <a:hlinkClick r:id="rId2" tooltip="Enrobé bitumineux"/>
              </a:rPr>
              <a:t>enrobé bitumineux</a:t>
            </a:r>
            <a:r>
              <a:rPr lang="fr-FR" dirty="0">
                <a:latin typeface="Arial" pitchFamily="34" charset="0"/>
                <a:cs typeface="Arial" pitchFamily="34" charset="0"/>
              </a:rPr>
              <a:t>) est composé de différentes fractions de gravillons, de sable, de filler et utilise le </a:t>
            </a:r>
            <a:r>
              <a:rPr lang="fr-FR" dirty="0">
                <a:latin typeface="Arial" pitchFamily="34" charset="0"/>
                <a:cs typeface="Arial" pitchFamily="34" charset="0"/>
                <a:hlinkClick r:id="rId3" tooltip="Bitume"/>
              </a:rPr>
              <a:t>bitume</a:t>
            </a:r>
            <a:r>
              <a:rPr lang="fr-FR" dirty="0">
                <a:latin typeface="Arial" pitchFamily="34" charset="0"/>
                <a:cs typeface="Arial" pitchFamily="34" charset="0"/>
              </a:rPr>
              <a:t> comme liant. Il constitue généralement la couche supérieure des </a:t>
            </a:r>
            <a:r>
              <a:rPr lang="fr-FR" dirty="0">
                <a:latin typeface="Arial" pitchFamily="34" charset="0"/>
                <a:cs typeface="Arial" pitchFamily="34" charset="0"/>
                <a:hlinkClick r:id="rId4" tooltip="Chaussée"/>
              </a:rPr>
              <a:t>chaussées</a:t>
            </a:r>
            <a:r>
              <a:rPr lang="fr-FR" dirty="0">
                <a:latin typeface="Arial" pitchFamily="34" charset="0"/>
                <a:cs typeface="Arial" pitchFamily="34" charset="0"/>
              </a:rPr>
              <a:t> (</a:t>
            </a:r>
            <a:r>
              <a:rPr lang="fr-FR" i="1" dirty="0">
                <a:latin typeface="Arial" pitchFamily="34" charset="0"/>
                <a:cs typeface="Arial" pitchFamily="34" charset="0"/>
              </a:rPr>
              <a:t>couche de roulement</a:t>
            </a:r>
            <a:r>
              <a:rPr lang="fr-FR" dirty="0">
                <a:latin typeface="Arial" pitchFamily="34" charset="0"/>
                <a:cs typeface="Arial" pitchFamily="34" charset="0"/>
              </a:rPr>
              <a:t>). L'enrobé est fabriqué dans des usines appelées « centrales à enrobés », fixes ou mobiles, utilisant un procédé de fabrication continu ou par gâchées. Il est mis en œuvre à chaud (150 °C environ) à l'aide de machines appelées « </a:t>
            </a:r>
            <a:r>
              <a:rPr lang="fr-FR" dirty="0">
                <a:latin typeface="Arial" pitchFamily="34" charset="0"/>
                <a:cs typeface="Arial" pitchFamily="34" charset="0"/>
                <a:hlinkClick r:id="rId5" tooltip="Finisseur"/>
              </a:rPr>
              <a:t>finisseurs</a:t>
            </a:r>
            <a:r>
              <a:rPr lang="fr-FR" dirty="0">
                <a:latin typeface="Arial" pitchFamily="34" charset="0"/>
                <a:cs typeface="Arial" pitchFamily="34" charset="0"/>
              </a:rPr>
              <a:t> » qui permettent de le répandre en couches d'épaisseur désirée. L'effet de « prise » apparaît dès le refroidissement (&lt; 90 °C), aussi est-il nécessaire de compacter le béton bitumineux avant refroidissement en le soumettant au passage répété des « </a:t>
            </a:r>
            <a:r>
              <a:rPr lang="fr-FR" dirty="0">
                <a:latin typeface="Arial" pitchFamily="34" charset="0"/>
                <a:cs typeface="Arial" pitchFamily="34" charset="0"/>
                <a:hlinkClick r:id="rId6" tooltip="Rouleau compresseur"/>
              </a:rPr>
              <a:t>rouleaux compacteurs</a:t>
            </a:r>
            <a:r>
              <a:rPr lang="fr-FR" dirty="0">
                <a:latin typeface="Arial" pitchFamily="34" charset="0"/>
                <a:cs typeface="Arial" pitchFamily="34" charset="0"/>
              </a:rPr>
              <a:t> ». Contrairement au béton de ciment, il est utilisable presque immédiatement après sa mise en œuvre.</a:t>
            </a:r>
          </a:p>
          <a:p>
            <a:pPr algn="just"/>
            <a:r>
              <a:rPr lang="fr-FR" dirty="0">
                <a:latin typeface="Arial" pitchFamily="34" charset="0"/>
                <a:cs typeface="Arial" pitchFamily="34" charset="0"/>
              </a:rPr>
              <a:t>Le bitume étant un dérivé </a:t>
            </a:r>
            <a:r>
              <a:rPr lang="fr-FR" dirty="0">
                <a:latin typeface="Arial" pitchFamily="34" charset="0"/>
                <a:cs typeface="Arial" pitchFamily="34" charset="0"/>
                <a:hlinkClick r:id="rId7" tooltip="Pétrole"/>
              </a:rPr>
              <a:t>pétrolier</a:t>
            </a:r>
            <a:r>
              <a:rPr lang="fr-FR" dirty="0">
                <a:latin typeface="Arial" pitchFamily="34" charset="0"/>
                <a:cs typeface="Arial" pitchFamily="34" charset="0"/>
              </a:rPr>
              <a:t>, le béton bitumineux est sensible aux </a:t>
            </a:r>
            <a:r>
              <a:rPr lang="fr-FR" dirty="0">
                <a:latin typeface="Arial" pitchFamily="34" charset="0"/>
                <a:cs typeface="Arial" pitchFamily="34" charset="0"/>
                <a:hlinkClick r:id="rId8" tooltip="Hydrocarbure"/>
              </a:rPr>
              <a:t>hydrocarbures</a:t>
            </a:r>
            <a:r>
              <a:rPr lang="fr-FR" dirty="0">
                <a:latin typeface="Arial" pitchFamily="34" charset="0"/>
                <a:cs typeface="Arial" pitchFamily="34" charset="0"/>
              </a:rPr>
              <a:t> perdus par les automobiles. Dans les lieux exposés (stations services) on remplace le bitume par du </a:t>
            </a:r>
            <a:r>
              <a:rPr lang="fr-FR" dirty="0">
                <a:latin typeface="Arial" pitchFamily="34" charset="0"/>
                <a:cs typeface="Arial" pitchFamily="34" charset="0"/>
                <a:hlinkClick r:id="rId9" tooltip="Goudron"/>
              </a:rPr>
              <a:t>goudron</a:t>
            </a:r>
            <a:r>
              <a:rPr lang="fr-FR" dirty="0">
                <a:latin typeface="Arial" pitchFamily="34" charset="0"/>
                <a:cs typeface="Arial" pitchFamily="34" charset="0"/>
              </a:rPr>
              <a:t>. Le </a:t>
            </a:r>
            <a:r>
              <a:rPr lang="fr-FR" dirty="0">
                <a:latin typeface="Arial" pitchFamily="34" charset="0"/>
                <a:cs typeface="Arial" pitchFamily="34" charset="0"/>
                <a:hlinkClick r:id="rId10" tooltip="Tarmacadam"/>
              </a:rPr>
              <a:t>tarmacadam</a:t>
            </a:r>
            <a:r>
              <a:rPr lang="fr-FR" dirty="0">
                <a:latin typeface="Arial" pitchFamily="34" charset="0"/>
                <a:cs typeface="Arial" pitchFamily="34" charset="0"/>
              </a:rPr>
              <a:t> des </a:t>
            </a:r>
            <a:r>
              <a:rPr lang="fr-FR" dirty="0">
                <a:latin typeface="Arial" pitchFamily="34" charset="0"/>
                <a:cs typeface="Arial" pitchFamily="34" charset="0"/>
                <a:hlinkClick r:id="rId11" tooltip="Aérodrome"/>
              </a:rPr>
              <a:t>aérodromes</a:t>
            </a:r>
            <a:r>
              <a:rPr lang="fr-FR" dirty="0">
                <a:latin typeface="Arial" pitchFamily="34" charset="0"/>
                <a:cs typeface="Arial" pitchFamily="34" charset="0"/>
              </a:rPr>
              <a:t> est l'appellation commerciale d'un tel béton de goudron (rien à voir avec le </a:t>
            </a:r>
            <a:r>
              <a:rPr lang="fr-FR" dirty="0">
                <a:latin typeface="Arial" pitchFamily="34" charset="0"/>
                <a:cs typeface="Arial" pitchFamily="34" charset="0"/>
                <a:hlinkClick r:id="rId12" tooltip="Macadam (route)"/>
              </a:rPr>
              <a:t>macadam</a:t>
            </a:r>
            <a:r>
              <a:rPr lang="fr-FR" dirty="0">
                <a:latin typeface="Arial" pitchFamily="34" charset="0"/>
                <a:cs typeface="Arial" pitchFamily="34" charset="0"/>
              </a:rPr>
              <a:t>, dépourvu de liant).</a:t>
            </a:r>
          </a:p>
          <a:p>
            <a:pPr lvl="1" algn="just">
              <a:buFont typeface="Arial" pitchFamily="34" charset="0"/>
              <a:buChar char="•"/>
            </a:pPr>
            <a:endParaRPr lang="fr-FR" sz="2000" b="1" dirty="0" smtClean="0">
              <a:solidFill>
                <a:schemeClr val="tx2">
                  <a:lumMod val="90000"/>
                </a:schemeClr>
              </a:solidFill>
              <a:latin typeface="Arial" pitchFamily="34" charset="0"/>
              <a:cs typeface="Arial" pitchFamily="34" charset="0"/>
            </a:endParaRPr>
          </a:p>
          <a:p>
            <a:pPr algn="just"/>
            <a:endParaRPr lang="fr-FR" dirty="0">
              <a:latin typeface="Arial" pitchFamily="34" charset="0"/>
              <a:cs typeface="Arial"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AutoShape 2" descr="data:image/jpeg;base64,/9j/4AAQSkZJRgABAQAAAQABAAD/2wCEAAkGBxQTEhUUExQWFhQXGR8bGRgYGB4eHhwaHRgdHB8bHhweHiggHRslHSAgIjIjJSsrLi4uGiAzODMsNygtLisBCgoKDg0OGxAQGiwkHyQsLCwsLCwsLDQsLCwsLCwsLCwsLCwsLCwsLCwsLCwsLCwsLCwsLCwsLCwsLCwsLCwsLP/AABEIAMYA/wMBIgACEQEDEQH/xAAbAAACAwEBAQAAAAAAAAAAAAADBAECBQAGB//EADwQAAIBAwIEBQIDBwMFAAMBAAECEQMSIQAxBCJBUQUTMmFxgZFCofAGFCNSscHRYuHxFTNDcpJTgsIk/8QAGAEBAQEBAQAAAAAAAAAAAAAAAQACBAP/xAAgEQEBAQABBAMBAQAAAAAAAAAAAREhAhIxQRNRYQNx/9oADAMBAAIRAxEAPwAXAvbymaob0PaDgCYW4A42k9vjXLxNpOVURF1jAiSRHIJBkWz3GI1U8MHBcgOsmSFBUyZuVjaWYt8b9dUpVwrFrnW0cpUgDMcxthGiI5uYZ10ucdFtYwVgiWiObeC0QTuMEDffRKPDOIuDTdhQjQOW6Ta3MBtJHYAiM9XRKhHnckqHua4uSNlwItnsSDuYGjcPWdTN7uJ5AXJJmNgXaBjb2mBrJL1FuMzTljklWTMbwxCsY6EwcmdD4rhAXVLFdSGuWQ4EQB1aJk56RoroyX8r0/M9IvKQwMTyrAPUYycGd9V4cuZJJkSPLIZiQWNzrLAJJjJJx+HfUgqXDw0UllZK4tgMFzEAyNsBTkH30a16bmRUA7S7ZzghYBBgHFozBGq8WhE81xK4ASUcKArKwZ+Z+2CJBiNLo1NgLbocyJVFCQJIVqeRKgmGJ9hqRurxMu9MguwUEvcBb/pChg7EjGLRM79C0jylqfENYQRDVApUxusC3rgEECM74VoqyKACrx6XK3EhQBDeYDc2+R5cYwJMXqU6T/xGrpa0QKbHHYANagAzkSTnI1EPiqljIGgQLmI8oAjmnJfl6bADmAPvzKtilGyrCPLLQRs2JKnAj0EjJETOrUOEqvatzVpOSQEgR1xFpB+uI6aPxtAqtjMA49KB5ByDlTEqDg5kdo1JNfhxJJwLSzIWibc5AA7kw0Z2InSVKoDdzUwC25KXQWgAVD1gjrMwNDrcSpuBgHAm11DGSIBDKpE4NuYBHNp7h+OIOA4LRmSXPW28ejaIcwbtyTo1KVuKMEl2ZRtNQh8GdzONuUxt1xolHiGYqZapvPNLkEQQwQnHtIzGRtq1BTVPpYlm5muPLEY2M4gbXdjoXivhZoeULX8kGb7TyNtBJAK3TuYkicaVgNHhw1wFqqshiXU9Ac2/jGTmYkYxotKhKqWdbTBLXczkSCxZDJGdgPk6FRrXMTcktdioojsCzXMN5b8W/ti6kBXC2moDBIMwQDlVZCWiYlZPtiNQTxwRWtuBMXEy205JBNxN0D/6zuBCVSQCrAg3K7UyGVQCMOoJQtJ2iSAwJE6Xr1mqUgbaY5wEBZL5OAQGWUPWCR7xidDjq7WKhkjaBBiSCVvuaFJVeUASYA3Ogg8NxEsL1FPGSsMoHcAsRuTIgmBEbaFWVmcuqiD67EtnNoBWbVJHtJ26acemNnBCLMMAWABgRLVIEfIO3uNZ9AglkSqjJcQZqJDqAJ5Q0MAcEDb3MDUhk4dvJISkxKzIRe0hbVCtykQYSfjVzSKVL2o1LHGDYOU7kZS4GZMW9d9L8ZwzjfLDmhbgzI2QIIEDGM4zk511AEqDTdgWcrDpddkw1pl8CRdyzGlGuFNpqAsXVogFlnc4AJGRkNBExEnbXVuIJQOKdgPqsBVWYjBBOG3zGJI1WvwrYtWSMBbYYdDa17SNuW2Y69NW4drKfmqilZkPTV1uwZBDQNxFxtUyPjUFeJcRk8uCcNOJCmcJ2yc8o6aD+7+YxSoVzJbAUCAIU2wVx27Y1ThlLVKRLNbn+HBbuc8xNp9juV7ZtTrqy3XBCJDXPFSQxABHIQSMSwJHY7CKafEruzBJWLRa/cmbGDQfdZHcHOmuIVSrKfJC+q4yIBzu8NPQgmAIxsdU4ircJFRFLQUVWF9wJuxBuLZBFs5M5AOuqmGUVYAJ3eVLMQcFjJ2UiMDeZ3FoxV1EAcpvPLa09PUVyFOcFTmRGcaHwdF1k0wCqMRIWO42ODkdsH66PVuEAEooHLz+aFwSGttgLjGcdh0BxZMI3NUoruaagOpIMWlgQ6ziBMY230oGubHVVq01J/10yL+gYy0sOhae/TTw8RqCpb5wZ1SCyugLSdmxa4A2wBkgTnSy0qjf+Xy2VuS8Xk7SvoJVMkZBYTIIGDaVZ2M0i1JRdhZGZmLQCvsZyZI21ICpRX8FauqIZajTzczZ2p01gxn1E/3NR4NqokKCqi0sZBI6qGRYq9cEYPaTox4mkVCyzXZBUqApI3IYHI7MIxG2kKtMU2ZiqFpm5YuORkiTBA2F2M5GDoR5+CZKXmC+WHpJm0Yibqm8nYEYxHTU8IL2FshlHqFFXEmSQFStyqQB6lJkerYaC58pG89az+7cQSsd1Rna0YmFJbVa/GI6hgHW42tEAkQR6oDJ8nPYjB0EwHVf4NUuHLS13ML3llU0wpa0jp6cRMjXVuBly9GajAAkJSdYzuDbAaesyI6b6XrAtTd0Wqc2/wANEYGBG90uR8giI6HV3pE0x5Adohm8wyqiDdBmc9hd+WpDUUJdTN0LzVHRmg7etpAaTEEgexIIM1KTF2SmrQsNcthkRsQAobsAq4jJ2mvA+H01ogwKIJuA8qrv0JwARsQRHTOu8QRCKlMU2FUIP4rNDQNnkA2ZB+2ZnUleIpwHvvUMQqp6d4BLS467dowRJ0yvDJJFRAtFgAck3mZBEOx6E9QJ651i+FQQoJL9CaoCiswyTIxEyQATgKZjfV8O4FWmnVVAVa+mzrTFNQWlVSDuBgkKpPWZzIKlQJQIaiXzMtTAIBxNisrQQYkTn50WrUDMGtK2AAWU+ciY2BEqexVjkmddx1KsHkNBAkNQAiQQQTAtnB6SfsdK0StR1uPMwMrarSQwMst6kZyJ/mH1Cd4nhAA/EMjWEZC0i0gcoJIjPa0SPnYFM12VLmsVCYEIpIIgR/DBVvrPvnQalTyy7VS6ibbT/EMtlUtRrrcgXAGZg6v4jwag8yqHYCxKQHmlNvT0AM9Yx9NIE4ymHtCgEhpY1Qw5Qp5riSbhy8xEdIzqxqlxyQwUwxsEAggESAA2P9W/aMDCKbVm8MLrYwLZa643IWBG0dJE6jjODLL5tJvLVcEqgtUBpZyqEMYggGDBJjc6kvSFNywNVXgnASDM4BVqbLEZEGfadrDiSUexqb2wQS5DA3cwhQpClQMXe3voPitNqjpTooj3Ww61K1NpgkgKqsEgd2EyNW8arFFKHhxUcQbHZRAJIlXLm3r1zERnQV0qRUBFOgrNBHMJC3ZJp3EMdxI7jaMsHjaLLVpUyrmTKKobAMELkz1WShAMjMazaHF3E+clVVVpUAipAMbmbSO4mQCB8unhaPEXgOGESS5AdRlYA/8AGVuERnmke7QBw3EB5NrogwQyktCgytpWGHa2ZgwNW827zFuJQ4uIxdmSosORGQdio+NA4cPYFFQVBNvllVBfobWdbjtvmekGACqhqoVR7QHuJNVleQCIYFQwAwBbBBXfUk/ugK1AJqjAvVZW8FQAABZIMyVErGczbbieHqJTL1KkUgIna0EQGNubZgQRvv7CpMApmjfUEBmFVJfHqNxpllMbnPscjUcTWJVAr03MEZSWVj+NGKgHlMYYfUE6khqDVKKLb5snmFI1MqMg8xjBjAEewBjRxWZYpgGLg4VHn0wCIG4+cj5AOlKFFqMMBYAYGFtZSAf+05LKQxPqJiWEQQddxoFSfMVLVua62ArMDLm2BB3O8x3GFCpxDNTDPw5phgbrA7MG2i8sQT8qcE5BJAE3E3QnlO1NDaVYibgMQhcq5yMwpgxGlKN9FfNDi4rFweFLEG0AXBifYRMDqZ1p0ipAYL/EO4ZSFLicmopewTO5G+4O8kUvE6bKAa63N6IvWcmY5ChA7RiMnrqplF8wsWrElhJVCUYwsNcqsAMbGNthqtWhIcBwWiDzGGmMXRB39ROY6kaLw9JbQIrXqTJpiDBBIuZWOIggnJxMnUC/D8Iy8tR2jBlxk4MAD8I37jI0wlSm6kebU8uQJ8xCuI3DspUTGCCTIKxjTXg/EU6haBDrhwrqihoB9JBkiRDBTvvMgIU6tUchao6q1kgiSWiEmEYATuEAOTPZqcPDHSpyFGpDmLBzTYtGS/Ms/KjM7YnVOP41w4FQUoZSEAghiDspBEv3kyIBESZGODKvmo7KsKULi0dPk++5MdOkDj6alZPDsZthpZ1aDACy6wQMfi23nWT5WSuwS/zyigQyKIDExbMkuST8E4zIzriq/L5g4dSImo0XfAL84OBkkHPtrIr8ECS0GAbkIMBSRnlySwGQQMZ21HEVv4UGkCD6mCBdjN5WGdSok7TcJEblTQ4vxMr/AOQcUpBAVQDJBBHS1oPSR1ydtJUwsszrYRzBaKjEbhVapIjqBgyfjUcN4jQak54ZnYlZYutQUzAiT5hYnHWe5jfWmfFajEqigAARZVBDAjdchBmQQe2hMrxSpUlGQUygkSqkZnEphZx6hOSBtp6lwrQ1l/mDKo6PEkD0MG5wTHaJManw2oWIIQKSJW1BeQDDEEsRcD0C9fmI4niSWAqClaCM1b0dTJiQTm7bEbGdSLcL4nQqMzFvLqU58ym7VVY8scwhIz0uj21TheIFV3cX83KKZEAFSQecAkz2O31Oo8V8XdOJLK3D8yD/ALlJWEiAIYk3KcDBuBjGnOG4lqtSYK1VMhyoC+kiFBBLLBOFJAnbUVqXDukBE4akOkMKjNODCwAhn+XfSnEVTWXnSkJXnENIIuBWCSrfizCttjszxFSs3mKr0FZ95Cst0Ec9OxkBmBPqwJmNX8PRRVW1vMYDD03tW4YIZBzDecyPgxoRDhaFKmhO1MBeUtgAQJhwRAOS14Pxq3C+DhZZX8y+YcEViifhEOdvocCTJ30+Mo1ALKylr2gAJmZuIlizRAzJIjHYaBw/AAhUc+UlEmAAyMJ25FKwkiYYEGAZOkA0aZaQpYVslGd2pkgRJIC2gkxy2ZgbRIDX8LKGT/De64VkZWZXgAsFI7cuYx9IY4fg3NIuz0mk8jU6bnmAIBu8wmY7Y+dJcHR/e1YozkAkXC4rUx1eBC/h3uAGR1IR2Pmo5qOGccsPgyGtILW8jz2GCTvOg0lVSqrTEEgPDKRC/hGL3N0Zz2EQNOU6r2UyGNOoAu8Sn8yXBQTicOzDPfQzxQqp5T1CjlsmmoXzAOYBgtMRKkGQNxIOkNbi+Dh1qfutSGUhwagFoBmQQxiZIKhftsc/i/D2poAOGKo3Pe19wmLS1QKhj5AkYnSPD8ZRBAetFVSG8srFRSGlV/hk+ZsZU7iMDqarwlRKZup8jEkqVapJYSzMCT5Un8UT1MbaCIi06kCJrqQBUMKGlQMNeTI5kyT6ZiNXtUfxGWy4r64gNsozDMST0n+2o8PrEv8AuxpXUQmbbYJLERzKSygQbgNwdo0HnpuWp1QlNSAy1qRVsbsKnNTAAPq230gSvwCleZhTCks0OTcIMi1weXPcRqFfyqlOyquG5CBgypDZCny2zExscb6LWrFCWSopFQwxpsH6ep1WmCo2/ERJGNyV0YpVAoswDCAVKhXjJbK2s5kEkCMEmSZ1KmePr+Y6NX5zTDNSs52kwCSUMzAwInftOgmvWJRkrmpRAh7rrgez8pCkAjB3lRgbu8fwT3hqtJ2uwzVDSYqgBIAIW5hMRILZM9dJVuDapSapSpVrH3p1KRpCMYHqGe5AExmNCEYOQtwogEhJjyxY0kciCSwMdI6z2T4eg6ValNGYkEMPLugAwSAFPLO0mAD0jOj8F4jUWmtSkzRlbWEtyg8ksDzT1Iz9cG4rxECqPMSrDekgqFn+YhdmM78swd4MaDuHNOqtwIR8gXhwSVPpMiNzG4idtVStUqNTQOWkXFBaehib5iI7fPTQmNJXN98sSVZCJ3zDWEtLdOvWdJ8SKVVldXqoqXfxK6kEFiMKbYKEdDiYjbFpw9S4Vwb3qAKkmVtYjuAWbnn2nbr0F4nTJ5nYEgEB7RIBgG6CVUjYZxLCBtoNM06jL+7gsch0DKRdiARACzJwN5B1z0qcEOnl2nN7GmuMk2lY2/FPfJgjSsNeG8d5SC420BgUfKV3Mn1EIytmfTBicxsGBxiqj+TnlhQ61EsEf9s3M3ITt2iIxpClx8XOKrQ7i2wwkYE+nKDeSRI693KXAi1an7woG8VQxBJE3XBuQdbYPfprKZvDNU8kitQauCwua8AKp/0KsWDMiZOJxETT/eL/AN2FRzScXljbfZNyimrGbxtiQBBkaNX8xfNLqKQdhaaiDy2wATz5Yb24AMk9ddwnFoqoiWKzKxUGmHLEG5gDm0TsJMcoxjUjvEUqAi93ps02+bYkmPcjH0+usNaIUKsvRYwVUBSpVCMtbTB9IBORHeNmPCKqVXaoBUVmU5qUrqlvZZYkCJOCO5nR+BSo3mIlZPKDQv8ABZXMAzeVuIAPKSDJII9tBD8U4yuwRatIKWZYdYY77BeYScAErb/YtzVKgMDylXMIyuSB1NnlgmBsR8baB/1KpQZlZ1pupB57aihIiDIuKzMEFSBAM60eKev5gqo5KOACfJKqIkhizsblMxAM5x11fqB4fmZnalYDACea6Bs4YmmHImYggA9s5nxHjarqrtSFLy3tam1R2FQTCsRHKobmDRJtg4OlrmYP5zXqjBqrojSRvAF1kBQASpkA5M7XpVUd0UQ4JuSULZicgNuJE4MY66ktxPi9S5aYq+XSfHlKreU2CIS7rkApj+o13CcKprOKZp02cEEs1rQN7ZMSDEieo3zM8PUrGm1MrVSrOWYva+cileQMCbQIcYJkAzNDjeD4lEXiGrK6mP8A/QFlXG6o5pAXT0x8atWCcRxi0mK+Qa5wSoqAWgAgFnIgyZ2ge2h8C4LVGFKtTJEW2lyqgRLEMZSc7jsGGdJeJ0YPmUUa4NDOr+WtRZABw5IYEwSMHMROmKvFcS6ZoBSIUuQxqIwE3JUYsXUZ3u65JEalg3hvD1AitRCVxMVHQrTdlnGDLWbSqyTbO+j8PwamWoCkqiVYJUZ8iCZQgFTMgmRMidsIcHx6PeKa8U1VbxyUpBYgwtRrQp5sziPjTNSuquo4nhg1yqFapSVXVua7nQBngmR0kneRqRlOGtGbylTBq+tIU+kGAVY9jInFxjSPDcRwrVjbxDJW9BXyarsROBkCDicAj30m4p0y7mo9IKbUVnZUcmD5hGAsHGLg0EgLjTHB8QL6YqvWvAJXJYqp3RisMADEZIMHODKsaPFszPY9SozAwsny2tYQCDcHffbY2xnQPDPHGNJck/hIal5Y2JjILHpuSNvcamuUqQ/lpxNRf+3bVa8gmRdTbsRtJYZ30srkVqgqEGQqAJTBRQBIBFoNykTLE4OCNCU8JoNXpFGdlFNmVAaYe455irbi0/h6MY6aL4fUIpimjggG0lXRcKYIVWYFT/6bQc6jimSjUuFZeeSzVEBAgZAKljgwLQTvj3rx/i1GgVBrXKYKEPeGB2/AoQROGJOJk9bUNT8JEW0AQVibUYenqSplSdi0MSoAiATqvD+ZRp1UqIqXXMErOChCrkx0UYMkEgfh3OhngFWkVZjYpBUqKa1ADsPMamx9R2An3Oxd8E4dQz+aWWTAkjNO0SOvLJMxaDiRMzJm+E8OalJXK+XTghrkEGYJYqSYSepxExpmhXqF7Vetyucql/KJ2BplrTEDMnoT1f8AFafLTT98Bp1GKMCQQZ5reYsF5QR0MddL1OOhFQ+R5qyiorVCIFpKgvUAKRBEiOYdDm0YmrxbKALZpHKkoASTGAp65iDEnrGicdSCU7xQvtDNDCGLLFgCjoxJBJyuDnpkcXw9MKxq1goZ1YKQajAsQVtfLKA3XmEAwM6aoeK0FsWtxBk5RWsKQzGCotznqYyOmnVhyr4etWPMorSBAcluIkAhu8XKRiCcZgDfQ6PgyU6l9OlUGDNQozKdhAAZGY/6ogiTrM4jxAVOItp/w2tgW0mmqoHWGhSYm0LOQG9IOm/AvEaksA9Uqpg0mhQjQJhSoJJ3nYdziQhr4eadOnUSh5VFALicq0DMyS2+TAPN0GnBQRQz0SYn0tQ/hkkzaSWjLHrBknAzrOPCXm+8ORhaAFzrH4TaIUjGDmBGOpa/HvcQygzjy2ZqbLzdQLSVjscj2OtBZuLo1AQyAmmSDahWGBAMGnTQSMg8xI69dE4biKZCqyo1VASpFQrBiOUuLhvE/P1WqNHLdTVlm12b0hpiM7+zCD1ImNaFDwsPBFOonloGFSbhUG9tn4j1hQN8dtCL0vFnlE4Z3DT/ABLhUDAdICFoBOJYQY+ovT4io7P5VVKBDFWDEG5gfUAoW5u8xuMA6yuALU3nyxUXDFzRDC/2a9YcAZXpjpp5OKuYVEClXOaYXPMBEXEmJk2kbnrGorcci2vcVqMuMSBccywm7O/eMz3nwniAtF3apTppJK3EuWEkBpja0QJlsdTqlbhKf4VUMkgrUBYgdVVMNd9RMmRvpilxSLTYuqBUEyshiFWbiMWkZ3YnfedCI8Xxc0jUWshcjLNUV2Ag5FNVGR0GfqZGm+Ar1avDGlUqfvDP/wCRXsAnY5UiYH8snOgWUag8wVmViuL1lCp/mhj33YGJ99D4XjBSJShRLHJZPKwMRcxIETGDI2EGBpxNHxaq/D0x5hVn2WUWCP5WjIGR6SMHYb6rV8LNLhy3m06r0xIUUqcWkRHKLpj/ANpjA0JqxhcqKl2OdhaGyQAaeY2EGYAknbSX7Ru1JFMF7iApEMQ8gFhuBI/qB20I/wCH+MtUUKKXkqoBdWYGUzsCoIuA3MEScddBp/tBTdlAQ0mfBJp2JUBNqi4J9i07nrjReBpoUZahZWY4KQzDaBcQcj4K9sY0KBWV2ostRaTZ8zBBByZUEFffckYBgnUhOK4UqHIWDjywXa3ERBUlQCJx1A6SZc4bxV6oqUhFNwAVYAu6jIBMBVIJGMRjptrO4Pxmnw003uJc+s0Van0NoYxMAjvHX3B4b4mw8xqd5oU4N5azmOD0OJgQRGR03ka8O8uSlbiKaVASVIDIX3YtYSSOu0ZByeleDWj+8VGapTqsuPMZjIMHlVWBGJiRH1kzal4ncHEMUZsO0ZiCACMbSMajiqChUreWpBXkYYEyZAKkMDgHtk7xq0yCeMUvNZalPiFBQMaiAwzqQIkNFpwwyMyR7aBV8QZHirUeLRYiqGZnHKY2Vt/RacmdI/8AXGRTWSsFRrr6YWTexMkS25aSSwI3OdF8Jp1mKvUeo5RrgHtVQSDENaGkqSJX/wCegoKYHANSZ67U6kkm1rVW2d7QgCLccmNyczrQ8K4WkVmkULSZdUZpfrJvsn6e8aQqVqnEHAvoXW21WLMMxMgkFQwwTOI30RfOao4piowVhm7y8FQbJm0x3HQzOpV3iPEBkPn01KBo56clWJtDWuCRmMCJkaX43xGoaVVfxI1O1XuYZdSHCEAxIxI3WNMQXBsLUeIMWqS8qQRIuvZWuHUJC3H1DJa8CqFry1Bw4EMKxMsJMqS9TB3iEI+mdSG4arQqqqVS5qhQ1zLY05huSEGQYlekZjWfUpVZVqVVUI//ACn1zvlJVP8A5IP0B1m8XwKw9RfNpsGtZhVJKPcoFNqZBAWCSGypiQQGxehxQ5vP4WlWCIL6hdnIUZBKvFME3TyiM9MHRpwbw3gqlMR5VIT+Ci6k1QVODCiMiLoI3GMHWrxtNHZWTg6rt0JOFIne47Z6A7bHWT/1ZAZUMFjlVF9JOMASIMwcAbddC46tXrOLqi01SCr01h3UMwhxkEk2yWwLQLcka1+D9bFd6j0FStWppV3LIeRSM5JWQCMEmB0naczieLq0KhpD93NNgWqValLcncsADc10nMdIgDDPifE1KxCiuqoxiTTRZtVeXlWAZgyLcYEdReJUjUpl6hJ8ojmmAs2jDqRcsMPYCc76PXJKcK7CmaopcPUQnkceZTcq0crIjlUgyBccwZ21autoDvTyoJARriVLQFNpIxvt1I7HQuA45nLhlogKAoYU1GZkwVBLL2Rp3k7RotPiyjJRNt4VrjAIMPyMQSLbkzvuBvnTA0K1akP+2vFUfNWS11u+/qpz5gn0gkde51lYov5gKsXhLqhYkAZlixbJGJHUDbWX4krORWV7yDCADBBJgnJWcqCP9QyQJ05WrtIaoEen6WUoLQYxOJOdjjp1AJzutZg3DUwxdnVfMAAKiLiMcxNN8jt1mfjTHDeJVCjK7laCSqkAXFVxyyeX56npOdZvhnDU6vExSW6V5mqksFGTFMYJAjGYAG/fX/abwBadNAkmkTAJwUaDBMCCp+4nrMgvXi7dA8M8RKrFN2hORQTsozsAAZG7GZydZnE8RSqyrzc7sEIRbbWYkqCFkY7EEGfYaB4RSDAKKnKFhiUt3iFE5J9z0+o05xfhvMJiJgcvMT0IY43gxg6u6rIbq8IqUESm6EhplrlLSDIMXGSSO4xplOOWojW2hrSOYBwTtayspEH2iQcb68yKHmsBUZzB9QO3KCRHQie2ppzS4i45VQMYnPUxAIGRn206Mb/iFRVoU3fhxSg/xDRf0R1tFS2Nuh+mJzeK6rS4hmplL8wwEyD+HMAdYYbCdOeNeOQqqgBRiCZnIAxgEFs7nAG3XCdatSNZSoDcktgQBPecNjoe3voI61aFQq2BFM5JIOYheXByGOdsd9M+F8UBTpu+VQseaGqMpHptmCo3EEEn23y0oU3FQFkfllSs4FzSInEE7+4GNXfh3K0lsLMRcaaN61mIOLgDawkH/a49k5xl7lK4p06NwUBYvpuQTLgl4psRI5Z9I5hJOgeRTS5Kdc0xhqi1IAKySBJVSJEgkTMxkiNd4pxtbiFdfKtZABCRAUZABmMYge2q+F8NUepRD5V4hy8tI2UqYAZQSAvQiNZhsOHjTdUS1ZYKBUPpUSZtBy5I2YRBPtqFpsUrUwWcVJIKqBmCLTEw3QCYg9Nez4n9l2qMB6VnBABg7C36COx+M68JxfhgqX04tqUiVtpsPKc3ZO2ARJx1Oeunu0Y0KHiFMeSlFFJRGL3DlkTE/wAxkiQPfIOleMBo2Al0xAyzg/iIIPLsJ2Byc6y+HoBEcOxSqAYCxcIU2jAgjv3BPcaNxniprKC1q1GMgAcoEfJgROnhcnhTqVTBYlW9S8gEGYUEAMOhgkwDE9dB8ULEK6hSklWBEMPYErEnmBxPLorUxTpeYAWWwMWkm6REYm0ROMQFM7ajwmuarilUIdoLFTEYkCRsYE9M746P4P0snh1WncVqtaMyADafkg5GNav7NcPXrIqB6pdzMhuhPWQSSes40jwXDmm7ILmpsalPyj+He1kkjAwCD0YneNN8Fx/F8J5dNF8tHjmul0xlQwYyk98naYOi2+lJ9sGr5lCrVQObkd6ZcnaGzmMT/QdNa/gPF1q72PxMBbitSA8wwFsvuJGNjE5gxoPiPAJ5blmMuS0lss5z8T+Wem5yuHuQpTCH+aQGwJJ3XYzjt3jfRznJ49NXxepUNcr5rvKBagVRzblRnCgzOTgHE7aR8K4pKLVBWpsaVXBUmQo2m07kbXbwMEaeq1K4DOygmScETAyB7mNJpxFQUKjsqgK14uMsAxA8tRsRJuOJgdMavBC44mmy+U6VVUkgKbjaBuR/64kb9umh8f4qQEsDSTc1wtnlAAtzj8uWes6Y4Co9Sor0kQSFDXncDeIWVxjvnrq/jHljiEpEmkrJeQWEI5m3yycgEW4gTcYxq2wZKa/6x59ChTVGwzFmIaC4ViAIuhCzDqOvpAkp8d4k3keU8l2YBoJAaGkh1kbE4I6ge+qUqbpVCvUAAFysD6h0jpE7n9ApRF8x48wep5YmB1IBPfP01Sfav40vDvDqScOajsyhCWIGJtBaxdvUYUdZIM9Nee4suVWtcrFhzERg7REC2No07xHGsQAjP5bG5aLuxUZIkAtBJgG6Bk7CBoVBga1SofMBY8yrgDEAFQPae2nzyvHB7xFA6uyAXlvMuQASxbcwBux/PQ18TqIqABCWIeXUNFrCA4BECUwGUAy0EwCFEqJzVL6qKpDsgICnMwsBThuntp1LWovUAAY9L4O0qCNoUR0jHfOi8nwvxFO0pWWJWpd1hgWki1VwrTGDj8hp+MeNfvaUxTFhDAspEiLSCPfmP5mQNtYvile3y3dJMRcCYB7kYL57xtGDOj+L1jxVMcQyU0eLVWnKiJts3JIx8/Gsyc6beMR4TQo1XqrUaT6gcyYGItIACgA/5ODXjeLqELXaHUlSAwIIJEEjvsRO4k750Gn4UDUUqpVTbKbmYEsHEx9jjWhXL8PTIq0w4fk9U5xaSokgHAzE5jVzq4x1fgSd7VYEzb1w2+8BRM57GSNZfH0mq1DUS4kxBG8wJWRyn6D/AGuJpnAqtTiJqBSsnpj/APrOrVvHhTqCaa+mCVxjpAOIiPvpCa5qMVPEoSqABGRQouMKCwnfpIEdTvIV47hxawqs6sfRyYYjAyMZ+kTnXpKX7TU6FenUp2QkyHUtMqRlRkb6z+O4xOIqFnR2liylUPli7OE/CwaQQoyZJknBbZwpzyT8I8MtUmoqHBJujChSTM+wOuHGojAKtVVqQUkW4O/N6rZmI3GDbJ1R6XKU4iUqqVaKmDacAgbGZnHz8G4FfM9S8gYwZJYn3M7TPX+mnNW4p+z1Ou9R/KKkQSzEyDCzcBG4xv1xnSvCcUoZxUBYE3GQd8ZxgZAiNep8FXg1r16VaotJImmztCsdnh4yQ0x3Bkaxa/H2ViqERSJ/iBGIZTEcuIWM7T1xq3k4J4nxyGgQgaXwSSyAxBILMRefYjQqAVKlTy2dWRbgRBvU2j0tIMGRjc9o04eJ82x7RULyCq7AQAOVj7dTJmZ1XxCmtW0UzDqAQTKoG/EsROPzxttoRng/GhhCied5bBiVJHYEA4Hvkz7ARpE03CeTTtaoCsKxUESBBI2AIMwTsRMEaFw7EWlKJaou9S+1iQdxDDrp3x5uGFJEHD1A9Qy1ZwFFmQ1m7EgkZPvp8It4b4UApYh1Di20PESM5WCSesGM6DxjUqDPSpsDa3IScklRNr4wDK3D79Tq+MJZw4DW1IMmYEgKQMMSB379tZTQfLWmaS8s2klrSDAOSMkbdo6zqwaT4RXaTzu5uYMrKeZoJFszkKBPQjto3ApVrMhQ+YHa0HYipabRnp0jG3tpzxGlKM03VPwBQuGIiBgvacbk+oa1ylAeVY1tWmgYquKikCSCs3Ee2NpnqSmMXxOg6u9HiA/ImQpPKCDJAJiNyQd/z13h3AVxTD0pqLtaSPnljO0ZIxjWp434lU4usXupuWpBSKfQAESWYASSSYEx9hrFocXVpJaFqeU8q6EkqGBXIGTTcAZmJx0jTLcHtX/rDC0uhg5BBwR/f6ainxJ8u2g0szWlmOQIJAIjaAc/6W6ydOcNXoDh4FRXcgqFgh5gQGUHCCNyIyd8QvwXDrS5mUHlA5QZJNwk7xtH1PeAzaPAnAKaYHKA9wVUD3XwLiwJMhQOm5z201wla16nnqorlwafp5gSdsmcm2MwGnEE6bp+H/w0rsbfLzEEsCW9WBIwB9pkA4Jw3hFSo4qMxuvNq23AjGQQRzQOm2dtZ6uuTzWp0W+IxOJ4ljSurNcoJIV/UhnKo3qUnIIaQYyOyvDsxYvRCi1iULkEFQcEgjIjcFY3Gt79ofA2NYU6bAoiRUaooSmKkFyGkwx9IkDcmJAnWX4fw1akwcI8NTIWxgShIwSZ2kdcwYydzp6umm9PVE8DxbU0tFakx/l3UkdDzD74jTbP5bq8MWqUgTTVYDpOGF0/iG8wYMdtPUv2PSuSQArjINEhs7w9DD/UAdJ0RvA08w3170XBq0QvpgWA3GJknAJIM7gTo+bpXxV5jha2WUsrCSQd+WfSZA7xiRprxPhlNNXplVKzy+0fnkdfb41q8N+zlWhVLoocQRGAAWBA36KSO+BsdaHBfsmhpWOWzn1SEJwYG2RHTOtdX9JinQ8TSYlgaosprDCZLMehGfrgAYGNa/7NeGiuWqs4RFknzDCLuAQB+KMADJAJydetb9mqRILSxAgk9c7YP3iNtKVP2QUqUFV1SdhEEST/APUk5jbGs/Iex5fjPGornylDLAABmMExA3zOjp4o1UMlRSixE23Cf9UlSMGcA7DGcesofs3SAtVSABIKnJI3k79+u0/TOH7MFXXyXVBMkOC8nrMMOm/fTP6fY7GHwi1FcLVVWQErYhPLkAtaRaTyjuRGmqnhVN6rwi8qr5fKf4nL6s2iJkBTB2mRnXoqP7NKWdmZ2dpLOGgNcTIiJHxnc6NW/ZxOW4lvY8ygjMqrYnEdJzrPf9HteGfw+gPLV0qU6xP8Rj6cnYAMTtJwAInRfFOBCIaZpsabE+W6MzSI5Zk2jInPc+0eu4PwanSrrXUByjXQ49RIiSAckbz3AOmPGuDo1q/msopF1AYIZDMC3OVAXnIIBxsBq754XZXleA4ULw3llFWAJyDJJAIxInfcjGs7wriv3cieUoRF0EAn0nMjpInHffXseH8FBcKzKUIINxA3jByPpM/4mp+z9HBVWToSDv1lpzP+eun5OR2PIsEkU668sLbUn8BEK4gY2ntM7500KSujcpq1AQrGAJ7ESItgTjGR3nXqafglCBNJTBMjp32zIkSdO0aSIBcotGDiBjYSNxtv20d99HsjwvEMzKHQOjBgFJsxsCYG/aDH9tMeD8ORIqOGkzMHoo+pJj2317Ctw9NkKlEBBySoJI+RkHWcvACkwCl1DbEE7xBz0MHv10z+gvRrJ4b9lqtag70qzCqCzmjcASpDMbZjmB7kYP01bhfBKNOkGd6hBVrTaRbNrdiFz2zvPt6Oh4QEAS4qouwDtO49jn40WlQAQLblRaIMGJAx09/fXn3dWvTI8anC1LXXnqEgoDvyfhzhQR1kkkHY7Kh4V4UnnWVIcyAZAYrPW3A2gjO2vob8KGQLcxGQGjOci6d4OJA7fOs1vCFxfDODhgqho7EjdevTprc66xemMLxnwylQZzQm1WUGqiA2FpAFQ22yD3xON8aNxPhYqxFSXdEYgHDL/K4EdJEDftnWxQoKl4DuLoD5m4TMOCDd9ZOjcPwK/wDiCgGDywCJnPQEb/bV3U5IxON8DrXI2VWc2iGIjNsmGGPbYj31biuHdivlg0WQEtUewmGtXC5LdyFnp0Wdb9RSWBjMRjcZj3MfJO/XUFhcS/MB16A+/TvnVt+xk1gUv2coNFQu5qwTUNOxVLWj0ghiMnYyTHTbQKPgqMKaPd5slvNmCRAFoEEQN4npt116uu6RdAAgCR9oxM5H3HtitW4U2FMlZkEd8ieoB2H1HvrPP21wxeJoXcPUp1Fbzr8MpHlqkg/+1x6kx7dtanGV6ddJ8tEZKaqqqYuKTDGQBJkiJnsdN2BhzZPwJMiMiMiTmB9p0OuhJ5oICj56D8vfWc07hGgQ2w5xClWJkr25sH751avQpkXKkspBEYiBMxgkf6RmPvphIvAf09vb2Pv79/rppqM1GLATjaBGJEgKFJz1zInOtYNdwzKtr07lcbMuJmZ2zB7e+gcLwqqOULAndc77HcRMn5J09cqyRGOh6dNz7nvo/EyN1ZTvDAgnpjuN8/50YtKGJ6AHcn/YGdA4pWuW08t0TH6P699OuT8fTrP9NV8vIb7fn/nWqNc1XYScYBODEDYHppdqcn6Rg/4iP1vpxzmQQDM7D+n6iNUvxkD567do0LQVYAEyT7D23/XvqZt5cQTkDpB33xjR5BEAEH3H++rUyo237fr++rFoI9tv8CczmdUSgR1n5JO3Tv8A86YkSQcY3/tjQ0AXYxPx+Q6akCaSkkFYO5x+f6+dCrUl3xJgyOoz0H1+w0dTAuY9fsO89B7apUcYaRM7joemdBL06W5uPTlGAI6d/f8AtpwqpAOTgb/TqMaAVkEsZM7zkn6wT7/PXA1JYwcEwfiPsNDSz2kRO/v295nf41amp9FokZkj27xJwOm+g03AMxk9YMbDOe/+dM0eKDECM9jPQTORGB3OoJ/dxJBIOBJ+NC4hgBBB9o/qO2+r1nDrymZ7EY3+2gLw8GSCyHc9hEYH5kdzOkKlOXlkHsTv+e/+dGo17jaAJjqcyMffXcQlqzGOkjb7Hv8A20jRo3H/ALhG05x8xOOmf8al7aS0SMxtmBABI9zqtOiFx/dpg/P9u2oWpGQZ/P651UVjzfkR0M7/ADqnKvAPF8LcIBM/cmcbjP2/xo9RmWGCA4CiMAATAAG/10IblZyI67k9upxqRSed4xG09MSO8Y00RY1C0qJJmbQN+31/PfS9JpNxNpXETE/XfR6wI6k+/WPpGdcKAtmCBJ+px02/XXT6XtAIjcx/pxIjIIP9dXacBTAGJbqR0+/bTngviHkOwpwxaJuBkRIxBHcY/LXcdxPnOWcc3UiViBG3++jOVpBwIxHSfbP9ddQoCZu/DsM57/MT+hoXEU2AOx6RkHpBBJ3nPTVU80G6AWbJBGSScsTiehx103wvbQ4Z3TlQCOrQFYg5Mkb/AD7b6FxVV7pIDT3/ANh+vnRKLj+bm7EY+8aYroshZz+W8SNXtM2qQVkgQSR7jbY9jI209R4x3CrJe1Qq3dABnI/qd/bS3EUBsoJn3yPg6BUQjlLFCc4Iz9MacGma7R+KfY51Smr5iI6DM/bTIW7HX4+d8RPtqxpHv9uo+SNFJW1ugJj+k7/P+fbUFCST9zvOma/YBh+XcHbSrcYFEGd4B99951krcTTBUqDmPf5+2gKsBApyoMk7zPQg7Z3+Md28GGnf+vbIkj9d4koDzdPaBienft9dScpwc820TP8ATbUUqZO+fec4PbpqlPiad0IRkkkASSYznqSMadPBVYDxFMmJbBgncAbj4HTfUi7joDtn8vn+ulFSpBgrn8z9u3XA30xWtDlVcNETItz1HuNsjValUsARiPjr3I2PsfnVaoFTbmhmjv8AeBk/bTQpk5ujI22j3J66q8R1B6YmPqc51ZaoHIZgiDPfpoac3DqZjOQYnJiJjpn3nc/S9Pw+gqfwncljzhwIEEwe4P30FuHAHI5U9vVPtE4H23xoVQuARvbsAd8/MDGeurNBpWQCFGT0n/Gdv6/Q1qVPwTDdMwRIwRjfM5/tpfyWYCCZBmRJ9oO2Rj6atw3CdFYyO8fPXtP5DfrcJFRwBEe205nt10qozyercx0+f6T7a0OIRdyenT47DQqFEGW3Vs7FTnrvkZ++n1wIqqjELP8ANEwDjed/rrjUEnPSMDb37b/bR2UQTv8A0PT4HzpSrSvZzAVRt7EGOv01RexqlfAUC0DdjJxBE+/yfy0Phq5KkhoAGNon7z3JgEGOmquCGl2ZlbJHed+m06jgyLXCGA07gMR0PXB1elxq9SpvJJgHAXHTJzgZnY/niBX2U5AByNh9sGdSaMEEQ2d56QTMf20YP0jv1j7Rkd+m+nQDw1NsEpAMmegyAOgOeY7dAI0dKnMQx7gYx6ZE7mScbRkZ1PDgmAuTG24jaZ756adfhX8suEhTkkhTEYJBOQP183K4J2nlnG4JIkDtv3J+kaMtJSALeaB7T09s50qeLjAYjocb/JJzt0nRKRK7AwY+0756+4jfTyuEYWeaIOFGeacz222320KvXInOe+mqtRGBLBpiFhJBPYmcGDPsBOdtJVzDiIkABgDjbf26ap+pfhuKB2Y9uu/2/XXTHH0rjuSOkCfyOP8AjShQLtJjHQz7/lGuZx8jtMfY7EapzdV4NoPf7f3/AM6ksw2EnO//ADoTDEnE9SdQlUiY/WPjHXQXVKrGRsZ7/PTrqaVJiJEE/wB/vtrh7DBG5jJ6jQbWU4ZY/XXRSL5DIhu3jMmP6DA276oVkDedsTvBx9NsaoHacmRB3H9vbRTxAUAiI9ht74/vqAbUVmbRIkkRPT89hq37yHEkq+BBO4G2fyjbb66Lgg4ycSPy/Xt76UqUCZnkA6jqf75+mg+BaTFU8qeWcA7BpBMe89fvqnD0CcSAAJWZO2Yknp+uuu4bh2JzkHr/AI2G2i8NPYmPboSI23Ikzvqqi1DiCVAgz1GMe+R7DAk51wsgZAJ3mevcdB9NTTpFxDAKTloDH0iZwCYwfy0s9Lp0BOYMgdJHv21I+sAEyOkAH9ZE9NvppdqpuA+nft16f8ahKy2gFQCu8TP666lmxJAIOxn+vX/nTBRXeB1ntMz8k/rfR2eQYwfYf5/xpI1ucAjlJEkCSBOSOk+3t00x5mIwN+s/03+dtNBU1ASNwQenUj5/X30aizNgjG/QZ9gdC4lIOCT+R2me8RJzqykkXSLvY5xn7431KD1QGnEE/wCqPz1kVuDFwgFhMFZG0bR2+n2jWlUaIMH2K73e5jc9o11JDUBdWB7ksA20QATJPyNSKcIoJVAIHbb3MCcdcZjtjTfD8Lhjd6ckkwBnfJzO2J7aDUpxAMzOIBJOOw2/21bz2BGBb2Jgg+2MzjtkjRhoKKJgkx3iQdsR1n21SgDaA0xOCRO35/TuNN8NUJN2y9R/XOR7A/GpZLjNoMdQOvv2/wB9NxcwtVeQCVys47dSRiQB1P8AXTT1yUWSQ0kBSOUgA7d5HXG2Z0JPEQsSImIlREGc/TrqGq2sV94AHSekfPX8saf8H+hVQPqe39Jj8tKrUVZEwMi4Zgg5GM4PYTn207UaQqttkr8wJPaTjH3B0GtwaociQ3QLkEbzb9P9hpCvCZzEOxJA6CDAg5yfiM/Opr8eCwFgFVR+C6YHcEnMmCZjQan/AO6kbTO3Qz2kHf8A5V4eulMsxbldovE7kD1SMbR3mMaPZ9NOu3812SAcfbprqJOY9I26e2luJ4l2q2qsoIGep3N0ibRiI7E9tOUqQUCbvhf650y8Czk1XafgD9Y7DUI0CN47DG3bfYaBTGM746z0z+p1dn2AwNsdfrtvrLQtZpAMkTn9RnQkMmOx641ZIkyfckbfeNQGUmBiIyOkn/A0RVZmOcDsFwP7fr76HUAEkb+2evT3nVmpxuS35fWf9v7au9NiR7Z6jb6HP+ToQa8Ydi0E7E56dft21d6LFbiSJJiACYjtE+/TVTSBnORtiemNctckENgj3kEHtHTpp8Li8jcKDme23z1jp8aWdoNuQZHvI6de32OjozAD27/cfTffQTxVu/X6nHadEVM0luIOwHuT/b9RonkOSFUEmJwckT2iQfnSK1/xNCj3x/WNHqvy/wCoHb9dPnUg6hAye+JE5Hf/AD9NWTYFsRP4v7TMHVKvEk7w0dIH6+2hJW/lODuPcewwdzpQlencu5mMH2OJ330SqrNTRQQnlhgCoC3BmBIIWACIOYzI650O8GCCeXfO++2MHuPbU0K5YwcD2OdhvIjVZqnA1VQFxjaYjPvnIOPz0qVIAK5UbxiM4BMSY9gNX/eJBM46mPvGd46idtVvWOpnP0iO0f8AOqRaOn/aBA5iwBnBiCQIBz9vqZ0tU4mJEeqCSSJJk75+n2+tazkKAIJJmTMn/TO36zociRIEz+cD9QemnEb/AHgKRAh1PKZ2+3X/AH0FaYdYcAmZ75Hzn2+ulvEGdASvNcfwjIgfoDQeA425RMhiYgyDA6kfUfP01Wcap9NZVYgCIUdJ37Rn+/fTFerAA2HXPWMjeO+M6RXjySVKwuOaMGBuZGN/z0dhgnv6hExkdCf100TpN6gRYXMYJmDAIwPt7as1LI5WtbBtjlj5iZ2nOu4esBgA4O5H/M/Or1WUYxvGD/j9fbWs5YtI8UAAsk42JIEdOnU+/bV65JZGtyZ2nYjOIwAADOp4oswCi0IpEkiM/Qyd+mgJUAgnMHMEkTiSQfjt0HbTg0aoVhQW9gNvkg/rbS5rqjkFASckldwes43/AM6v56thYHz/AH6np0jftpTjuINyKqAhomAWGD+K0b7wPuRpirTpv5h5YH63mduurV2gwO236+u2kqay/KpVQQQYujOMgnEnft99ER2JPIeUSYmRJjfpotMhxK2CfwqbYiOv+dXamSIwN5+JPTvrtdrOcNWq1EIjO5J/zJ3PxOpYiGBJgRj6j312u0JCECSJx79N4nTFXiTuZk9unXqddrtXtB1GGd8/rOqvVDiIOd/vH9tdrtNEGCQsDYd/z/pqOIXb22PXvvrtdqg6mZxFUKSIzPz0776o/HgRIJkDtrtdpJ7guHDi4kgSRAxkHffPXS9EgFi2dwkYyYm6ZJFvSd+uu12s28nOAyMmegnHuPn/AG677s8HQvyCQbsEGIIYjYb/AHH169rtaxm0Mv5doBMM0CPqM5Gxg6ji1NO7bAJIydvfH5g67XajOYSbjTaSoiR/fp750aSoUj1Mdz/6Bs99+s67XaKZ4Rw1dmqFcIcyRmdj1A/20Ti+Bz6uYntiRt2j5zqNdqntX0BDFiTAwZyTsB3A+f1lmp4g9FGKBQQ3rHr2774BEZ6a7Xa1g3Zoy8T5qqebzTlmZgQTG4xO4nM951fjHKtncDoe/wCeu12s9N5XVCvCsJuKgqSBG3N/MYjpAwR3+eIneD0M9RHb9b67XaZeRfAKcRAAYTBMSehbGcGR31FOirEskg5MHbGSfcwI/wAa7XaaoZNUBTO0iYEGSMHfv+umjqAWGOaJOSB0956zrtdrPtr0/9k="/>
          <p:cNvSpPr>
            <a:spLocks noChangeAspect="1" noChangeArrowheads="1"/>
          </p:cNvSpPr>
          <p:nvPr/>
        </p:nvSpPr>
        <p:spPr bwMode="auto">
          <a:xfrm>
            <a:off x="63500" y="-898525"/>
            <a:ext cx="2428875" cy="1885950"/>
          </a:xfrm>
          <a:prstGeom prst="rect">
            <a:avLst/>
          </a:prstGeom>
          <a:noFill/>
        </p:spPr>
        <p:txBody>
          <a:bodyPr vert="horz" wrap="square" lIns="91440" tIns="45720" rIns="91440" bIns="45720" numCol="1" anchor="t" anchorCtr="0" compatLnSpc="1">
            <a:prstTxWarp prst="textNoShape">
              <a:avLst/>
            </a:prstTxWarp>
          </a:bodyPr>
          <a:lstStyle/>
          <a:p>
            <a:endParaRPr lang="fr-FR"/>
          </a:p>
        </p:txBody>
      </p:sp>
      <p:pic>
        <p:nvPicPr>
          <p:cNvPr id="19460" name="Picture 4" descr="http://upload.wikimedia.org/wikipedia/commons/thumb/d/d3/Asphalt_base.jpg/990px-Asphalt_base.jpg"/>
          <p:cNvPicPr>
            <a:picLocks noChangeAspect="1" noChangeArrowheads="1"/>
          </p:cNvPicPr>
          <p:nvPr/>
        </p:nvPicPr>
        <p:blipFill>
          <a:blip r:embed="rId2" cstate="print"/>
          <a:srcRect/>
          <a:stretch>
            <a:fillRect/>
          </a:stretch>
        </p:blipFill>
        <p:spPr bwMode="auto">
          <a:xfrm>
            <a:off x="1389087" y="1013048"/>
            <a:ext cx="5991225" cy="4648200"/>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14400" y="728088"/>
            <a:ext cx="2073424" cy="684688"/>
          </a:xfrm>
        </p:spPr>
        <p:txBody>
          <a:bodyPr/>
          <a:lstStyle/>
          <a:p>
            <a:r>
              <a:rPr lang="fr-FR" sz="2800" b="1" u="sng" dirty="0" smtClean="0">
                <a:latin typeface="Arial" pitchFamily="34" charset="0"/>
                <a:cs typeface="Arial" pitchFamily="34" charset="0"/>
              </a:rPr>
              <a:t>Le ciment:</a:t>
            </a:r>
            <a:endParaRPr lang="fr-FR" sz="2800" b="1" u="sng" dirty="0">
              <a:latin typeface="Arial" pitchFamily="34" charset="0"/>
              <a:cs typeface="Arial" pitchFamily="34" charset="0"/>
            </a:endParaRPr>
          </a:p>
        </p:txBody>
      </p:sp>
      <p:sp>
        <p:nvSpPr>
          <p:cNvPr id="3" name="Espace réservé du contenu 2"/>
          <p:cNvSpPr>
            <a:spLocks noGrp="1"/>
          </p:cNvSpPr>
          <p:nvPr>
            <p:ph idx="1"/>
          </p:nvPr>
        </p:nvSpPr>
        <p:spPr>
          <a:xfrm>
            <a:off x="395536" y="1484784"/>
            <a:ext cx="8532440" cy="4572000"/>
          </a:xfrm>
        </p:spPr>
        <p:txBody>
          <a:bodyPr>
            <a:noAutofit/>
          </a:bodyPr>
          <a:lstStyle/>
          <a:p>
            <a:pPr algn="just"/>
            <a:r>
              <a:rPr lang="fr-FR" sz="2000" b="1" u="sng" dirty="0" smtClean="0">
                <a:solidFill>
                  <a:schemeClr val="accent2">
                    <a:lumMod val="60000"/>
                    <a:lumOff val="40000"/>
                  </a:schemeClr>
                </a:solidFill>
                <a:latin typeface="Arial" pitchFamily="34" charset="0"/>
                <a:cs typeface="Arial" pitchFamily="34" charset="0"/>
              </a:rPr>
              <a:t>Historique</a:t>
            </a:r>
          </a:p>
          <a:p>
            <a:pPr algn="just">
              <a:buNone/>
            </a:pPr>
            <a:r>
              <a:rPr lang="fr-FR" sz="1700" dirty="0" smtClean="0">
                <a:latin typeface="Arial" pitchFamily="34" charset="0"/>
                <a:cs typeface="Arial" pitchFamily="34" charset="0"/>
              </a:rPr>
              <a:t>		Le mortier et le ciment auraient été inventés par les </a:t>
            </a:r>
            <a:r>
              <a:rPr lang="fr-FR" sz="1700" dirty="0" smtClean="0">
                <a:latin typeface="Arial" pitchFamily="34" charset="0"/>
                <a:cs typeface="Arial" pitchFamily="34" charset="0"/>
                <a:hlinkClick r:id="rId2" tooltip="Égypte"/>
              </a:rPr>
              <a:t>Égyptiens</a:t>
            </a:r>
            <a:r>
              <a:rPr lang="fr-FR" sz="1700" dirty="0" smtClean="0">
                <a:latin typeface="Arial" pitchFamily="34" charset="0"/>
                <a:cs typeface="Arial" pitchFamily="34" charset="0"/>
              </a:rPr>
              <a:t>.</a:t>
            </a:r>
          </a:p>
          <a:p>
            <a:pPr algn="just">
              <a:buNone/>
            </a:pPr>
            <a:r>
              <a:rPr lang="fr-FR" sz="1700" dirty="0" smtClean="0">
                <a:latin typeface="Arial" pitchFamily="34" charset="0"/>
                <a:cs typeface="Arial" pitchFamily="34" charset="0"/>
              </a:rPr>
              <a:t>		Il aurait ensuite été amélioré par les civilisations suivantes par l'ajout de </a:t>
            </a:r>
            <a:r>
              <a:rPr lang="fr-FR" sz="1700" dirty="0" smtClean="0">
                <a:latin typeface="Arial" pitchFamily="34" charset="0"/>
                <a:cs typeface="Arial" pitchFamily="34" charset="0"/>
                <a:hlinkClick r:id="rId3" tooltip="Chaux (chimie)"/>
              </a:rPr>
              <a:t>chaux</a:t>
            </a:r>
            <a:r>
              <a:rPr lang="fr-FR" sz="1700" dirty="0" smtClean="0">
                <a:latin typeface="Arial" pitchFamily="34" charset="0"/>
                <a:cs typeface="Arial" pitchFamily="34" charset="0"/>
              </a:rPr>
              <a:t> à de l'argile.</a:t>
            </a:r>
          </a:p>
          <a:p>
            <a:pPr algn="just">
              <a:buNone/>
            </a:pPr>
            <a:r>
              <a:rPr lang="fr-FR" sz="1700" dirty="0" smtClean="0">
                <a:latin typeface="Arial" pitchFamily="34" charset="0"/>
                <a:cs typeface="Arial" pitchFamily="34" charset="0"/>
              </a:rPr>
              <a:t>		Les </a:t>
            </a:r>
            <a:r>
              <a:rPr lang="fr-FR" sz="1700" dirty="0" smtClean="0">
                <a:latin typeface="Arial" pitchFamily="34" charset="0"/>
                <a:cs typeface="Arial" pitchFamily="34" charset="0"/>
                <a:hlinkClick r:id="rId4" tooltip="Grèce antique"/>
              </a:rPr>
              <a:t>Grecs</a:t>
            </a:r>
            <a:r>
              <a:rPr lang="fr-FR" sz="1700" dirty="0" smtClean="0">
                <a:latin typeface="Arial" pitchFamily="34" charset="0"/>
                <a:cs typeface="Arial" pitchFamily="34" charset="0"/>
              </a:rPr>
              <a:t> d'</a:t>
            </a:r>
            <a:r>
              <a:rPr lang="fr-FR" sz="1700" dirty="0" smtClean="0">
                <a:latin typeface="Arial" pitchFamily="34" charset="0"/>
                <a:cs typeface="Arial" pitchFamily="34" charset="0"/>
                <a:hlinkClick r:id="rId5" tooltip="Italie"/>
              </a:rPr>
              <a:t>Italie</a:t>
            </a:r>
            <a:r>
              <a:rPr lang="fr-FR" sz="1700" dirty="0" smtClean="0">
                <a:latin typeface="Arial" pitchFamily="34" charset="0"/>
                <a:cs typeface="Arial" pitchFamily="34" charset="0"/>
              </a:rPr>
              <a:t> le renforcèrent avec des cendres </a:t>
            </a:r>
            <a:r>
              <a:rPr lang="fr-FR" sz="1700" dirty="0" err="1" smtClean="0">
                <a:latin typeface="Arial" pitchFamily="34" charset="0"/>
                <a:cs typeface="Arial" pitchFamily="34" charset="0"/>
              </a:rPr>
              <a:t>pouzzolaniques</a:t>
            </a:r>
            <a:r>
              <a:rPr lang="fr-FR" sz="1700" dirty="0" smtClean="0">
                <a:latin typeface="Arial" pitchFamily="34" charset="0"/>
                <a:cs typeface="Arial" pitchFamily="34" charset="0"/>
              </a:rPr>
              <a:t> (cendres volcaniques de la région de </a:t>
            </a:r>
            <a:r>
              <a:rPr lang="fr-FR" sz="1700" dirty="0" smtClean="0">
                <a:latin typeface="Arial" pitchFamily="34" charset="0"/>
                <a:cs typeface="Arial" pitchFamily="34" charset="0"/>
                <a:hlinkClick r:id="rId6" tooltip="Pouzzoles"/>
              </a:rPr>
              <a:t>Pouzzoles</a:t>
            </a:r>
            <a:r>
              <a:rPr lang="fr-FR" sz="1700" dirty="0" smtClean="0">
                <a:latin typeface="Arial" pitchFamily="34" charset="0"/>
                <a:cs typeface="Arial" pitchFamily="34" charset="0"/>
              </a:rPr>
              <a:t> ou « Pozzuoli » près de Naples), et cet usage a été repris et généralisé par les Romains</a:t>
            </a:r>
            <a:r>
              <a:rPr lang="fr-FR" sz="1700" baseline="30000" dirty="0" smtClean="0">
                <a:latin typeface="Arial" pitchFamily="34" charset="0"/>
                <a:cs typeface="Arial" pitchFamily="34" charset="0"/>
              </a:rPr>
              <a:t> </a:t>
            </a:r>
            <a:r>
              <a:rPr lang="fr-FR" sz="1700" dirty="0" smtClean="0">
                <a:latin typeface="Arial" pitchFamily="34" charset="0"/>
                <a:cs typeface="Arial" pitchFamily="34" charset="0"/>
              </a:rPr>
              <a:t>selon une recette donnée par Vitruve. L'ajout de "</a:t>
            </a:r>
            <a:r>
              <a:rPr lang="fr-FR" sz="1700" dirty="0" smtClean="0">
                <a:latin typeface="Arial" pitchFamily="34" charset="0"/>
                <a:cs typeface="Arial" pitchFamily="34" charset="0"/>
                <a:hlinkClick r:id="rId7" tooltip="Pouzzolane"/>
              </a:rPr>
              <a:t>pouzzolanes</a:t>
            </a:r>
            <a:r>
              <a:rPr lang="fr-FR" sz="1700" dirty="0" smtClean="0">
                <a:latin typeface="Arial" pitchFamily="34" charset="0"/>
                <a:cs typeface="Arial" pitchFamily="34" charset="0"/>
              </a:rPr>
              <a:t>" scories volcaniques exploitées autour du </a:t>
            </a:r>
            <a:r>
              <a:rPr lang="fr-FR" sz="1700" dirty="0" smtClean="0">
                <a:latin typeface="Arial" pitchFamily="34" charset="0"/>
                <a:cs typeface="Arial" pitchFamily="34" charset="0"/>
                <a:hlinkClick r:id="rId8" tooltip="Vésuve"/>
              </a:rPr>
              <a:t>Vésuve</a:t>
            </a:r>
            <a:r>
              <a:rPr lang="fr-FR" sz="1700" dirty="0" smtClean="0">
                <a:latin typeface="Arial" pitchFamily="34" charset="0"/>
                <a:cs typeface="Arial" pitchFamily="34" charset="0"/>
              </a:rPr>
              <a:t> dans un mortier mouillé à l'eau de mer, lui conférait une solidité élevée à la suite d'une réaction impliquant l'aluminium d'origine volcaniques qui stabilise le complexe d'hydrate de </a:t>
            </a:r>
            <a:r>
              <a:rPr lang="fr-FR" sz="1700" dirty="0" smtClean="0">
                <a:latin typeface="Arial" pitchFamily="34" charset="0"/>
                <a:cs typeface="Arial" pitchFamily="34" charset="0"/>
                <a:hlinkClick r:id="rId9" tooltip="Silicate de calcium"/>
              </a:rPr>
              <a:t>silicate de calcium</a:t>
            </a:r>
            <a:r>
              <a:rPr lang="fr-FR" sz="1700" dirty="0" smtClean="0">
                <a:latin typeface="Arial" pitchFamily="34" charset="0"/>
                <a:cs typeface="Arial" pitchFamily="34" charset="0"/>
              </a:rPr>
              <a:t>, avant qu'un phénomène de </a:t>
            </a:r>
            <a:r>
              <a:rPr lang="fr-FR" sz="1700" dirty="0" smtClean="0">
                <a:latin typeface="Arial" pitchFamily="34" charset="0"/>
                <a:cs typeface="Arial" pitchFamily="34" charset="0"/>
                <a:hlinkClick r:id="rId10" tooltip="Carbonatation"/>
              </a:rPr>
              <a:t>carbonatation</a:t>
            </a:r>
            <a:r>
              <a:rPr lang="fr-FR" sz="1700" dirty="0" smtClean="0">
                <a:latin typeface="Arial" pitchFamily="34" charset="0"/>
                <a:cs typeface="Arial" pitchFamily="34" charset="0"/>
              </a:rPr>
              <a:t> durcisse plus encore le mortier, lui permettant notamment de bien résister aux attaques de la mer comme en baie de Naples où l'on trouve des maçonneries de plus de 2000 ans (mieux que le ciment Portland actuel, et en consommant moins d'énergie pour le produire (car le portland actuel nécessite une cuisson en cimenterie à 1.450 °C alors que la chaux des Romains ne devait être potée qu'à 900 °C. Ce modèle permettrait de réduire les émissions de </a:t>
            </a:r>
            <a:r>
              <a:rPr lang="fr-FR" sz="1700" dirty="0" smtClean="0">
                <a:latin typeface="Arial" pitchFamily="34" charset="0"/>
                <a:cs typeface="Arial" pitchFamily="34" charset="0"/>
                <a:hlinkClick r:id="rId11" tooltip="Gaz à effet de serre"/>
              </a:rPr>
              <a:t>gaz à effet de serre</a:t>
            </a:r>
            <a:r>
              <a:rPr lang="fr-FR" sz="1700" dirty="0" smtClean="0">
                <a:latin typeface="Arial" pitchFamily="34" charset="0"/>
                <a:cs typeface="Arial" pitchFamily="34" charset="0"/>
              </a:rPr>
              <a:t> des cimenteries.</a:t>
            </a:r>
            <a:endParaRPr lang="fr-FR" sz="1700" dirty="0">
              <a:latin typeface="Arial" pitchFamily="34" charset="0"/>
              <a:cs typeface="Arial" pitchFamily="34" charset="0"/>
            </a:endParaRPr>
          </a:p>
        </p:txBody>
      </p:sp>
      <p:sp>
        <p:nvSpPr>
          <p:cNvPr id="4" name="ZoneTexte 3"/>
          <p:cNvSpPr txBox="1"/>
          <p:nvPr/>
        </p:nvSpPr>
        <p:spPr>
          <a:xfrm>
            <a:off x="5220072" y="188640"/>
            <a:ext cx="3960440" cy="307777"/>
          </a:xfrm>
          <a:prstGeom prst="rect">
            <a:avLst/>
          </a:prstGeom>
          <a:noFill/>
        </p:spPr>
        <p:txBody>
          <a:bodyPr wrap="square" rtlCol="0">
            <a:spAutoFit/>
          </a:bodyPr>
          <a:lstStyle/>
          <a:p>
            <a:r>
              <a:rPr lang="fr-FR" sz="1400" b="1" i="1" u="sng" dirty="0" smtClean="0">
                <a:latin typeface="Arial" pitchFamily="34" charset="0"/>
                <a:cs typeface="Arial" pitchFamily="34" charset="0"/>
              </a:rPr>
              <a:t>Techniques et Matériaux de Construction</a:t>
            </a:r>
            <a:endParaRPr lang="fr-FR" sz="1400" b="1" i="1" u="sng" dirty="0">
              <a:latin typeface="Arial" pitchFamily="34" charset="0"/>
              <a:cs typeface="Arial" pitchFamily="34" charset="0"/>
            </a:endParaRPr>
          </a:p>
        </p:txBody>
      </p:sp>
      <p:sp>
        <p:nvSpPr>
          <p:cNvPr id="5" name="ZoneTexte 4"/>
          <p:cNvSpPr txBox="1"/>
          <p:nvPr/>
        </p:nvSpPr>
        <p:spPr>
          <a:xfrm>
            <a:off x="611560" y="188640"/>
            <a:ext cx="3960440" cy="523220"/>
          </a:xfrm>
          <a:prstGeom prst="rect">
            <a:avLst/>
          </a:prstGeom>
          <a:noFill/>
        </p:spPr>
        <p:txBody>
          <a:bodyPr wrap="square" rtlCol="0">
            <a:spAutoFit/>
          </a:bodyPr>
          <a:lstStyle/>
          <a:p>
            <a:pPr algn="ctr"/>
            <a:r>
              <a:rPr lang="fr-FR" sz="1400" b="1" i="1" u="sng" dirty="0" smtClean="0">
                <a:solidFill>
                  <a:schemeClr val="accent3"/>
                </a:solidFill>
                <a:latin typeface="Arial" pitchFamily="34" charset="0"/>
                <a:cs typeface="Arial" pitchFamily="34" charset="0"/>
              </a:rPr>
              <a:t>Techniques Urbaine et Développement Durable.</a:t>
            </a:r>
            <a:endParaRPr lang="fr-FR" sz="1400" b="1" i="1" u="sng" dirty="0">
              <a:solidFill>
                <a:schemeClr val="accent3"/>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txBox="1">
            <a:spLocks/>
          </p:cNvSpPr>
          <p:nvPr/>
        </p:nvSpPr>
        <p:spPr>
          <a:xfrm>
            <a:off x="914400" y="728088"/>
            <a:ext cx="2073424" cy="684688"/>
          </a:xfrm>
          <a:prstGeom prst="rect">
            <a:avLst/>
          </a:prstGeom>
        </p:spPr>
        <p:txBody>
          <a:bodyPr vert="horz" anchor="t">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fr-FR" sz="2800" b="1" i="0" u="sng" strike="noStrike" kern="1200" cap="none" spc="-100" normalizeH="0" baseline="0" noProof="0" dirty="0" smtClean="0">
                <a:ln>
                  <a:noFill/>
                </a:ln>
                <a:solidFill>
                  <a:schemeClr val="tx2">
                    <a:satMod val="200000"/>
                  </a:schemeClr>
                </a:solidFill>
                <a:effectLst/>
                <a:uLnTx/>
                <a:uFillTx/>
                <a:latin typeface="Arial" pitchFamily="34" charset="0"/>
                <a:ea typeface="+mj-ea"/>
                <a:cs typeface="Arial" pitchFamily="34" charset="0"/>
              </a:rPr>
              <a:t>Le ciment:</a:t>
            </a:r>
            <a:endParaRPr kumimoji="0" lang="fr-FR" sz="2800" b="1" i="0" u="sng" strike="noStrike" kern="1200" cap="none" spc="-100" normalizeH="0" baseline="0" noProof="0" dirty="0">
              <a:ln>
                <a:noFill/>
              </a:ln>
              <a:solidFill>
                <a:schemeClr val="tx2">
                  <a:satMod val="200000"/>
                </a:schemeClr>
              </a:solidFill>
              <a:effectLst/>
              <a:uLnTx/>
              <a:uFillTx/>
              <a:latin typeface="Arial" pitchFamily="34" charset="0"/>
              <a:ea typeface="+mj-ea"/>
              <a:cs typeface="Arial" pitchFamily="34" charset="0"/>
            </a:endParaRPr>
          </a:p>
        </p:txBody>
      </p:sp>
      <p:sp>
        <p:nvSpPr>
          <p:cNvPr id="5" name="ZoneTexte 4"/>
          <p:cNvSpPr txBox="1"/>
          <p:nvPr/>
        </p:nvSpPr>
        <p:spPr>
          <a:xfrm>
            <a:off x="5220072" y="188640"/>
            <a:ext cx="3960440" cy="307777"/>
          </a:xfrm>
          <a:prstGeom prst="rect">
            <a:avLst/>
          </a:prstGeom>
          <a:noFill/>
        </p:spPr>
        <p:txBody>
          <a:bodyPr wrap="square" rtlCol="0">
            <a:spAutoFit/>
          </a:bodyPr>
          <a:lstStyle/>
          <a:p>
            <a:r>
              <a:rPr lang="fr-FR" sz="1400" b="1" i="1" u="sng" dirty="0" smtClean="0">
                <a:latin typeface="Arial" pitchFamily="34" charset="0"/>
                <a:cs typeface="Arial" pitchFamily="34" charset="0"/>
              </a:rPr>
              <a:t>Techniques et Matériaux de Construction</a:t>
            </a:r>
            <a:endParaRPr lang="fr-FR" sz="1400" b="1" i="1" u="sng" dirty="0">
              <a:latin typeface="Arial" pitchFamily="34" charset="0"/>
              <a:cs typeface="Arial" pitchFamily="34" charset="0"/>
            </a:endParaRPr>
          </a:p>
        </p:txBody>
      </p:sp>
      <p:sp>
        <p:nvSpPr>
          <p:cNvPr id="6" name="ZoneTexte 5"/>
          <p:cNvSpPr txBox="1"/>
          <p:nvPr/>
        </p:nvSpPr>
        <p:spPr>
          <a:xfrm>
            <a:off x="611560" y="188640"/>
            <a:ext cx="3960440" cy="523220"/>
          </a:xfrm>
          <a:prstGeom prst="rect">
            <a:avLst/>
          </a:prstGeom>
          <a:noFill/>
        </p:spPr>
        <p:txBody>
          <a:bodyPr wrap="square" rtlCol="0">
            <a:spAutoFit/>
          </a:bodyPr>
          <a:lstStyle/>
          <a:p>
            <a:pPr algn="ctr"/>
            <a:r>
              <a:rPr lang="fr-FR" sz="1400" b="1" i="1" u="sng" dirty="0" smtClean="0">
                <a:solidFill>
                  <a:schemeClr val="accent3"/>
                </a:solidFill>
                <a:latin typeface="Arial" pitchFamily="34" charset="0"/>
                <a:cs typeface="Arial" pitchFamily="34" charset="0"/>
              </a:rPr>
              <a:t>Techniques Urbaine et Développement Durable.</a:t>
            </a:r>
            <a:endParaRPr lang="fr-FR" sz="1400" b="1" i="1" u="sng" dirty="0">
              <a:solidFill>
                <a:schemeClr val="accent3"/>
              </a:solidFill>
              <a:latin typeface="Arial" pitchFamily="34" charset="0"/>
              <a:cs typeface="Arial" pitchFamily="34" charset="0"/>
            </a:endParaRPr>
          </a:p>
        </p:txBody>
      </p:sp>
      <p:sp>
        <p:nvSpPr>
          <p:cNvPr id="8" name="ZoneTexte 7"/>
          <p:cNvSpPr txBox="1"/>
          <p:nvPr/>
        </p:nvSpPr>
        <p:spPr>
          <a:xfrm>
            <a:off x="683568" y="1412776"/>
            <a:ext cx="7992888" cy="5078313"/>
          </a:xfrm>
          <a:prstGeom prst="rect">
            <a:avLst/>
          </a:prstGeom>
          <a:noFill/>
        </p:spPr>
        <p:txBody>
          <a:bodyPr wrap="square" rtlCol="0">
            <a:spAutoFit/>
          </a:bodyPr>
          <a:lstStyle/>
          <a:p>
            <a:pPr algn="just"/>
            <a:r>
              <a:rPr lang="fr-FR" dirty="0">
                <a:latin typeface="Arial" pitchFamily="34" charset="0"/>
                <a:cs typeface="Arial" pitchFamily="34" charset="0"/>
              </a:rPr>
              <a:t>Puis jusqu’à l'Époque moderne, le ciment est un liant, souvent une chaux, additionnée de </a:t>
            </a:r>
            <a:r>
              <a:rPr lang="fr-FR" dirty="0">
                <a:latin typeface="Arial" pitchFamily="34" charset="0"/>
                <a:cs typeface="Arial" pitchFamily="34" charset="0"/>
                <a:hlinkClick r:id="rId2" tooltip="Tuile"/>
              </a:rPr>
              <a:t>tuiles</a:t>
            </a:r>
            <a:r>
              <a:rPr lang="fr-FR" dirty="0">
                <a:latin typeface="Arial" pitchFamily="34" charset="0"/>
                <a:cs typeface="Arial" pitchFamily="34" charset="0"/>
              </a:rPr>
              <a:t> ou </a:t>
            </a:r>
            <a:r>
              <a:rPr lang="fr-FR" dirty="0">
                <a:latin typeface="Arial" pitchFamily="34" charset="0"/>
                <a:cs typeface="Arial" pitchFamily="34" charset="0"/>
                <a:hlinkClick r:id="rId3" tooltip="Brique (matériau)"/>
              </a:rPr>
              <a:t>briques</a:t>
            </a:r>
            <a:r>
              <a:rPr lang="fr-FR" dirty="0">
                <a:latin typeface="Arial" pitchFamily="34" charset="0"/>
                <a:cs typeface="Arial" pitchFamily="34" charset="0"/>
              </a:rPr>
              <a:t> concassées, dont l'argile possède des propriétés hydrauliques. La pouzzolane est très utilisée comme addition.</a:t>
            </a:r>
          </a:p>
          <a:p>
            <a:pPr algn="just"/>
            <a:r>
              <a:rPr lang="fr-FR" dirty="0">
                <a:latin typeface="Arial" pitchFamily="34" charset="0"/>
                <a:cs typeface="Arial" pitchFamily="34" charset="0"/>
              </a:rPr>
              <a:t>Le ciment ne prit son acception contemporaine qu'au </a:t>
            </a:r>
            <a:r>
              <a:rPr lang="fr-FR" cap="small" dirty="0">
                <a:latin typeface="Arial" pitchFamily="34" charset="0"/>
                <a:cs typeface="Arial" pitchFamily="34" charset="0"/>
                <a:hlinkClick r:id="rId4" tooltip="XIXe siècle"/>
              </a:rPr>
              <a:t>XIX</a:t>
            </a:r>
            <a:r>
              <a:rPr lang="fr-FR" baseline="30000" dirty="0">
                <a:latin typeface="Arial" pitchFamily="34" charset="0"/>
                <a:cs typeface="Arial" pitchFamily="34" charset="0"/>
                <a:hlinkClick r:id="rId4" tooltip="XIXe siècle"/>
              </a:rPr>
              <a:t>e</a:t>
            </a:r>
            <a:r>
              <a:rPr lang="fr-FR" dirty="0">
                <a:latin typeface="Arial" pitchFamily="34" charset="0"/>
                <a:cs typeface="Arial" pitchFamily="34" charset="0"/>
                <a:hlinkClick r:id="rId4" tooltip="XIXe siècle"/>
              </a:rPr>
              <a:t> siècle</a:t>
            </a:r>
            <a:r>
              <a:rPr lang="fr-FR" dirty="0">
                <a:latin typeface="Arial" pitchFamily="34" charset="0"/>
                <a:cs typeface="Arial" pitchFamily="34" charset="0"/>
              </a:rPr>
              <a:t>, lorsque </a:t>
            </a:r>
            <a:r>
              <a:rPr lang="fr-FR" dirty="0">
                <a:latin typeface="Arial" pitchFamily="34" charset="0"/>
                <a:cs typeface="Arial" pitchFamily="34" charset="0"/>
                <a:hlinkClick r:id="rId5" tooltip="Louis Vicat"/>
              </a:rPr>
              <a:t>Louis Vicat</a:t>
            </a:r>
            <a:r>
              <a:rPr lang="fr-FR" dirty="0">
                <a:latin typeface="Arial" pitchFamily="34" charset="0"/>
                <a:cs typeface="Arial" pitchFamily="34" charset="0"/>
              </a:rPr>
              <a:t> identifia le phénomène d'hydraulicité des chaux en </a:t>
            </a:r>
            <a:r>
              <a:rPr lang="fr-FR" dirty="0">
                <a:latin typeface="Arial" pitchFamily="34" charset="0"/>
                <a:cs typeface="Arial" pitchFamily="34" charset="0"/>
                <a:hlinkClick r:id="rId6" tooltip="1817"/>
              </a:rPr>
              <a:t>1817</a:t>
            </a:r>
            <a:r>
              <a:rPr lang="fr-FR" dirty="0">
                <a:latin typeface="Arial" pitchFamily="34" charset="0"/>
                <a:cs typeface="Arial" pitchFamily="34" charset="0"/>
              </a:rPr>
              <a:t>, et celle des ciments, qu'il appelait chaux éminemment hydrauliques, ou chaux limites, en </a:t>
            </a:r>
            <a:r>
              <a:rPr lang="fr-FR" dirty="0">
                <a:latin typeface="Arial" pitchFamily="34" charset="0"/>
                <a:cs typeface="Arial" pitchFamily="34" charset="0"/>
                <a:hlinkClick r:id="rId7" tooltip="1840"/>
              </a:rPr>
              <a:t>1840</a:t>
            </a:r>
            <a:r>
              <a:rPr lang="fr-FR" dirty="0">
                <a:latin typeface="Arial" pitchFamily="34" charset="0"/>
                <a:cs typeface="Arial" pitchFamily="34" charset="0"/>
              </a:rPr>
              <a:t>.</a:t>
            </a:r>
          </a:p>
          <a:p>
            <a:pPr algn="just"/>
            <a:r>
              <a:rPr lang="fr-FR" dirty="0">
                <a:latin typeface="Arial" pitchFamily="34" charset="0"/>
                <a:cs typeface="Arial" pitchFamily="34" charset="0"/>
              </a:rPr>
              <a:t>En 1824, le Britannique </a:t>
            </a:r>
            <a:r>
              <a:rPr lang="fr-FR" dirty="0">
                <a:latin typeface="Arial" pitchFamily="34" charset="0"/>
                <a:cs typeface="Arial" pitchFamily="34" charset="0"/>
                <a:hlinkClick r:id="rId8" tooltip="Joseph Aspdin"/>
              </a:rPr>
              <a:t>Joseph </a:t>
            </a:r>
            <a:r>
              <a:rPr lang="fr-FR" dirty="0" err="1">
                <a:latin typeface="Arial" pitchFamily="34" charset="0"/>
                <a:cs typeface="Arial" pitchFamily="34" charset="0"/>
                <a:hlinkClick r:id="rId8" tooltip="Joseph Aspdin"/>
              </a:rPr>
              <a:t>Aspdin</a:t>
            </a:r>
            <a:r>
              <a:rPr lang="fr-FR" dirty="0">
                <a:latin typeface="Arial" pitchFamily="34" charset="0"/>
                <a:cs typeface="Arial" pitchFamily="34" charset="0"/>
              </a:rPr>
              <a:t> déposa un brevet pour la fabrication d'une chaux hydraulique à prise rapide qu'il appela commercialement le ciment Portland, car la couleur de son produit ressemblait aux célèbres pierres des carrières de la péninsule de « </a:t>
            </a:r>
            <a:r>
              <a:rPr lang="fr-FR" dirty="0">
                <a:latin typeface="Arial" pitchFamily="34" charset="0"/>
                <a:cs typeface="Arial" pitchFamily="34" charset="0"/>
                <a:hlinkClick r:id="rId9" tooltip="Portland (île)"/>
              </a:rPr>
              <a:t>Portland</a:t>
            </a:r>
            <a:r>
              <a:rPr lang="fr-FR" dirty="0">
                <a:latin typeface="Arial" pitchFamily="34" charset="0"/>
                <a:cs typeface="Arial" pitchFamily="34" charset="0"/>
              </a:rPr>
              <a:t> » situées en Manche.</a:t>
            </a:r>
          </a:p>
          <a:p>
            <a:pPr algn="just"/>
            <a:r>
              <a:rPr lang="fr-FR" dirty="0">
                <a:latin typeface="Arial" pitchFamily="34" charset="0"/>
                <a:cs typeface="Arial" pitchFamily="34" charset="0"/>
              </a:rPr>
              <a:t>La première usine de ciment a été créée par Dupont et </a:t>
            </a:r>
            <a:r>
              <a:rPr lang="fr-FR" dirty="0" err="1">
                <a:latin typeface="Arial" pitchFamily="34" charset="0"/>
                <a:cs typeface="Arial" pitchFamily="34" charset="0"/>
              </a:rPr>
              <a:t>Demarle</a:t>
            </a:r>
            <a:r>
              <a:rPr lang="fr-FR" dirty="0">
                <a:latin typeface="Arial" pitchFamily="34" charset="0"/>
                <a:cs typeface="Arial" pitchFamily="34" charset="0"/>
              </a:rPr>
              <a:t> en </a:t>
            </a:r>
            <a:r>
              <a:rPr lang="fr-FR" dirty="0">
                <a:latin typeface="Arial" pitchFamily="34" charset="0"/>
                <a:cs typeface="Arial" pitchFamily="34" charset="0"/>
                <a:hlinkClick r:id="rId10" tooltip="1846"/>
              </a:rPr>
              <a:t>1846</a:t>
            </a:r>
            <a:r>
              <a:rPr lang="fr-FR" dirty="0">
                <a:latin typeface="Arial" pitchFamily="34" charset="0"/>
                <a:cs typeface="Arial" pitchFamily="34" charset="0"/>
              </a:rPr>
              <a:t> à </a:t>
            </a:r>
            <a:r>
              <a:rPr lang="fr-FR" dirty="0">
                <a:latin typeface="Arial" pitchFamily="34" charset="0"/>
                <a:cs typeface="Arial" pitchFamily="34" charset="0"/>
                <a:hlinkClick r:id="rId11" tooltip="Boulogne-sur-Mer"/>
              </a:rPr>
              <a:t>Boulogne-sur-Mer</a:t>
            </a:r>
            <a:r>
              <a:rPr lang="fr-FR" dirty="0">
                <a:latin typeface="Arial" pitchFamily="34" charset="0"/>
                <a:cs typeface="Arial" pitchFamily="34" charset="0"/>
              </a:rPr>
              <a:t>. Le développement n'a pu se faire que grâce à l'apparition de matériel nouveaux, comme le four rotatif et le broyeur à boulets. Les procédés de fabrication se perfectionnèrent sans cesse, et le temps nécessaire pour produire une tonne de </a:t>
            </a:r>
            <a:r>
              <a:rPr lang="fr-FR" dirty="0">
                <a:latin typeface="Arial" pitchFamily="34" charset="0"/>
                <a:cs typeface="Arial" pitchFamily="34" charset="0"/>
                <a:hlinkClick r:id="rId12" tooltip="Clinker"/>
              </a:rPr>
              <a:t>clinker</a:t>
            </a:r>
            <a:r>
              <a:rPr lang="fr-FR" dirty="0">
                <a:latin typeface="Arial" pitchFamily="34" charset="0"/>
                <a:cs typeface="Arial" pitchFamily="34" charset="0"/>
              </a:rPr>
              <a:t>, constituant de base du ciment, est passé de quarante heures en </a:t>
            </a:r>
            <a:r>
              <a:rPr lang="fr-FR" dirty="0">
                <a:latin typeface="Arial" pitchFamily="34" charset="0"/>
                <a:cs typeface="Arial" pitchFamily="34" charset="0"/>
                <a:hlinkClick r:id="rId13" tooltip="1870"/>
              </a:rPr>
              <a:t>1870</a:t>
            </a:r>
            <a:r>
              <a:rPr lang="fr-FR" dirty="0">
                <a:latin typeface="Arial" pitchFamily="34" charset="0"/>
                <a:cs typeface="Arial" pitchFamily="34" charset="0"/>
              </a:rPr>
              <a:t>, à environ trois minutes actuellement.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normAutofit/>
          </a:bodyPr>
          <a:lstStyle/>
          <a:p>
            <a:r>
              <a:rPr lang="fr-FR" sz="2200" b="1" u="sng" dirty="0" smtClean="0">
                <a:solidFill>
                  <a:schemeClr val="accent2">
                    <a:lumMod val="60000"/>
                    <a:lumOff val="40000"/>
                  </a:schemeClr>
                </a:solidFill>
                <a:latin typeface="Arial" pitchFamily="34" charset="0"/>
                <a:cs typeface="Arial" pitchFamily="34" charset="0"/>
              </a:rPr>
              <a:t>Fabrication du ciment courant, ou ciment Portland</a:t>
            </a:r>
          </a:p>
          <a:p>
            <a:pPr>
              <a:buNone/>
            </a:pPr>
            <a:endParaRPr lang="fr-FR" sz="2200" b="1" u="sng" dirty="0" smtClean="0">
              <a:solidFill>
                <a:schemeClr val="accent2">
                  <a:lumMod val="60000"/>
                  <a:lumOff val="40000"/>
                </a:schemeClr>
              </a:solidFill>
              <a:latin typeface="Arial" pitchFamily="34" charset="0"/>
              <a:cs typeface="Arial" pitchFamily="34" charset="0"/>
            </a:endParaRPr>
          </a:p>
          <a:p>
            <a:pPr>
              <a:buNone/>
            </a:pPr>
            <a:r>
              <a:rPr lang="fr-FR" sz="1800" dirty="0" smtClean="0">
                <a:latin typeface="Arial" pitchFamily="34" charset="0"/>
                <a:cs typeface="Arial" pitchFamily="34" charset="0"/>
              </a:rPr>
              <a:t>La fabrication du ciment se distingue en six étapes principales :</a:t>
            </a:r>
          </a:p>
          <a:p>
            <a:pPr>
              <a:buNone/>
            </a:pPr>
            <a:endParaRPr lang="fr-FR" sz="1800" dirty="0" smtClean="0">
              <a:latin typeface="Arial" pitchFamily="34" charset="0"/>
              <a:cs typeface="Arial" pitchFamily="34" charset="0"/>
            </a:endParaRPr>
          </a:p>
          <a:p>
            <a:pPr lvl="1"/>
            <a:r>
              <a:rPr lang="fr-FR" sz="1800" dirty="0" smtClean="0">
                <a:latin typeface="Arial" pitchFamily="34" charset="0"/>
                <a:cs typeface="Arial" pitchFamily="34" charset="0"/>
              </a:rPr>
              <a:t>l'extraction</a:t>
            </a:r>
          </a:p>
          <a:p>
            <a:pPr lvl="1"/>
            <a:r>
              <a:rPr lang="fr-FR" sz="1800" dirty="0" smtClean="0">
                <a:latin typeface="Arial" pitchFamily="34" charset="0"/>
                <a:cs typeface="Arial" pitchFamily="34" charset="0"/>
              </a:rPr>
              <a:t>l'homogénéisation</a:t>
            </a:r>
          </a:p>
          <a:p>
            <a:pPr lvl="1"/>
            <a:r>
              <a:rPr lang="fr-FR" sz="1800" dirty="0" smtClean="0">
                <a:latin typeface="Arial" pitchFamily="34" charset="0"/>
                <a:cs typeface="Arial" pitchFamily="34" charset="0"/>
              </a:rPr>
              <a:t>le séchage et le broyage</a:t>
            </a:r>
          </a:p>
          <a:p>
            <a:pPr lvl="1"/>
            <a:r>
              <a:rPr lang="fr-FR" sz="1800" dirty="0" smtClean="0">
                <a:latin typeface="Arial" pitchFamily="34" charset="0"/>
                <a:cs typeface="Arial" pitchFamily="34" charset="0"/>
              </a:rPr>
              <a:t>la cuisson</a:t>
            </a:r>
          </a:p>
          <a:p>
            <a:pPr lvl="1"/>
            <a:r>
              <a:rPr lang="fr-FR" sz="1800" dirty="0" smtClean="0">
                <a:latin typeface="Arial" pitchFamily="34" charset="0"/>
                <a:cs typeface="Arial" pitchFamily="34" charset="0"/>
              </a:rPr>
              <a:t>le refroidissement</a:t>
            </a:r>
          </a:p>
          <a:p>
            <a:pPr lvl="1"/>
            <a:r>
              <a:rPr lang="fr-FR" sz="1800" dirty="0" smtClean="0">
                <a:latin typeface="Arial" pitchFamily="34" charset="0"/>
                <a:cs typeface="Arial" pitchFamily="34" charset="0"/>
              </a:rPr>
              <a:t>le broyage</a:t>
            </a:r>
          </a:p>
          <a:p>
            <a:endParaRPr lang="fr-FR" dirty="0"/>
          </a:p>
        </p:txBody>
      </p:sp>
      <p:sp>
        <p:nvSpPr>
          <p:cNvPr id="4" name="Titre 1"/>
          <p:cNvSpPr txBox="1">
            <a:spLocks/>
          </p:cNvSpPr>
          <p:nvPr/>
        </p:nvSpPr>
        <p:spPr>
          <a:xfrm>
            <a:off x="914400" y="728088"/>
            <a:ext cx="2073424" cy="684688"/>
          </a:xfrm>
          <a:prstGeom prst="rect">
            <a:avLst/>
          </a:prstGeom>
        </p:spPr>
        <p:txBody>
          <a:bodyPr vert="horz" anchor="t">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fr-FR" sz="2800" b="1" i="0" u="sng" strike="noStrike" kern="1200" cap="none" spc="-100" normalizeH="0" baseline="0" noProof="0" smtClean="0">
                <a:ln>
                  <a:noFill/>
                </a:ln>
                <a:solidFill>
                  <a:schemeClr val="tx2">
                    <a:satMod val="200000"/>
                  </a:schemeClr>
                </a:solidFill>
                <a:effectLst/>
                <a:uLnTx/>
                <a:uFillTx/>
                <a:latin typeface="Arial" pitchFamily="34" charset="0"/>
                <a:ea typeface="+mj-ea"/>
                <a:cs typeface="Arial" pitchFamily="34" charset="0"/>
              </a:rPr>
              <a:t>Le ciment:</a:t>
            </a:r>
            <a:endParaRPr kumimoji="0" lang="fr-FR" sz="2800" b="1" i="0" u="sng" strike="noStrike" kern="1200" cap="none" spc="-100" normalizeH="0" baseline="0" noProof="0" dirty="0">
              <a:ln>
                <a:noFill/>
              </a:ln>
              <a:solidFill>
                <a:schemeClr val="tx2">
                  <a:satMod val="200000"/>
                </a:schemeClr>
              </a:solidFill>
              <a:effectLst/>
              <a:uLnTx/>
              <a:uFillTx/>
              <a:latin typeface="Arial" pitchFamily="34" charset="0"/>
              <a:ea typeface="+mj-ea"/>
              <a:cs typeface="Arial" pitchFamily="34" charset="0"/>
            </a:endParaRPr>
          </a:p>
        </p:txBody>
      </p:sp>
      <p:sp>
        <p:nvSpPr>
          <p:cNvPr id="5" name="ZoneTexte 4"/>
          <p:cNvSpPr txBox="1"/>
          <p:nvPr/>
        </p:nvSpPr>
        <p:spPr>
          <a:xfrm>
            <a:off x="5220072" y="188640"/>
            <a:ext cx="3960440" cy="307777"/>
          </a:xfrm>
          <a:prstGeom prst="rect">
            <a:avLst/>
          </a:prstGeom>
          <a:noFill/>
        </p:spPr>
        <p:txBody>
          <a:bodyPr wrap="square" rtlCol="0">
            <a:spAutoFit/>
          </a:bodyPr>
          <a:lstStyle/>
          <a:p>
            <a:r>
              <a:rPr lang="fr-FR" sz="1400" b="1" i="1" u="sng" dirty="0" smtClean="0">
                <a:latin typeface="Arial" pitchFamily="34" charset="0"/>
                <a:cs typeface="Arial" pitchFamily="34" charset="0"/>
              </a:rPr>
              <a:t>Techniques et Matériaux de Construction</a:t>
            </a:r>
            <a:endParaRPr lang="fr-FR" sz="1400" b="1" i="1" u="sng" dirty="0">
              <a:latin typeface="Arial" pitchFamily="34" charset="0"/>
              <a:cs typeface="Arial" pitchFamily="34" charset="0"/>
            </a:endParaRPr>
          </a:p>
        </p:txBody>
      </p:sp>
      <p:sp>
        <p:nvSpPr>
          <p:cNvPr id="6" name="ZoneTexte 5"/>
          <p:cNvSpPr txBox="1"/>
          <p:nvPr/>
        </p:nvSpPr>
        <p:spPr>
          <a:xfrm>
            <a:off x="611560" y="188640"/>
            <a:ext cx="3960440" cy="523220"/>
          </a:xfrm>
          <a:prstGeom prst="rect">
            <a:avLst/>
          </a:prstGeom>
          <a:noFill/>
        </p:spPr>
        <p:txBody>
          <a:bodyPr wrap="square" rtlCol="0">
            <a:spAutoFit/>
          </a:bodyPr>
          <a:lstStyle/>
          <a:p>
            <a:pPr algn="ctr"/>
            <a:r>
              <a:rPr lang="fr-FR" sz="1400" b="1" i="1" u="sng" dirty="0" smtClean="0">
                <a:solidFill>
                  <a:schemeClr val="accent3"/>
                </a:solidFill>
                <a:latin typeface="Arial" pitchFamily="34" charset="0"/>
                <a:cs typeface="Arial" pitchFamily="34" charset="0"/>
              </a:rPr>
              <a:t>Techniques Urbaine et Développement Durable.</a:t>
            </a:r>
            <a:endParaRPr lang="fr-FR" sz="1400" b="1" i="1" u="sng" dirty="0">
              <a:solidFill>
                <a:schemeClr val="accent3"/>
              </a:solidFill>
              <a:latin typeface="Arial" pitchFamily="34" charset="0"/>
              <a:cs typeface="Arial" pitchFamily="34" charset="0"/>
            </a:endParaRPr>
          </a:p>
        </p:txBody>
      </p:sp>
      <p:sp>
        <p:nvSpPr>
          <p:cNvPr id="14338" name="AutoShape 2" descr="data:image/jpeg;base64,/9j/4AAQSkZJRgABAQAAAQABAAD/2wCEAAkGBxQSEhUUExQVFhUXGRoYGBcYFhUXFxkYFxgYFxoYGBgZHSggGB0lHhsaITEhJSksLi4uGR8zODMsNygtLisBCgoKDg0OGxAQGywkHyUsLCwsLCwsLCwsLCwsLCwsLCwsLCwsLCwsLCwsLCwsLCwsLCwsLCwsLCwsLCwsLCwsLP/AABEIALkBEAMBIgACEQEDEQH/xAAbAAABBQEBAAAAAAAAAAAAAAAGAQIDBAUHAP/EAEkQAAIBAgQCBwQGBwYEBgMAAAECEQADBBIhMQVBBhMiUWFxgTKRobEHFCNCwfAzUnKCstHhFSQ0Q2Lxc5KioxYlNVN0wmOztP/EABoBAAMBAQEBAAAAAAAAAAAAAAABAgMFBAb/xAAoEQACAgIBAwMFAAMAAAAAAAAAAQIRAyExBBJBMlFhBRMUInFSgZH/2gAMAwEAAhEDEQA/AIgKUCnRXhXeRyBKUNXiKbTESK1OJqIU8GgBoFIwp9NIoQDIpIqSKULVWIiIpIqUrU/1C5AORoIkGCRHpQ5qPIU3wU4pakKRvoabVJ2SNivAU6lFUAw16nkUkUgG16Kky02gBtJTor0UAMivRT4r0UAMivRT4rxFADIpQKWlApMD1XOjbf3hR4MPDafU1UirHAQRibfmR/0tsK5f1NfojodB6me47xi5bxptKFKsqn2Z0jX5Uwq90hiAC0bTGvn51t9IOA3rt1XRQIWJLKu8byfzFU3wxtIXa8mdezlQBpYEbMdY5T4Vz8GVYX3Lmj25sbyKn7hLhsNZw9mcoJAlmZQSe/08Kxn6QYhh9jZhO/LlU+ugrRDTZJ3OWYOskCfnQNieL38QxttcFvUgrudBOgFZOUpu2aKMYqkXJr1JFLFfSHBPU2KfFeApgNivRTor0UgEr0U6KWmSNikIp9JQAti0GJkxp+Io6wC/ZpH6o+VBWFGp8vxo0wS9hNvZXnrtXK61t5KOj01KALdJf8Q3kvyFZWWtXj/6d/3f4RWdlrpdO6xxXweHL62My17LT8teitrMxsUkU+K9RYDYr2WnClpWBHFIRTyK9FOwI4r0VLFNIp2AyKXLSxSxSbAblpMtSRSRSTGMitfouUW6zGMw0XmR3nw5fGsuifo70buybrEKGAyrEt5mTp865/1HeNf093Q+t/wzelfE7gdApZQZ7QHgTGvlQ9etAW1ds0jN5k5vHvmijplw9gbJ9pcxkjlKkdrunXWsHF4hEt9rvIM+6T7q50HijC2rZ7p97lS4J8Rxy8LQItFE2zZszHTbLGk99YuAxAnsE9ldc4kQT/q5xpPcK3sNx1igXqkZI0zZgNNO4j1oM4njEY3gpyKfZTkpDLoTz2I9a8y2b8BXFep2Wkr6dM+ePV6KUCnAUAMr1PikYUAJXhSin5aBUMivRUgFQ4q8EHidv51OSahFyZcIOUqRKiP28mXsqGMzMTsCAdY8OValvpAwCqbQ0/VdGkBdoaCO/wBKGreKIsXnDMrhrR2gjtMQTI1Jg+ERVtMW09YrjqgO0mUdkmOyncH0ju17q4OTLKcnI7EMcYxo0Mbd61muFGSYhWHIACZBI18++qWYTE6+vMTvEVk4jjt6cxKnuAB/5dAYO3OYIrd4ezNYY3GBzOCABohKtIBOu0fHvr1YOqyWo+DzZunx05EUU0ipCtJXXTs5jVDIr0U+vUAMy17LT6UCgCPLXiKfSRQAyKSKlivRTsCKK9FSMKbFFgJSU6KSKQFnhdsNdQHaZ92tdFS8Y2rmlu6UZSu8ge/SjPCOco1NcX6hJ/cr4Or0UV2X8gt0k46RiTbP6OArD9oa/OgjGYnPee0VhVBIM6nUCdNOdafSifrd79r/AOorCxki6p/0EH3/ANK8UT2sOvo+W3czFwGjTKe/xrF+lHo6li+l60MqXpDKPZDrEx4Ea+YNe6AAreuA6SQd9NRoaIfpFsZ8PbjldXx9pSKd06FVlOK9ThXor6NHAEApYpRTgKqwEAr0U4LSxRYDQtLFOilosBsVVXDZ7jkHKQQFkBlMopIIO0k6eM99XIpLsDMTtAJ8urX+VYZoqVJm2KXbbKfUkWrwOQy1mIt5Rqx21JJ+Umpn4WzpkWRkylgMntPoBJ5DUDzNS2rgWwWZZeVIkzlYhiG8wT+YFaBtNbt2cp9oDNoNwpZTO++nrXHy/rk2jp4twB/C9FXS413Kx5CVXmcuoB3nmN617KnqGBjRxBjwI5+6tKxZY6SACDuSxBMeXdNS8NtNlyvkXeBHWAyzN8zVrJ2paM5Y7vZgHUfn8/kUhFEA4PnzEFF1gQpgiByzGOdQN0ffXKykjQgyD4HuM10MfWYn8Hjn001sxqxrvFXW/cXLmVVyqNu1oc2YDkJ02ogx+Eu2gSUM8tJE95I0ihprZU7Fjr4zO5NbPJGXDMowa5RZ+v3BEga7ZoG+mwM0g4hfHtWVb9m5+BH40xcG7uJDEgAxEmC28chpV5repHcSPdTwzjNtWLLFwp0V14x+tYvDyAYfA04ccs82Zf2kcfhVhE+VOZdQPGtP4Z2vKI7fErLbXrf/ADqPnVpCDsQfIg1WuYNDuqnzA/lVDEcItTPVqD3gR8qasNGxFIDIBGx2PI6kfgaDrPEMuIfDsXK5sqw2g2jMDOb+tGSqAABsNKwx5nNtVwazxKKXyNy16KkikitrMivf2HmvzFGnDiMg0FBuJ0WfI+4g0Z8MMoK4/wBR9a/h1eh9D/pz7jyKeIXEI3g84HYUzNY3E7UXVlCBBGxOkHu50Q9Lky4u4wy6rb1IB2EaA6Tt7qDuKBh2pOp8prxo9jN/olcK4gxBLBYE7wIkzr7+6iXpJxLLZgrABnOGBjK2XUaROwoE6LYlhiBJJYiB3zsB5UYdLsAv1G6QjhgAS5Kkt2hIaGJjbyoa2CY+KcorwpwFfQWcE9lrwFOApYp2AgFLSxSgUrAaBS5aktWSxhQSTsBWj/YrCAXtyeWb+kVEssIeplxxylwjLIpMao7I71Vj3QtTYiy1skMII/PqKz8eJb91QSOemaB4a15+pzJJUb4MLldjbsuog6EmeUxlian47eacIFOvU3jAPMW1jbfWsLi+JNu3by6yzAGf2FO241NEPGGAv4LwtXvcESuTOTk7Z04pJUCmH41iQP8AM7Ik6k6aDn5ipMP0pxDHQiBuWA/Ch627MIUkKNTEj1Na/CO0LgYkwumY6g5lAOtG0FJnQuIYspgVuPqewSNQCSdtDO9Y2H6QSV1cEntAOR5DUbDvHjNanGv/AE8CJJCAdrLDcjOux5UC8Q6oCEuMSIzAoInn2gfwpKNg3R0bD8QPZBvNBYjZW7IBgjXTYb9+lI9hLjKW6piSwzZWUyJ2yxPr3e7jt3EEmFEt5/Puoo4HwgsBnZ2JQuYa4AoBA0yEEDXetEqI5Nzit3JIUspyyWRgdDl3kTAncEbVQ/tAMZW22UhiDIloPcQKlwPA7eabjOoK5gC11huCpIYezRdbwqvasSqmQo0AnVI0kf71piyvHwzPJjU+UBy8RXml0fug/JqeOJWjuxHmrDf0o0PDUIym1bnvggDlMLGu3MVXucAw4mFJMTOu4IIgctq9K6t+55/xYg295JIzrIMEZhII3BHfSXMOWiPz7q2cbwCzdJeSGYl4YQDn11kaEGapf+E7UHK4B03UhuYgZTrrGorWPWUZvpUCV7o8frYvZ9GdTlynkAImddu6i7C4Jrg7OsaHUafjVe90UuqUJutlJGmdpHjBkbTpVbhvsaOSJ1EZdQY1G59azhmbnUNWXLElG5botkRSU6KQiumjwEmDw4uOFIkHfyo6wdsAAAAeQoT4DalyTsB7uZPwotwN9GA5nuHKuR10u7LXsjq9Gu3HfuB3T3hv21i6AMrHK3mssPeJ91BHSy9mUE6duANhtOg2rtXGeHrdtERmiGA5yuuhHhI9a5T0k4daS4yuoy+0AWaAxAg77715Yq5JHpbpWDnRxguJQny+O9dH6TrPD8QBB+zY+4T+Fc04SQLyEkACZJ5Cuk/XrN/D3bKMZe06gsMisSCsAt5iolqRSKQFOApacK+gOCIBTgKUUsUAeAqSzYLkKokn8+6ls2i2g8yeQHeasYviiWF6uz2rjaExB9e4eFefP1Cxqlt+x6MOB5NvgXiOLt4NIBzXjzGkeXh86wrmHvXO21yH3AHsg+dNsJnQ3X1ZiDryAYbe6tHD+yO8aH93T8KwxYO+5ZNtnoy5uz9cfgTCcVFwdRigQdg2xHiD3H3Gsrpu12yIRCyvAW4PZOkQO4+G9WcXF4JlUkZyC2UyAquZHcCY1NewPEzZZrV4C5bkDXkQAwjyDT4TXhnHslXg9UX3L5Bq+p+qYUhTJYyBPNlP9aLeKkNdw8wMtq4NR+sg5x3D4Vl3si31RRmtgMFzawdTmJOhOm9bnF8xuWIWQLLltJ1ywo79TUySpNFp7oGMJh8KqrCdaSApBhRmJI7MDMNIpOC4QLcuj7rLA1OxuBd6oqxtGcgTUzBMQJJEkAj2jW7wu6mptqCeyRDjY3AQI5R8afcFBHjsMHwaKSdk7tDE1zXpFgWRwudSPD2h4Ecq6hfEYZPJf4a5NiWliSZnWtYqP2rrdsxlbyV4oTA2ANFEePf4k10ToxhVa60z2EEQSCIK9352oH4YksPOj3og/wBq/eVPzWsWarQR4fAqhmWiZgwQTp7RiTECATGlK1vKEEg9v4SxFWhVTGrLWzmI7Y00g6c9Ki/BVFwpOuh9TXlt+HxqMx4UoGvZPpNNMVExECRMfneoWUHmPVZprg85G3z50/Nymi9irRUx+DDgKwWJgwSPaDAbedB/UqihgQOWXWTEE+Gk0a2b32jCDoFMxofI1j4TBq6ujDQMd94iN/EU4zaCUE9MyUErIjykf7141b4hwdbaA250bYnYHXeJPrVRXzAmMpG4338YFdXp+qco3P8A6c7N01OokfEL5Wz1YMdZOY+EaD4E1BwvihtRJ1KqSDtr5eGvrWb0gx5DZQubQxsAQwjWfXasp7j3RmUM2QhWQAmRyYd40I8IHfXMzT75tnSxQ7YpHUsDxzDlQbjPtOYlVGmog5qxOlWKJcHDp1yGNRGYEghgSdxop08ad0b4al64r3QD2UIEEEBQBz2J0HoaLekPR21isOyKiBwOwcoEEagGORiPjuKUfcJUcjt8Li4ue08QDORgAYg6yPlGtFVzhovWlBBkSV8DHP4UK8QuG2FChk6u+EgH7uVQQTOpzh5PfNHXCjpoBqBuT8NKmVj0IvDxGrH0FMbCAT2vHUVJj8WbCZyjMJAhAGaT+H8qzW4j1oDoHUZ1Vg4AMCSYGvePjXo/Jzc2YLp8fsS5knVwvmGA98RUuGVGaOttAcznHypcDjs8gOgyQWVkfslhOrTB91UOJccZrgsKEKEiWB0iROrRM92tNdZlon8XHZt4nFAW7iWIgLvoSzRzPdtQ9whrRJCOHeBmOvloTsKTE3suHvnYmYjQASF9dx76y+jGLtWlJlyxP3LbNoNIJiINRjyuLcuX8mmTGmu1aQQWsA4slcpmDzB1M1KqFWcEEag7Hc6R7xPrUqdILYVn6q9kHtZUEL5idBS2umuFMdpx3So90A1ourklwZPp4t8lHDWCttNSIae7TIw90kVkcRuYXrWuXLhZjHZQ9yhfaGvxFFd7H4S8vbe2V7rgyj3OImgbjdoAsqZcqglSMrKcszGXvFeZycj0JJGoMclxcq2wqiPOZkAmJ5zvGtEXF8SiPaBEFULmBplCsCPfBiudyR9XI0DvbMDaJA191G3SITiI7sOfjnH4VO0UNfiGAcEOqazMqw3ifZ8qs4U4ESVZUmNrjAaGQAGOlAnGV6tM67yBvpqal6MYbrHUNLFs0SSYgE6e6rUmKkdQYL1SHQqII5yAK4y29dT41jBZwlpiGIJtrCxmMqZifKuWs0HUelOMnVCa2afDRlMwPI9550QcLxRturruD7xsR6gmhzC3vGtfCXKyk2Ujp1m6HUMDIYSKr4zdI/XG9Y3AMfCsh5BmU+kkD5++m2+P2wFVy8q2btAgxJgGdZjvpLY+AkLClQLPKsZOk2GMRcPqD+FWLXG7Df5yjzH86pCZo3lHd7iaaB4n31Rs8TVgSzJuQva3HfvvT7WPRmgMJ7ufu5etJgie1BdobURI7vOqeEtxdueIU/xL+FWGuhczEGAF2jvisXiWKZrllLOrEm4STHYQ5YPmzfCkMuccYC1Pcy/HShW+pchohV7XPUgyNZjcDlW70ixLLlXqywPr2h5ch41gcQu3AhLwM2gAjQTJ28fGvVCTWGvBg0vu35MXihJytH3d+8gkT4cql4RNi31pGhJA1ALAFQwA5ntA/uzyr2NhrdrWCM3ifa0ge+tXCYe2bSlisJKgSATIZizeJIA8q83J6C3gcc1u5ZeeyykE/dMNv6yD610rAX8wBrmd+0mZFJIUhhodNXBAWdCQOs+HhRN0T4hK5GPaXT+tUtES2Yf0s8KW2gvIP0l1S3cGg/Pfzmr/AAn2E8QKLeK8PXFWHtOBDAwZmCNm8INc3XjaWWaxdQ57UiAdyIEROk7yYFUxJWX1Z4g6+Gbz7xUb4lTcW2VOY6xpGgPMHuFLaswfaOveW/nWdhwfro1JHVtv5kVPa+2wtd1GbxjHE3DbAMKApgxrGuvPurYs8IS0EMISCpzFe1JYTrP5isbEpFy7cIJJv5APBmaW8do99FHE/YaOSn4a1riW3fsyMj0q9yphcKL9hgWgM51H7QO55SBVjA8H6pCiuSC2YHaBpI0POPjXuC3+rwltgAddjMak1i9N8YRbAtgIVObMrEzJCkEEf6hz5VirNWF3CMGmHVgM8NvMGZnTy1NDeO6FqWHUsUWQZJmCubkdG1IPpU/Ry8xtKZzTqSe0feTWdxXiuIF1jbuFFURlAMEzMwToeW8abUK0w0E/DeB27aEMwulhBzrpqSSQPdQV0i6OX+vumxZJQiRkgCSNQBMiifheKvMMzXCw5ewJ8Zyms7F9MXUuFQdkxJgjTfYDnQm7EZWJ4JeAwn2L9lkz6TGUbmNhpRHxxpxTf/HH8VytL+0HNpCwXt2wTod2YJG+2opi2x/aGw/RJ4feuUXbHwgP4jYV8quYUsATEEeROlVODW/tBbBiGYSe5Se7wHxo0+k9QmDzBdesTYp484mgTo9hTcuDUSoz6zBCkEjTnWj4JidQcKbNsPZF0dnskxHZ9oHv/nWPjOA4O8xzWb1pjHbRs4gL3bHkPfUnSrG3LWGtm2RmLKNY2KN30MWOkGIG6qdPWPRqhOkNo1D0CAM2cSp/03AbZnz7VVeI8Eu4bKbiwp0DBgyT3SNj5xS4TpPfjtWxA23n0HOvHps+cL1Q2iGgBvHL303TBWiPBcS1EGPGRy9fGtK/jUJkEySpMA8lj11ms8dMsPMXrBzaf5doj000om4BjcNiz2LQhV1DIgGraRHr76lxSGpNlNcRbIXMRz3We7vHhSW8NZaCBb7tVGu3hrTMZjcJ1jKcvZYqQVcRBI0jyqBjgzouJFsH2gGAaDHsswlf5Gq7PlC7vgt2rVvYZRuNDEb6aag6R4VCvB7em41PsueU+PhU2C6O4ZyeqxDMAGbsuhy6r4aDc++lfg0EdXiA3qI27x51Pb7FWVcdhmt2SUe4MpGufeTry7qj4LjD15Ym4wVVChiCdSc2pO+gBHhV650fbKQt4hYBIiQduc1Xu4AWV613UJ1kMqiEBKyQJOoOwHjRTQWmaPWdaD7RIY7iCPDxA79qGukV7tZZkLp6n/erGGNm5mYHJEvkV2XMBA1gzt86w8XeJJY6nc/nzrXvl9tQ8Edke9y8iXzC2mjbMIPeH5+rUW8OVWw+dsuozeIVTry/WJb1ihTFvOFR/vB2HiWYAevfV3gePNpAtz2e2I2aGAnTuza1mkWzR4e5Bs58oZbj6x7JBEkctI56aVbwWKuLda+xQjPkbKpTlpcI/wBUVncOxWltt2LMAYHILoJOk6CddPOr/SHDOzL2WtlFBMMjB8oYqHJZYb240O5o1QmnYXY3iR6ohCCzRlE6nVSfhNBnEns4vFKUJkrlZsujQoXNqe0fTaKg4Ti8+KsnfsQe86tUWBTLixGgzEemaKE2BpLfMqGiTuByJMDadNaiw9v+9T/+Ij/rNZy8Ws5w4dcwEZiCD8q1OE4q3dYlXUsFgwZgZp1puMoxJTTZkcUxatLKDC3FmY+69w/iR7u+tPD8Wt3lZQGDZWMHXQKedUcdw1M1wKZEhhtEsRm5iDpzpnD8EbINxiBKsIJ1iNTGumsetW5cslLhGtYMYWwO8j5Mfwoc6UBrjXMuuVUHOJdw3ySi2/gIs2Vk9gg6CZ7LCPjVROFj7QFies7WxBAgKNc24jaoinVlyauin0VJSzlYywnbXTf5RrtWYL1wkZYAa3cuK+WLkktMQNhGmvIUU4XhFxUcAjUab+P4VN/ZZ622wy5UTJGoPtDlB+7PPekuRFLBYkdS7HTLm+H+1BNhJsNcb2iTPdzmje9wq4LN62IJZzl1GisZJJMVhYzgl5bV1FthjqVhreuYqTALjvNCGwqvpFix/wANR/3bRp9r/wBRaOVtBsW53OQqXGKclhFVm0AYiITKVbta6TEc9a9ZSMbm71SNxIh9QdtCY9RS8j8GR9LsjA/d/Spr1ZVtm5k0OdFU7R/4Z+a0f9MrNu5aRLy57ZvJmBJMaHXsyflQb0fsRcMDTI0eQKnnVvgiJf8ApBWcLYEkTcXnv9m9c/4iLllQwYxMETPz8q6B9Ii/3bDeF5T/ANq5Qjxuwz4ZsupBBgAbA6xHhRBaHN0zBfjNzTUnz/pFKeMO2rZfd/OqdjCzYN3OJFwJkgyRlzZ52jlU+J4UVw9u+GzBiysvNCCQp8QY37476vtRNs1DiFvpMLnXckD8RRz9F+bNdkDSQukdn7M8vEmud8Hfc6ADQ6fGunfR8oVny6gqTPf7GtRMqIH9IcQLd2+0f5tyBrvnMCsHC3QQzsNtTBP41a6fWbiYpw4hWe46GZDA3G105jaOVUsH+hueX86FCkNytnRvo5cXLdxgIzK43nYL+JoVvgWwZEZfDuG1Ef0TGbT+Bceels1HxTCpaw1xmy9biD1dsNplR9M2vskjMZ5aVHbuilLQMYB2JUm4UznSWIGpHdoAPGj50K8PKsQSt2CSdJBiZPnXOMUYt2j510UDNw08u2p0/dP402hWYWIvdWhWZzDKDI2JkxBPdFZWKbTkNt/efwqPEqWuRyWJPiddfhUV6yWZUH32CiJ3Ygd9OKvgHKmW1vZcOuVtOsYE9+i+6rWBTMerMAt7J/18vf7Pr4VLi8GBbugCFXE6Dwyn+VUk3oap0CdqzWwFmVt94unYQQco28ZFGNzhS3AxMhwC4diWZWY9gEkyQFXUT980NYS8GUuJLZgSADGZhkLSBA17UUcYIypb9clvQ6D/AKQPjS8jObdGrbC5bYiAXYA94mZHh2jWni1y4sHvYH5Go1Atvh0DSUAUmZ1Hj+dq9xbEA4mVMwYPmN/jpSfIjmScQnTL6zR/0GXJbut3KPkWNc7wdgMwGpBaNIn0nSa6N0cEYXEHbstr+4a0kqJiwdtdMW/9pSY/WYD8a1cNxlsUGyoECAT2pkOy7CNNQPjQU9kLcKBiwAiYA1ygn3GR6USdDMLnF8n7uQ8+bRVSbaJilYZ9OL4t4e32iv2gEgkfcc7jyoKt8bmAL9yO7M9Fn0k4JruHTLHYfOROpARh2e86zQJa4e4zEZZ0gyu2swSND/KsorRo3sI7HHLo0XEP5En8antcevja9PmE/lQxatkGD4fnSp8SxUEk/h8qO32FYTL0kxAn7RNf9K0j9J7oG1o78jz32auftiXduyTA9dvDnUl6x2kIEBuWXQEGDBqlGS8ibi/B1DgHSC5fuIrIgk8s0wOYk1d47xE28QYXN1djPvE5rgXLtptM0P8ARK3/AHpP2T+Fa/SJZv3f/jqP+4ai22VSKn/jPKBmtMCeYuT6arVjC9NbbGOruEiOa+A50FdKgVtoQSva3nwNanQ/CK6szSSEBHnmGvw+NXbrZNKwo6eKv1ezmcoOsWCFLf5b6QCPyKwuDcRsKwD3OsUnY5lMVd+lO5GFw/jeX/8AVcrnWIchgAdQJXSSWnRfdRBaCXIZce6Am6WvcPm4h1NkwGB5shJAZZ0jQzMTFAvEMLesMbd1Lls/quGX3A7612X6N+Or9Xa0wIuKZEgy4Osz4fyitTjfBbWMSMShfXMILKVj9UqdNJHkatMhnFOB6qw21/lrXTfo/wAOELBWnQz2pIMoY028q0cN0D4em1twhBJ+1ucivMmq/Q/htrDX76WCTbLEiSG3W2d4qJsqJs8Q4Fhr89Zh0uQSSSnM7max24NwtZQpaXkRmdffrVDpn0iuBns2uRg6wJGh2oHwVm7ceLjdoncbAeAqf9lnV+CYLC2ZXC5YOZiA5aNFE6kxsKAeK8BS5cZidT3MJ0A2H4UVdEMJkvXSJi5mbXlJGlTYroejOzjEXxm5TaKiBGnY8KE6YNHN+J4GAiZtp1Pd5DnR5hyP7NfmAU93YFOPQVWAm/cJE6lVJO28R3VNisGLOHa0JeCg1GpEa9kb7fClKWg4A+zg9Syk5m1Kn3DlER8qzuIsEKupIKmRA1BEke46T5VqvaCKWUxrCnaOcH+tZfErDOCQefslsvMwAB4/hUwk7syb9y/hccz2LjOSc7qWjKCTB11GmlTYcz7KiYkcyQN9+cSfSqtq2ThnOUiChjwll0jlVhAVZDb3UKZ1id/5T61pds1XBObp6lv2018O1O1HF7hyXACqKCiBtBGZ2AMGNwFn/nB5UK/U+ywXRbhtsvOAxiPSSPSj7AoBaWO4eugE+6l5Gc+dYe2Zntc/T+tQYsRfu+F1j7zP41YxmmQkzB/PypvEkIvXGy9kspHjKqdPWalugfBz7B2rlm4hC5mjPAzeyZE6ageNHGFBXh2IImcrgAczlgULXb1w3ndSqxbSQAAMrZOyJ5y0UX2B/wCXXN9dNN9WVdPGtprSMo+TmuEPa9/yNdG6HcJa1ZuMSD1y23EfdEmAa5zhIzV2HgMfV0AMxasj15iqmv1Yk33IyPpPulUsAE6u2gnXsgQR60IYKzcuLC94bWBAyzudOcUW/SSgZsKCxUTclgJIEIJA5msrgnEFw9ohFZ2OhJ0HZyxHdpHvNLFFNbCcmnoxr9u5bdS4WGCgZXQ6hROinQTVHit9j2dhudd/AVv9I+Lm7kDKEySRrM9YASIjSJrFxA6wLESQeZknXkRAiqcVehJutj+DWlVgWEzJHdoDv3mrNy6sKDbQtnCjsjQGTPwqrwlCSnk0nkI6z8+6pLKa2jp+mA3nRVMHw009KllJh10TT+8r4K3witTjVlmxF0BSfsUA0Jk550qn0UT+8fut+Fb9kkYy6QD7NvaJ9lu8HvNY+TTwc/6V8OvCypCPo3JW7j4VodEbLKlyVYdgbgj73jRN0t6t8Ld+tyioGyQV1dlhI2J1O0fKhToVbOa5MwbW22uZP61fghcmh9KlvNhcPrH2y93/ALT95FB/DOGZ7+Y7Axt3AePdXWOM4hLdtc5GugkZtY8jWMOK4caxb9E58zsKI7jyN+rgy8PhbS3Qbdy6r28qj7HNtmMyDrzFFVriWaYnXsnsEctYE6Vl/XcLJKi0pO5hl15TFaFvi1sCA1mBoNVO3LWksb/yByXsN4niWvIFD5SGgkK+ukQRHfHuqj0HuE3b0lSA7KpVgdAE3G6nUaGtuxjLL+11G0nW3P8ASlwFmwrsbLLLMXYKwYSyoNByHZG2nvqXBrljUr8HJ+l+Mu28digpWBcYwWt6AwRMmRvzr3Dr91rT3DAcBiCI5A7RXS+MdHbN9nZmcFwFMPGzBtBy1FV8N0Rtpbe2HYhhEkqWG+xiPvfCqtNBtMzvo2xD3LYa4O12xsRzqfohwOwuuI7V1tQgLKqgcztLHfXlWxwLgKYJVVXZhLatlB11+6BO1OxnR9WfMrlOcZA0QAN8wPL41EnzRS+RmJwNm4HFi4tpgykx2hlgZhAO+p1799Kj4bgVa3dRmL5XEPsSQN9zHlrWLxTh2RcpuS0kRlKzt3MfdTMJeNkMi5tF0Ooka7SSCeyedQJyRX43wzq2y6xuPbjYEzGnOPWsjB4S2s5pbmupkCY9nnrVg8Wu3GYvqIgLO5gA71XTEKrZoklTvuJGhmPzpStmbaZqWbyItwGdtBBMkQddNOdUfrDAwV5D2tAYM6cyNKZ9YEAASxE6zrpz07xzpA8GSeXs767xrv8A0pqTGpGimNPU3p0hAJBEiYSYPge+rmG4viLLZi4dcoC27jCQpbl1ZOojUtrFZeFtDJdnZkmQP9Sn31cOJKi0DsVgKsTAMyY31APiKpspy0MxjTAkTmnnHPYn861V44wN6RqSEbujKo1HKoL9/IWIOm4GhIk6R/OmXIcgiQcoEepGx379KjuJ7rBvE4cG8Dm/VGmU6hF/1eVHN+3/AOXFQDJK+yCW9tTIA8poMx/6Rf2j8kroWE/wqfnvr1T8BHyc9tcKys32bRym286NH62ulG3RpDbtKmoLXEka7A8s2saU4e0PSp7X6Wx5/gKrIqRMJbJOlnB7mI6vqyAUncqDqVkiVOwE6Vl/+ELpjmNZH2RElVU93dPrRpc9r0P4VPhOXnUQdIcuQMudCnYe0gGWCOrBMjKRs22hGm1UW6OvbvSMPcYKynMqL2lCnZc+8gbjnXSl3rMxvtj0+YrSHJEno5thejF8Oh+r3NEOvV3PaKvOoc8z8aXC9HL8pGGujLdk/Z3tAF9o6HmTXTLmzen8VWcBs3n+NNx1YJg/0dwrpdaUZRG7K4749oCtJ8K31i4yQWZUEZoPZ13ykDQn3Vu3PYHmPxrNf/E2fJ/4RXnlybJ6BTp9w241i2LikN1wyr1itrkIJkgcuVQ9E7IUtB/ygd1P3kPI101qoWPbb9k03wKwG+k12FqxlmTdIAG5JWAPfQFe+sIJZbijtanbsMEb3MQD4mjv6SPYwf8Ax1+QrJ6Qf4c+WL//ALLVEVopgieI3ORMbTSfXLxEy0d8afKorX6J/wBtPk9EvCP8Lb/af5mqpE2zJwjlgWYajSjX6MpJd2O7Mg8lCH/7UKn2R5Ciz6M/ZP8AxLv8NqofkqzoOSTMD3UpsLJ7K/8AKKuWth5VI2/pUjBriiqr2wNDmJgDlGsxy86yOkvFCVGU5CrEdkxO45f7Ve47/il/ZPyNBnE/ZX9oVDIk9FjD4k5wS7sAdVzaEn8e6qeNuMrXXSYUa9+sqCQdvaOoFQcO/wAQ37A/CtVvaxX7CfwihckgjevMSCCddCCdO+fAGasvgyuXMy6mCN4g89dJ0NU19l/2V/jSnYz2l/Z/A1TRBtYZSJ07gJ3JPOB79+6nhdVU6ydZiYPppsPdTLOy+dv5NTMT7X7w+ZrHkCVrh1UAGAdzJgAHWN63rfE7S2kDj7TITOmggARG2k/CsjhG7+Q+dQcX9s+Z/gWtLoZRuXDmYKJnePSCOdPw2KAMRICyNRp4yNqaf5/Nqzz+k/dT+JKS3Yz/2Q=="/>
          <p:cNvSpPr>
            <a:spLocks noChangeAspect="1" noChangeArrowheads="1"/>
          </p:cNvSpPr>
          <p:nvPr/>
        </p:nvSpPr>
        <p:spPr bwMode="auto">
          <a:xfrm>
            <a:off x="63500" y="-846138"/>
            <a:ext cx="2590800" cy="1762126"/>
          </a:xfrm>
          <a:prstGeom prst="rect">
            <a:avLst/>
          </a:prstGeom>
          <a:noFill/>
        </p:spPr>
        <p:txBody>
          <a:bodyPr vert="horz" wrap="square" lIns="91440" tIns="45720" rIns="91440" bIns="45720" numCol="1" anchor="t" anchorCtr="0" compatLnSpc="1">
            <a:prstTxWarp prst="textNoShape">
              <a:avLst/>
            </a:prstTxWarp>
          </a:bodyPr>
          <a:lstStyle/>
          <a:p>
            <a:endParaRPr lang="fr-FR"/>
          </a:p>
        </p:txBody>
      </p:sp>
      <p:pic>
        <p:nvPicPr>
          <p:cNvPr id="14340" name="Picture 4" descr="http://lh3.ggpht.com/-ll7VhuSXbZ8/Un04YUnQpaI/AAAAAAAFh-g/VGhNuQqCtvI/s800/cimenterie-recadr.jpg"/>
          <p:cNvPicPr>
            <a:picLocks noChangeAspect="1" noChangeArrowheads="1"/>
          </p:cNvPicPr>
          <p:nvPr/>
        </p:nvPicPr>
        <p:blipFill>
          <a:blip r:embed="rId2" cstate="print"/>
          <a:srcRect/>
          <a:stretch>
            <a:fillRect/>
          </a:stretch>
        </p:blipFill>
        <p:spPr bwMode="auto">
          <a:xfrm>
            <a:off x="4273996" y="3430860"/>
            <a:ext cx="4762500" cy="3238500"/>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a:spLocks noGrp="1"/>
          </p:cNvSpPr>
          <p:nvPr>
            <p:ph type="title"/>
          </p:nvPr>
        </p:nvSpPr>
        <p:spPr>
          <a:xfrm>
            <a:off x="914400" y="728088"/>
            <a:ext cx="2073424" cy="684688"/>
          </a:xfrm>
        </p:spPr>
        <p:txBody>
          <a:bodyPr/>
          <a:lstStyle/>
          <a:p>
            <a:r>
              <a:rPr lang="fr-FR" sz="2800" b="1" u="sng" dirty="0" smtClean="0">
                <a:latin typeface="Arial" pitchFamily="34" charset="0"/>
                <a:cs typeface="Arial" pitchFamily="34" charset="0"/>
              </a:rPr>
              <a:t>Le Béton:</a:t>
            </a:r>
            <a:endParaRPr lang="fr-FR" sz="2800" b="1" u="sng" dirty="0">
              <a:latin typeface="Arial" pitchFamily="34" charset="0"/>
              <a:cs typeface="Arial" pitchFamily="34" charset="0"/>
            </a:endParaRPr>
          </a:p>
        </p:txBody>
      </p:sp>
      <p:sp>
        <p:nvSpPr>
          <p:cNvPr id="5" name="ZoneTexte 4"/>
          <p:cNvSpPr txBox="1"/>
          <p:nvPr/>
        </p:nvSpPr>
        <p:spPr>
          <a:xfrm>
            <a:off x="5220072" y="188640"/>
            <a:ext cx="3960440" cy="307777"/>
          </a:xfrm>
          <a:prstGeom prst="rect">
            <a:avLst/>
          </a:prstGeom>
          <a:noFill/>
        </p:spPr>
        <p:txBody>
          <a:bodyPr wrap="square" rtlCol="0">
            <a:spAutoFit/>
          </a:bodyPr>
          <a:lstStyle/>
          <a:p>
            <a:r>
              <a:rPr lang="fr-FR" sz="1400" b="1" i="1" u="sng" dirty="0" smtClean="0">
                <a:latin typeface="Arial" pitchFamily="34" charset="0"/>
                <a:cs typeface="Arial" pitchFamily="34" charset="0"/>
              </a:rPr>
              <a:t>Techniques et Matériaux de Construction</a:t>
            </a:r>
            <a:endParaRPr lang="fr-FR" sz="1400" b="1" i="1" u="sng" dirty="0">
              <a:latin typeface="Arial" pitchFamily="34" charset="0"/>
              <a:cs typeface="Arial" pitchFamily="34" charset="0"/>
            </a:endParaRPr>
          </a:p>
        </p:txBody>
      </p:sp>
      <p:sp>
        <p:nvSpPr>
          <p:cNvPr id="6" name="ZoneTexte 5"/>
          <p:cNvSpPr txBox="1"/>
          <p:nvPr/>
        </p:nvSpPr>
        <p:spPr>
          <a:xfrm>
            <a:off x="611560" y="188640"/>
            <a:ext cx="3960440" cy="523220"/>
          </a:xfrm>
          <a:prstGeom prst="rect">
            <a:avLst/>
          </a:prstGeom>
          <a:noFill/>
        </p:spPr>
        <p:txBody>
          <a:bodyPr wrap="square" rtlCol="0">
            <a:spAutoFit/>
          </a:bodyPr>
          <a:lstStyle/>
          <a:p>
            <a:pPr algn="ctr"/>
            <a:r>
              <a:rPr lang="fr-FR" sz="1400" b="1" i="1" u="sng" dirty="0" smtClean="0">
                <a:solidFill>
                  <a:schemeClr val="accent3"/>
                </a:solidFill>
                <a:latin typeface="Arial" pitchFamily="34" charset="0"/>
                <a:cs typeface="Arial" pitchFamily="34" charset="0"/>
              </a:rPr>
              <a:t>Techniques Urbaine et Développement Durable.</a:t>
            </a:r>
            <a:endParaRPr lang="fr-FR" sz="1400" b="1" i="1" u="sng" dirty="0">
              <a:solidFill>
                <a:schemeClr val="accent3"/>
              </a:solidFill>
              <a:latin typeface="Arial" pitchFamily="34" charset="0"/>
              <a:cs typeface="Arial" pitchFamily="34" charset="0"/>
            </a:endParaRPr>
          </a:p>
        </p:txBody>
      </p:sp>
      <p:sp>
        <p:nvSpPr>
          <p:cNvPr id="7" name="ZoneTexte 6"/>
          <p:cNvSpPr txBox="1"/>
          <p:nvPr/>
        </p:nvSpPr>
        <p:spPr>
          <a:xfrm>
            <a:off x="755576" y="1834946"/>
            <a:ext cx="7920880" cy="3970318"/>
          </a:xfrm>
          <a:prstGeom prst="rect">
            <a:avLst/>
          </a:prstGeom>
          <a:noFill/>
        </p:spPr>
        <p:txBody>
          <a:bodyPr wrap="square" rtlCol="0">
            <a:spAutoFit/>
          </a:bodyPr>
          <a:lstStyle/>
          <a:p>
            <a:pPr algn="just"/>
            <a:r>
              <a:rPr lang="fr-FR" dirty="0" smtClean="0">
                <a:latin typeface="Arial" pitchFamily="34" charset="0"/>
                <a:cs typeface="Arial" pitchFamily="34" charset="0"/>
              </a:rPr>
              <a:t>	Le </a:t>
            </a:r>
            <a:r>
              <a:rPr lang="fr-FR" b="1" dirty="0">
                <a:latin typeface="Arial" pitchFamily="34" charset="0"/>
                <a:cs typeface="Arial" pitchFamily="34" charset="0"/>
              </a:rPr>
              <a:t>béton</a:t>
            </a:r>
            <a:r>
              <a:rPr lang="fr-FR" dirty="0">
                <a:latin typeface="Arial" pitchFamily="34" charset="0"/>
                <a:cs typeface="Arial" pitchFamily="34" charset="0"/>
              </a:rPr>
              <a:t> est un matériau de construction composite fabriqué à partir de </a:t>
            </a:r>
            <a:r>
              <a:rPr lang="fr-FR" dirty="0">
                <a:latin typeface="Arial" pitchFamily="34" charset="0"/>
                <a:cs typeface="Arial" pitchFamily="34" charset="0"/>
                <a:hlinkClick r:id="rId2" tooltip="Granulat"/>
              </a:rPr>
              <a:t>granulats</a:t>
            </a:r>
            <a:r>
              <a:rPr lang="fr-FR" dirty="0">
                <a:latin typeface="Arial" pitchFamily="34" charset="0"/>
                <a:cs typeface="Arial" pitchFamily="34" charset="0"/>
              </a:rPr>
              <a:t> naturels (sable, gravillons) ou artificiels (granulats légers) agglomérés par un liant. Le liant peut être qualifié d'« hydrique », lorsque sa prise se fait par hydratation. Ce liant est habituellement du </a:t>
            </a:r>
            <a:r>
              <a:rPr lang="fr-FR" dirty="0">
                <a:latin typeface="Arial" pitchFamily="34" charset="0"/>
                <a:cs typeface="Arial" pitchFamily="34" charset="0"/>
                <a:hlinkClick r:id="rId3" tooltip="Ciment"/>
              </a:rPr>
              <a:t>ciment</a:t>
            </a:r>
            <a:r>
              <a:rPr lang="fr-FR" dirty="0">
                <a:latin typeface="Arial" pitchFamily="34" charset="0"/>
                <a:cs typeface="Arial" pitchFamily="34" charset="0"/>
              </a:rPr>
              <a:t> ; on obtient dans ce cas un « béton de ciment », l'un des plus fréquemment utilisés. Un liant </a:t>
            </a:r>
            <a:r>
              <a:rPr lang="fr-FR" i="1" dirty="0">
                <a:latin typeface="Arial" pitchFamily="34" charset="0"/>
                <a:cs typeface="Arial" pitchFamily="34" charset="0"/>
              </a:rPr>
              <a:t>hydrocarboné</a:t>
            </a:r>
            <a:r>
              <a:rPr lang="fr-FR" dirty="0">
                <a:latin typeface="Arial" pitchFamily="34" charset="0"/>
                <a:cs typeface="Arial" pitchFamily="34" charset="0"/>
              </a:rPr>
              <a:t> (</a:t>
            </a:r>
            <a:r>
              <a:rPr lang="fr-FR" dirty="0">
                <a:latin typeface="Arial" pitchFamily="34" charset="0"/>
                <a:cs typeface="Arial" pitchFamily="34" charset="0"/>
                <a:hlinkClick r:id="rId4" tooltip="Bitume"/>
              </a:rPr>
              <a:t>bitume</a:t>
            </a:r>
            <a:r>
              <a:rPr lang="fr-FR" dirty="0">
                <a:latin typeface="Arial" pitchFamily="34" charset="0"/>
                <a:cs typeface="Arial" pitchFamily="34" charset="0"/>
              </a:rPr>
              <a:t>) peut également être utilisé, ce qui conduit à la fabrication du </a:t>
            </a:r>
            <a:r>
              <a:rPr lang="fr-FR" dirty="0">
                <a:latin typeface="Arial" pitchFamily="34" charset="0"/>
                <a:cs typeface="Arial" pitchFamily="34" charset="0"/>
                <a:hlinkClick r:id="rId5" tooltip="Béton bitumineux"/>
              </a:rPr>
              <a:t>béton bitumineux</a:t>
            </a:r>
            <a:r>
              <a:rPr lang="fr-FR" dirty="0">
                <a:latin typeface="Arial" pitchFamily="34" charset="0"/>
                <a:cs typeface="Arial" pitchFamily="34" charset="0"/>
              </a:rPr>
              <a:t>. Enfin, lorsque les granulats utilisés avec le liant hydraulique se réduisent à des </a:t>
            </a:r>
            <a:r>
              <a:rPr lang="fr-FR" dirty="0">
                <a:latin typeface="Arial" pitchFamily="34" charset="0"/>
                <a:cs typeface="Arial" pitchFamily="34" charset="0"/>
                <a:hlinkClick r:id="rId6" tooltip="Sable"/>
              </a:rPr>
              <a:t>sables</a:t>
            </a:r>
            <a:r>
              <a:rPr lang="fr-FR" dirty="0">
                <a:latin typeface="Arial" pitchFamily="34" charset="0"/>
                <a:cs typeface="Arial" pitchFamily="34" charset="0"/>
              </a:rPr>
              <a:t>, on parle alors de </a:t>
            </a:r>
            <a:r>
              <a:rPr lang="fr-FR" dirty="0">
                <a:latin typeface="Arial" pitchFamily="34" charset="0"/>
                <a:cs typeface="Arial" pitchFamily="34" charset="0"/>
                <a:hlinkClick r:id="rId7" tooltip="Mortier (matériau)"/>
              </a:rPr>
              <a:t>mortier</a:t>
            </a:r>
            <a:r>
              <a:rPr lang="fr-FR" dirty="0">
                <a:latin typeface="Arial" pitchFamily="34" charset="0"/>
                <a:cs typeface="Arial" pitchFamily="34" charset="0"/>
              </a:rPr>
              <a:t>. On peut largement optimiser la courbe granulaire du sable, auquel cas on parlera de « béton de sable. »</a:t>
            </a:r>
          </a:p>
          <a:p>
            <a:pPr algn="just"/>
            <a:r>
              <a:rPr lang="fr-FR" dirty="0">
                <a:latin typeface="Arial" pitchFamily="34" charset="0"/>
                <a:cs typeface="Arial" pitchFamily="34" charset="0"/>
              </a:rPr>
              <a:t>Le béton frais associé à de l'acier permet d'obtenir le </a:t>
            </a:r>
            <a:r>
              <a:rPr lang="fr-FR" dirty="0">
                <a:latin typeface="Arial" pitchFamily="34" charset="0"/>
                <a:cs typeface="Arial" pitchFamily="34" charset="0"/>
                <a:hlinkClick r:id="rId8" tooltip="Béton armé"/>
              </a:rPr>
              <a:t>béton armé</a:t>
            </a:r>
            <a:r>
              <a:rPr lang="fr-FR" dirty="0">
                <a:latin typeface="Arial" pitchFamily="34" charset="0"/>
                <a:cs typeface="Arial" pitchFamily="34" charset="0"/>
              </a:rPr>
              <a:t>, un matériau de construction courant. Le béton frais associé à des fibres permet d'obtenir du </a:t>
            </a:r>
            <a:r>
              <a:rPr lang="fr-FR" dirty="0">
                <a:latin typeface="Arial" pitchFamily="34" charset="0"/>
                <a:cs typeface="Arial" pitchFamily="34" charset="0"/>
                <a:hlinkClick r:id="rId9" tooltip="Béton fibré (page inexistante)"/>
              </a:rPr>
              <a:t>béton fibré</a:t>
            </a:r>
            <a:r>
              <a:rPr lang="fr-FR" dirty="0">
                <a:latin typeface="Arial" pitchFamily="34" charset="0"/>
                <a:cs typeface="Arial" pitchFamily="34" charset="0"/>
              </a:rPr>
              <a:t>. Le béton est le deuxième matériau minéral le plus utilisé par l'homme après l'eau potable  : 1 m</a:t>
            </a:r>
            <a:r>
              <a:rPr lang="fr-FR" baseline="30000" dirty="0">
                <a:latin typeface="Arial" pitchFamily="34" charset="0"/>
                <a:cs typeface="Arial" pitchFamily="34" charset="0"/>
              </a:rPr>
              <a:t>3</a:t>
            </a:r>
            <a:r>
              <a:rPr lang="fr-FR" dirty="0">
                <a:latin typeface="Arial" pitchFamily="34" charset="0"/>
                <a:cs typeface="Arial" pitchFamily="34" charset="0"/>
              </a:rPr>
              <a:t> par an et par </a:t>
            </a:r>
            <a:r>
              <a:rPr lang="fr-FR" dirty="0" smtClean="0">
                <a:latin typeface="Arial" pitchFamily="34" charset="0"/>
                <a:cs typeface="Arial" pitchFamily="34" charset="0"/>
              </a:rPr>
              <a:t>habitant.</a:t>
            </a:r>
            <a:endParaRPr lang="fr-FR" dirty="0">
              <a:latin typeface="Arial" pitchFamily="34" charset="0"/>
              <a:cs typeface="Arial"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a:spLocks noGrp="1"/>
          </p:cNvSpPr>
          <p:nvPr>
            <p:ph type="title"/>
          </p:nvPr>
        </p:nvSpPr>
        <p:spPr>
          <a:xfrm>
            <a:off x="914400" y="728088"/>
            <a:ext cx="2073424" cy="684688"/>
          </a:xfrm>
        </p:spPr>
        <p:txBody>
          <a:bodyPr/>
          <a:lstStyle/>
          <a:p>
            <a:r>
              <a:rPr lang="fr-FR" sz="2800" b="1" u="sng" dirty="0" smtClean="0">
                <a:latin typeface="Arial" pitchFamily="34" charset="0"/>
                <a:cs typeface="Arial" pitchFamily="34" charset="0"/>
              </a:rPr>
              <a:t>Le Béton:</a:t>
            </a:r>
            <a:endParaRPr lang="fr-FR" sz="2800" b="1" u="sng" dirty="0">
              <a:latin typeface="Arial" pitchFamily="34" charset="0"/>
              <a:cs typeface="Arial" pitchFamily="34" charset="0"/>
            </a:endParaRPr>
          </a:p>
        </p:txBody>
      </p:sp>
      <p:sp>
        <p:nvSpPr>
          <p:cNvPr id="5" name="ZoneTexte 4"/>
          <p:cNvSpPr txBox="1"/>
          <p:nvPr/>
        </p:nvSpPr>
        <p:spPr>
          <a:xfrm>
            <a:off x="5220072" y="188640"/>
            <a:ext cx="3960440" cy="307777"/>
          </a:xfrm>
          <a:prstGeom prst="rect">
            <a:avLst/>
          </a:prstGeom>
          <a:noFill/>
        </p:spPr>
        <p:txBody>
          <a:bodyPr wrap="square" rtlCol="0">
            <a:spAutoFit/>
          </a:bodyPr>
          <a:lstStyle/>
          <a:p>
            <a:r>
              <a:rPr lang="fr-FR" sz="1400" b="1" i="1" u="sng" dirty="0" smtClean="0">
                <a:latin typeface="Arial" pitchFamily="34" charset="0"/>
                <a:cs typeface="Arial" pitchFamily="34" charset="0"/>
              </a:rPr>
              <a:t>Techniques et Matériaux de Construction</a:t>
            </a:r>
            <a:endParaRPr lang="fr-FR" sz="1400" b="1" i="1" u="sng" dirty="0">
              <a:latin typeface="Arial" pitchFamily="34" charset="0"/>
              <a:cs typeface="Arial" pitchFamily="34" charset="0"/>
            </a:endParaRPr>
          </a:p>
        </p:txBody>
      </p:sp>
      <p:sp>
        <p:nvSpPr>
          <p:cNvPr id="6" name="ZoneTexte 5"/>
          <p:cNvSpPr txBox="1"/>
          <p:nvPr/>
        </p:nvSpPr>
        <p:spPr>
          <a:xfrm>
            <a:off x="611560" y="188640"/>
            <a:ext cx="3960440" cy="523220"/>
          </a:xfrm>
          <a:prstGeom prst="rect">
            <a:avLst/>
          </a:prstGeom>
          <a:noFill/>
        </p:spPr>
        <p:txBody>
          <a:bodyPr wrap="square" rtlCol="0">
            <a:spAutoFit/>
          </a:bodyPr>
          <a:lstStyle/>
          <a:p>
            <a:pPr algn="ctr"/>
            <a:r>
              <a:rPr lang="fr-FR" sz="1400" b="1" i="1" u="sng" dirty="0" smtClean="0">
                <a:solidFill>
                  <a:schemeClr val="accent3"/>
                </a:solidFill>
                <a:latin typeface="Arial" pitchFamily="34" charset="0"/>
                <a:cs typeface="Arial" pitchFamily="34" charset="0"/>
              </a:rPr>
              <a:t>Techniques Urbaine et Développement Durable.</a:t>
            </a:r>
            <a:endParaRPr lang="fr-FR" sz="1400" b="1" i="1" u="sng" dirty="0">
              <a:solidFill>
                <a:schemeClr val="accent3"/>
              </a:solidFill>
              <a:latin typeface="Arial" pitchFamily="34" charset="0"/>
              <a:cs typeface="Arial" pitchFamily="34" charset="0"/>
            </a:endParaRPr>
          </a:p>
        </p:txBody>
      </p:sp>
      <p:pic>
        <p:nvPicPr>
          <p:cNvPr id="17409" name="Image 13" descr="http://upload.wikimedia.org/wikipedia/commons/thumb/b/bc/Pont_b%C3%A9ton_-_Jardin_des_Plantes_%28Grenoble%29.jpg/220px-Pont_b%C3%A9ton_-_Jardin_des_Plantes_%28Grenoble%29.jpg">
            <a:hlinkClick r:id="rId2"/>
          </p:cNvPr>
          <p:cNvPicPr>
            <a:picLocks noChangeAspect="1" noChangeArrowheads="1"/>
          </p:cNvPicPr>
          <p:nvPr/>
        </p:nvPicPr>
        <p:blipFill>
          <a:blip r:embed="rId3" cstate="print"/>
          <a:srcRect/>
          <a:stretch>
            <a:fillRect/>
          </a:stretch>
        </p:blipFill>
        <p:spPr bwMode="auto">
          <a:xfrm>
            <a:off x="5214942" y="4429132"/>
            <a:ext cx="4209859" cy="2812951"/>
          </a:xfrm>
          <a:prstGeom prst="rect">
            <a:avLst/>
          </a:prstGeom>
          <a:noFill/>
        </p:spPr>
      </p:pic>
      <p:sp>
        <p:nvSpPr>
          <p:cNvPr id="17411" name="Rectangle 3"/>
          <p:cNvSpPr>
            <a:spLocks noChangeArrowheads="1"/>
          </p:cNvSpPr>
          <p:nvPr/>
        </p:nvSpPr>
        <p:spPr bwMode="auto">
          <a:xfrm>
            <a:off x="1080120" y="1186880"/>
            <a:ext cx="6876256" cy="28931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fr-FR" sz="2000" b="1" i="0" u="sng" strike="noStrike" cap="none" normalizeH="0" baseline="0" dirty="0" smtClean="0">
                <a:ln>
                  <a:noFill/>
                </a:ln>
                <a:solidFill>
                  <a:schemeClr val="accent2">
                    <a:lumMod val="60000"/>
                    <a:lumOff val="40000"/>
                  </a:schemeClr>
                </a:solidFill>
                <a:effectLst/>
                <a:latin typeface="Arial" pitchFamily="34" charset="0"/>
                <a:ea typeface="Times New Roman" pitchFamily="18" charset="0"/>
                <a:cs typeface="Arial" pitchFamily="34" charset="0"/>
              </a:rPr>
              <a:t>Histoire:</a:t>
            </a:r>
          </a:p>
          <a:p>
            <a:pPr marL="0" marR="0" lvl="0" indent="0" algn="just" defTabSz="914400" rtl="0" eaLnBrk="1" fontAlgn="base" latinLnBrk="0" hangingPunct="1">
              <a:lnSpc>
                <a:spcPct val="100000"/>
              </a:lnSpc>
              <a:spcBef>
                <a:spcPct val="0"/>
              </a:spcBef>
              <a:spcAft>
                <a:spcPct val="0"/>
              </a:spcAft>
              <a:buClrTx/>
              <a:buSzTx/>
              <a:buFontTx/>
              <a:buNone/>
              <a:tabLst/>
            </a:pPr>
            <a:r>
              <a:rPr lang="fr-FR" dirty="0">
                <a:latin typeface="Arial" pitchFamily="34" charset="0"/>
                <a:ea typeface="Times New Roman" pitchFamily="18" charset="0"/>
                <a:cs typeface="Arial" pitchFamily="34" charset="0"/>
              </a:rPr>
              <a:t>	</a:t>
            </a:r>
            <a:r>
              <a:rPr kumimoji="0" lang="fr-FR"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Le pont du Jardin des plantes de </a:t>
            </a:r>
            <a:r>
              <a:rPr kumimoji="0" lang="fr-FR" b="0" i="0" u="none" strike="noStrike" cap="none" normalizeH="0" baseline="0" dirty="0" smtClean="0">
                <a:ln>
                  <a:noFill/>
                </a:ln>
                <a:solidFill>
                  <a:srgbClr val="0000FF"/>
                </a:solidFill>
                <a:effectLst/>
                <a:latin typeface="Arial" pitchFamily="34" charset="0"/>
                <a:ea typeface="Times New Roman" pitchFamily="18" charset="0"/>
                <a:cs typeface="Arial" pitchFamily="34" charset="0"/>
                <a:hlinkClick r:id="rId4" tooltip="Grenoble"/>
              </a:rPr>
              <a:t>Grenoble</a:t>
            </a:r>
            <a:r>
              <a:rPr kumimoji="0" lang="fr-FR"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premier ouvrage au monde en béton coulé, construit en 1855 par Joseph et Louis Vicat.</a:t>
            </a:r>
            <a:endParaRPr kumimoji="0" lang="fr-FR"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fr-FR"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Les Romains connaissaient déjà une </a:t>
            </a:r>
            <a:r>
              <a:rPr kumimoji="0" lang="fr-FR" b="0" i="0" u="none" strike="noStrike" cap="none" normalizeH="0" baseline="0" dirty="0" smtClean="0">
                <a:ln>
                  <a:noFill/>
                </a:ln>
                <a:solidFill>
                  <a:srgbClr val="0000FF"/>
                </a:solidFill>
                <a:effectLst/>
                <a:latin typeface="Arial" pitchFamily="34" charset="0"/>
                <a:ea typeface="Times New Roman" pitchFamily="18" charset="0"/>
                <a:cs typeface="Arial" pitchFamily="34" charset="0"/>
                <a:hlinkClick r:id="rId5" tooltip="Opus caementicium"/>
              </a:rPr>
              <a:t>forme de béton</a:t>
            </a:r>
            <a:r>
              <a:rPr kumimoji="0" lang="fr-FR"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mais son principe fut perdu jusqu'à sa redécouverte en 1756 par l'ingénieur britannique </a:t>
            </a:r>
            <a:r>
              <a:rPr kumimoji="0" lang="fr-FR" b="0" i="0" u="none" strike="noStrike" cap="none" normalizeH="0" baseline="0" dirty="0" smtClean="0">
                <a:ln>
                  <a:noFill/>
                </a:ln>
                <a:solidFill>
                  <a:srgbClr val="0000FF"/>
                </a:solidFill>
                <a:effectLst/>
                <a:latin typeface="Arial" pitchFamily="34" charset="0"/>
                <a:ea typeface="Times New Roman" pitchFamily="18" charset="0"/>
                <a:cs typeface="Arial" pitchFamily="34" charset="0"/>
                <a:hlinkClick r:id="rId6" tooltip="John Smeaton"/>
              </a:rPr>
              <a:t>John </a:t>
            </a:r>
            <a:r>
              <a:rPr kumimoji="0" lang="fr-FR" b="0" i="0" u="none" strike="noStrike" cap="none" normalizeH="0" baseline="0" dirty="0" err="1" smtClean="0">
                <a:ln>
                  <a:noFill/>
                </a:ln>
                <a:solidFill>
                  <a:srgbClr val="0000FF"/>
                </a:solidFill>
                <a:effectLst/>
                <a:latin typeface="Arial" pitchFamily="34" charset="0"/>
                <a:ea typeface="Times New Roman" pitchFamily="18" charset="0"/>
                <a:cs typeface="Arial" pitchFamily="34" charset="0"/>
                <a:hlinkClick r:id="rId6" tooltip="John Smeaton"/>
              </a:rPr>
              <a:t>Smeaton</a:t>
            </a:r>
            <a:r>
              <a:rPr kumimoji="0" lang="fr-FR"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Popularisé depuis le </a:t>
            </a:r>
            <a:r>
              <a:rPr kumimoji="0" lang="fr-FR" b="0" i="0" u="none" strike="noStrike" cap="none" normalizeH="0" baseline="0" dirty="0" smtClean="0">
                <a:ln>
                  <a:noFill/>
                </a:ln>
                <a:solidFill>
                  <a:srgbClr val="0000FF"/>
                </a:solidFill>
                <a:effectLst/>
                <a:latin typeface="Arial" pitchFamily="34" charset="0"/>
                <a:ea typeface="Times New Roman" pitchFamily="18" charset="0"/>
                <a:cs typeface="Arial" pitchFamily="34" charset="0"/>
                <a:hlinkClick r:id="rId7" tooltip="XIXe siècle"/>
              </a:rPr>
              <a:t>XIX</a:t>
            </a:r>
            <a:r>
              <a:rPr kumimoji="0" lang="fr-FR" b="0" i="0" u="none" strike="noStrike" cap="none" normalizeH="0" baseline="30000" dirty="0" smtClean="0">
                <a:ln>
                  <a:noFill/>
                </a:ln>
                <a:solidFill>
                  <a:srgbClr val="0000FF"/>
                </a:solidFill>
                <a:effectLst/>
                <a:latin typeface="Arial" pitchFamily="34" charset="0"/>
                <a:ea typeface="Times New Roman" pitchFamily="18" charset="0"/>
                <a:cs typeface="Arial" pitchFamily="34" charset="0"/>
                <a:hlinkClick r:id="rId7" tooltip="XIXe siècle"/>
              </a:rPr>
              <a:t>e</a:t>
            </a:r>
            <a:r>
              <a:rPr kumimoji="0" lang="fr-FR" b="0" i="0" u="none" strike="noStrike" cap="none" normalizeH="0" baseline="0" dirty="0" smtClean="0">
                <a:ln>
                  <a:noFill/>
                </a:ln>
                <a:solidFill>
                  <a:srgbClr val="0000FF"/>
                </a:solidFill>
                <a:effectLst/>
                <a:latin typeface="Arial" pitchFamily="34" charset="0"/>
                <a:ea typeface="Times New Roman" pitchFamily="18" charset="0"/>
                <a:cs typeface="Arial" pitchFamily="34" charset="0"/>
                <a:hlinkClick r:id="rId7" tooltip="XIXe siècle"/>
              </a:rPr>
              <a:t> siècle</a:t>
            </a:r>
            <a:r>
              <a:rPr kumimoji="0" lang="fr-FR"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notamment grâce au ciment de Portland et à </a:t>
            </a:r>
            <a:r>
              <a:rPr kumimoji="0" lang="fr-FR" b="0" i="0" u="none" strike="noStrike" cap="none" normalizeH="0" baseline="0" dirty="0" smtClean="0">
                <a:ln>
                  <a:noFill/>
                </a:ln>
                <a:solidFill>
                  <a:srgbClr val="0000FF"/>
                </a:solidFill>
                <a:effectLst/>
                <a:latin typeface="Arial" pitchFamily="34" charset="0"/>
                <a:ea typeface="Times New Roman" pitchFamily="18" charset="0"/>
                <a:cs typeface="Arial" pitchFamily="34" charset="0"/>
                <a:hlinkClick r:id="rId8" tooltip="Louis Vicat"/>
              </a:rPr>
              <a:t>Louis Vicat</a:t>
            </a:r>
            <a:r>
              <a:rPr kumimoji="0" lang="fr-FR"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en France (à Grenoble), le béton de ciment est, à l'heure actuelle, le matériau de construction le plus utilisé.</a:t>
            </a:r>
            <a:endParaRPr kumimoji="0" lang="fr-FR"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5220072" y="188640"/>
            <a:ext cx="3960440" cy="307777"/>
          </a:xfrm>
          <a:prstGeom prst="rect">
            <a:avLst/>
          </a:prstGeom>
          <a:noFill/>
        </p:spPr>
        <p:txBody>
          <a:bodyPr wrap="square" rtlCol="0">
            <a:spAutoFit/>
          </a:bodyPr>
          <a:lstStyle/>
          <a:p>
            <a:r>
              <a:rPr lang="fr-FR" sz="1400" b="1" i="1" u="sng" dirty="0" smtClean="0">
                <a:latin typeface="Arial" pitchFamily="34" charset="0"/>
                <a:cs typeface="Arial" pitchFamily="34" charset="0"/>
              </a:rPr>
              <a:t>Techniques et Matériaux de Construction</a:t>
            </a:r>
            <a:endParaRPr lang="fr-FR" sz="1400" b="1" i="1" u="sng" dirty="0">
              <a:latin typeface="Arial" pitchFamily="34" charset="0"/>
              <a:cs typeface="Arial" pitchFamily="34" charset="0"/>
            </a:endParaRPr>
          </a:p>
        </p:txBody>
      </p:sp>
      <p:sp>
        <p:nvSpPr>
          <p:cNvPr id="3" name="ZoneTexte 2"/>
          <p:cNvSpPr txBox="1"/>
          <p:nvPr/>
        </p:nvSpPr>
        <p:spPr>
          <a:xfrm>
            <a:off x="611560" y="188640"/>
            <a:ext cx="3960440" cy="523220"/>
          </a:xfrm>
          <a:prstGeom prst="rect">
            <a:avLst/>
          </a:prstGeom>
          <a:noFill/>
        </p:spPr>
        <p:txBody>
          <a:bodyPr wrap="square" rtlCol="0">
            <a:spAutoFit/>
          </a:bodyPr>
          <a:lstStyle/>
          <a:p>
            <a:pPr algn="ctr"/>
            <a:r>
              <a:rPr lang="fr-FR" sz="1400" b="1" i="1" u="sng" dirty="0" smtClean="0">
                <a:solidFill>
                  <a:schemeClr val="accent3"/>
                </a:solidFill>
                <a:latin typeface="Arial" pitchFamily="34" charset="0"/>
                <a:cs typeface="Arial" pitchFamily="34" charset="0"/>
              </a:rPr>
              <a:t>Techniques Urbaine et Développement Durable.</a:t>
            </a:r>
            <a:endParaRPr lang="fr-FR" sz="1400" b="1" i="1" u="sng" dirty="0">
              <a:solidFill>
                <a:schemeClr val="accent3"/>
              </a:solidFill>
              <a:latin typeface="Arial" pitchFamily="34" charset="0"/>
              <a:cs typeface="Arial" pitchFamily="34" charset="0"/>
            </a:endParaRPr>
          </a:p>
        </p:txBody>
      </p:sp>
      <p:sp>
        <p:nvSpPr>
          <p:cNvPr id="4" name="ZoneTexte 3"/>
          <p:cNvSpPr txBox="1"/>
          <p:nvPr/>
        </p:nvSpPr>
        <p:spPr>
          <a:xfrm>
            <a:off x="539552" y="1196752"/>
            <a:ext cx="7488832" cy="4216539"/>
          </a:xfrm>
          <a:prstGeom prst="rect">
            <a:avLst/>
          </a:prstGeom>
          <a:noFill/>
        </p:spPr>
        <p:txBody>
          <a:bodyPr wrap="square" rtlCol="0">
            <a:spAutoFit/>
          </a:bodyPr>
          <a:lstStyle/>
          <a:p>
            <a:pPr algn="just"/>
            <a:r>
              <a:rPr lang="fr-FR" sz="2400" b="1" u="sng" dirty="0" smtClean="0">
                <a:solidFill>
                  <a:schemeClr val="accent2">
                    <a:lumMod val="40000"/>
                    <a:lumOff val="60000"/>
                  </a:schemeClr>
                </a:solidFill>
                <a:latin typeface="Arial" pitchFamily="34" charset="0"/>
                <a:cs typeface="Arial" pitchFamily="34" charset="0"/>
              </a:rPr>
              <a:t>Quelques types de béton:</a:t>
            </a:r>
          </a:p>
          <a:p>
            <a:pPr algn="just"/>
            <a:endParaRPr lang="fr-FR" sz="2400" b="1" u="sng" dirty="0">
              <a:solidFill>
                <a:schemeClr val="accent2">
                  <a:lumMod val="40000"/>
                  <a:lumOff val="60000"/>
                </a:schemeClr>
              </a:solidFill>
              <a:latin typeface="Arial" pitchFamily="34" charset="0"/>
              <a:cs typeface="Arial" pitchFamily="34" charset="0"/>
            </a:endParaRPr>
          </a:p>
          <a:p>
            <a:pPr lvl="1" algn="just">
              <a:buFont typeface="Arial" pitchFamily="34" charset="0"/>
              <a:buChar char="•"/>
            </a:pPr>
            <a:r>
              <a:rPr lang="fr-FR" sz="2000" b="1" dirty="0">
                <a:solidFill>
                  <a:schemeClr val="tx2">
                    <a:lumMod val="90000"/>
                  </a:schemeClr>
                </a:solidFill>
                <a:latin typeface="Arial" pitchFamily="34" charset="0"/>
                <a:cs typeface="Arial" pitchFamily="34" charset="0"/>
              </a:rPr>
              <a:t>Béton </a:t>
            </a:r>
            <a:r>
              <a:rPr lang="fr-FR" sz="2000" b="1" dirty="0" smtClean="0">
                <a:solidFill>
                  <a:schemeClr val="tx2">
                    <a:lumMod val="90000"/>
                  </a:schemeClr>
                </a:solidFill>
                <a:latin typeface="Arial" pitchFamily="34" charset="0"/>
                <a:cs typeface="Arial" pitchFamily="34" charset="0"/>
              </a:rPr>
              <a:t>aggloméré</a:t>
            </a:r>
          </a:p>
          <a:p>
            <a:pPr lvl="1" algn="just">
              <a:buFont typeface="Arial" pitchFamily="34" charset="0"/>
              <a:buChar char="•"/>
            </a:pPr>
            <a:endParaRPr lang="fr-FR" sz="2000" dirty="0">
              <a:solidFill>
                <a:schemeClr val="tx2">
                  <a:lumMod val="90000"/>
                </a:schemeClr>
              </a:solidFill>
              <a:latin typeface="Arial" pitchFamily="34" charset="0"/>
              <a:cs typeface="Arial" pitchFamily="34" charset="0"/>
            </a:endParaRPr>
          </a:p>
          <a:p>
            <a:pPr algn="just"/>
            <a:r>
              <a:rPr lang="fr-FR" dirty="0">
                <a:latin typeface="Arial" pitchFamily="34" charset="0"/>
                <a:cs typeface="Arial" pitchFamily="34" charset="0"/>
              </a:rPr>
              <a:t> béton aggloméré est inventé par François </a:t>
            </a:r>
            <a:r>
              <a:rPr lang="fr-FR" dirty="0" err="1">
                <a:latin typeface="Arial" pitchFamily="34" charset="0"/>
                <a:cs typeface="Arial" pitchFamily="34" charset="0"/>
              </a:rPr>
              <a:t>Coignet</a:t>
            </a:r>
            <a:r>
              <a:rPr lang="fr-FR" dirty="0">
                <a:latin typeface="Arial" pitchFamily="34" charset="0"/>
                <a:cs typeface="Arial" pitchFamily="34" charset="0"/>
              </a:rPr>
              <a:t>. Sa première utilisation a été faite pour la maison de François </a:t>
            </a:r>
            <a:r>
              <a:rPr lang="fr-FR" dirty="0" err="1">
                <a:latin typeface="Arial" pitchFamily="34" charset="0"/>
                <a:cs typeface="Arial" pitchFamily="34" charset="0"/>
              </a:rPr>
              <a:t>Coignet</a:t>
            </a:r>
            <a:r>
              <a:rPr lang="fr-FR" dirty="0">
                <a:latin typeface="Arial" pitchFamily="34" charset="0"/>
                <a:cs typeface="Arial" pitchFamily="34" charset="0"/>
              </a:rPr>
              <a:t> en </a:t>
            </a:r>
            <a:r>
              <a:rPr lang="fr-FR" dirty="0">
                <a:latin typeface="Arial" pitchFamily="34" charset="0"/>
                <a:cs typeface="Arial" pitchFamily="34" charset="0"/>
                <a:hlinkClick r:id="rId2" tooltip="1853"/>
              </a:rPr>
              <a:t>1853</a:t>
            </a:r>
            <a:r>
              <a:rPr lang="fr-FR" dirty="0">
                <a:latin typeface="Arial" pitchFamily="34" charset="0"/>
                <a:cs typeface="Arial" pitchFamily="34" charset="0"/>
              </a:rPr>
              <a:t>. L'église Sainte-Marguerite au Vésinet, réalisée en </a:t>
            </a:r>
            <a:r>
              <a:rPr lang="fr-FR" dirty="0">
                <a:latin typeface="Arial" pitchFamily="34" charset="0"/>
                <a:cs typeface="Arial" pitchFamily="34" charset="0"/>
                <a:hlinkClick r:id="rId3" tooltip="1855"/>
              </a:rPr>
              <a:t>1855</a:t>
            </a:r>
            <a:r>
              <a:rPr lang="fr-FR" dirty="0">
                <a:latin typeface="Arial" pitchFamily="34" charset="0"/>
                <a:cs typeface="Arial" pitchFamily="34" charset="0"/>
              </a:rPr>
              <a:t> par l'architecte L. A. Boileau suivant le procédé </a:t>
            </a:r>
            <a:r>
              <a:rPr lang="fr-FR" dirty="0" err="1">
                <a:latin typeface="Arial" pitchFamily="34" charset="0"/>
                <a:cs typeface="Arial" pitchFamily="34" charset="0"/>
              </a:rPr>
              <a:t>Coignet</a:t>
            </a:r>
            <a:r>
              <a:rPr lang="fr-FR" dirty="0">
                <a:latin typeface="Arial" pitchFamily="34" charset="0"/>
                <a:cs typeface="Arial" pitchFamily="34" charset="0"/>
              </a:rPr>
              <a:t> de construction de béton aggloméré imitant la pierre, fut le premier bâtiment public non industriel réalisé en béton en France. Cette église fut très critiquée lors de sa réalisation en raison de sa morphologie mais aussi du procédé </a:t>
            </a:r>
            <a:r>
              <a:rPr lang="fr-FR" dirty="0" err="1">
                <a:latin typeface="Arial" pitchFamily="34" charset="0"/>
                <a:cs typeface="Arial" pitchFamily="34" charset="0"/>
              </a:rPr>
              <a:t>Coignet</a:t>
            </a:r>
            <a:r>
              <a:rPr lang="fr-FR" dirty="0">
                <a:latin typeface="Arial" pitchFamily="34" charset="0"/>
                <a:cs typeface="Arial" pitchFamily="34" charset="0"/>
              </a:rPr>
              <a:t> qui a provoqué très rapidement des marbrures noires sur les </a:t>
            </a:r>
            <a:r>
              <a:rPr lang="fr-FR" dirty="0" smtClean="0">
                <a:latin typeface="Arial" pitchFamily="34" charset="0"/>
                <a:cs typeface="Arial" pitchFamily="34" charset="0"/>
              </a:rPr>
              <a:t>murs. </a:t>
            </a:r>
            <a:r>
              <a:rPr lang="fr-FR" dirty="0">
                <a:latin typeface="Arial" pitchFamily="34" charset="0"/>
                <a:cs typeface="Arial" pitchFamily="34" charset="0"/>
              </a:rPr>
              <a:t>C'est un matériau imitant la pierre.</a:t>
            </a:r>
          </a:p>
          <a:p>
            <a:pPr algn="just"/>
            <a:endParaRPr lang="fr-FR" dirty="0">
              <a:latin typeface="Arial" pitchFamily="34" charset="0"/>
              <a:cs typeface="Arial"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5220072" y="188640"/>
            <a:ext cx="3960440" cy="307777"/>
          </a:xfrm>
          <a:prstGeom prst="rect">
            <a:avLst/>
          </a:prstGeom>
          <a:noFill/>
        </p:spPr>
        <p:txBody>
          <a:bodyPr wrap="square" rtlCol="0">
            <a:spAutoFit/>
          </a:bodyPr>
          <a:lstStyle/>
          <a:p>
            <a:r>
              <a:rPr lang="fr-FR" sz="1400" b="1" i="1" u="sng" dirty="0" smtClean="0">
                <a:latin typeface="Arial" pitchFamily="34" charset="0"/>
                <a:cs typeface="Arial" pitchFamily="34" charset="0"/>
              </a:rPr>
              <a:t>Techniques et Matériaux de Construction</a:t>
            </a:r>
            <a:endParaRPr lang="fr-FR" sz="1400" b="1" i="1" u="sng" dirty="0">
              <a:latin typeface="Arial" pitchFamily="34" charset="0"/>
              <a:cs typeface="Arial" pitchFamily="34" charset="0"/>
            </a:endParaRPr>
          </a:p>
        </p:txBody>
      </p:sp>
      <p:sp>
        <p:nvSpPr>
          <p:cNvPr id="3" name="ZoneTexte 2"/>
          <p:cNvSpPr txBox="1"/>
          <p:nvPr/>
        </p:nvSpPr>
        <p:spPr>
          <a:xfrm>
            <a:off x="611560" y="188640"/>
            <a:ext cx="3960440" cy="523220"/>
          </a:xfrm>
          <a:prstGeom prst="rect">
            <a:avLst/>
          </a:prstGeom>
          <a:noFill/>
        </p:spPr>
        <p:txBody>
          <a:bodyPr wrap="square" rtlCol="0">
            <a:spAutoFit/>
          </a:bodyPr>
          <a:lstStyle/>
          <a:p>
            <a:pPr algn="ctr"/>
            <a:r>
              <a:rPr lang="fr-FR" sz="1400" b="1" i="1" u="sng" dirty="0" smtClean="0">
                <a:solidFill>
                  <a:schemeClr val="accent3"/>
                </a:solidFill>
                <a:latin typeface="Arial" pitchFamily="34" charset="0"/>
                <a:cs typeface="Arial" pitchFamily="34" charset="0"/>
              </a:rPr>
              <a:t>Techniques Urbaine et Développement Durable.</a:t>
            </a:r>
            <a:endParaRPr lang="fr-FR" sz="1400" b="1" i="1" u="sng" dirty="0">
              <a:solidFill>
                <a:schemeClr val="accent3"/>
              </a:solidFill>
              <a:latin typeface="Arial" pitchFamily="34" charset="0"/>
              <a:cs typeface="Arial" pitchFamily="34" charset="0"/>
            </a:endParaRPr>
          </a:p>
        </p:txBody>
      </p:sp>
      <p:sp>
        <p:nvSpPr>
          <p:cNvPr id="4" name="ZoneTexte 3"/>
          <p:cNvSpPr txBox="1"/>
          <p:nvPr/>
        </p:nvSpPr>
        <p:spPr>
          <a:xfrm>
            <a:off x="251520" y="836712"/>
            <a:ext cx="8712968" cy="5940088"/>
          </a:xfrm>
          <a:prstGeom prst="rect">
            <a:avLst/>
          </a:prstGeom>
          <a:noFill/>
        </p:spPr>
        <p:txBody>
          <a:bodyPr wrap="square" rtlCol="0">
            <a:spAutoFit/>
          </a:bodyPr>
          <a:lstStyle/>
          <a:p>
            <a:pPr algn="just"/>
            <a:r>
              <a:rPr lang="fr-FR" sz="2400" b="1" u="sng" dirty="0" smtClean="0">
                <a:solidFill>
                  <a:schemeClr val="accent2">
                    <a:lumMod val="40000"/>
                    <a:lumOff val="60000"/>
                  </a:schemeClr>
                </a:solidFill>
                <a:latin typeface="Arial" pitchFamily="34" charset="0"/>
                <a:cs typeface="Arial" pitchFamily="34" charset="0"/>
              </a:rPr>
              <a:t>Quelques types de béton:</a:t>
            </a:r>
          </a:p>
          <a:p>
            <a:pPr algn="just"/>
            <a:endParaRPr lang="fr-FR" sz="2400" b="1" u="sng" dirty="0">
              <a:solidFill>
                <a:schemeClr val="accent2">
                  <a:lumMod val="40000"/>
                  <a:lumOff val="60000"/>
                </a:schemeClr>
              </a:solidFill>
              <a:latin typeface="Arial" pitchFamily="34" charset="0"/>
              <a:cs typeface="Arial" pitchFamily="34" charset="0"/>
            </a:endParaRPr>
          </a:p>
          <a:p>
            <a:pPr lvl="1" algn="just">
              <a:buFont typeface="Arial" pitchFamily="34" charset="0"/>
              <a:buChar char="•"/>
            </a:pPr>
            <a:r>
              <a:rPr lang="fr-FR" sz="2000" b="1" dirty="0">
                <a:solidFill>
                  <a:schemeClr val="tx2">
                    <a:lumMod val="90000"/>
                  </a:schemeClr>
                </a:solidFill>
                <a:latin typeface="Arial" pitchFamily="34" charset="0"/>
                <a:cs typeface="Arial" pitchFamily="34" charset="0"/>
              </a:rPr>
              <a:t>Béton </a:t>
            </a:r>
            <a:r>
              <a:rPr lang="fr-FR" sz="2000" b="1" dirty="0" smtClean="0">
                <a:solidFill>
                  <a:schemeClr val="tx2">
                    <a:lumMod val="90000"/>
                  </a:schemeClr>
                </a:solidFill>
                <a:latin typeface="Arial" pitchFamily="34" charset="0"/>
                <a:cs typeface="Arial" pitchFamily="34" charset="0"/>
              </a:rPr>
              <a:t>armé</a:t>
            </a:r>
          </a:p>
          <a:p>
            <a:pPr lvl="1" algn="just">
              <a:buFont typeface="Arial" pitchFamily="34" charset="0"/>
              <a:buChar char="•"/>
            </a:pPr>
            <a:endParaRPr lang="fr-FR" sz="2000" b="1" dirty="0" smtClean="0">
              <a:solidFill>
                <a:schemeClr val="tx2">
                  <a:lumMod val="90000"/>
                </a:schemeClr>
              </a:solidFill>
              <a:latin typeface="Arial" pitchFamily="34" charset="0"/>
              <a:cs typeface="Arial" pitchFamily="34" charset="0"/>
            </a:endParaRPr>
          </a:p>
          <a:p>
            <a:pPr algn="just"/>
            <a:r>
              <a:rPr lang="fr-FR" dirty="0" smtClean="0">
                <a:latin typeface="Arial" pitchFamily="34" charset="0"/>
                <a:cs typeface="Arial" pitchFamily="34" charset="0"/>
              </a:rPr>
              <a:t> </a:t>
            </a:r>
            <a:r>
              <a:rPr lang="fr-FR" sz="1700" dirty="0">
                <a:latin typeface="Arial" pitchFamily="34" charset="0"/>
                <a:cs typeface="Arial" pitchFamily="34" charset="0"/>
              </a:rPr>
              <a:t>Le béton armé a été utilisé dès la Seconde Guerre mondiale pour la réalisation de dispositifs défensifs tels que bunkers ou lignes antichars Le ciment armé a été inventé par </a:t>
            </a:r>
            <a:r>
              <a:rPr lang="fr-FR" sz="1700" dirty="0">
                <a:latin typeface="Arial" pitchFamily="34" charset="0"/>
                <a:cs typeface="Arial" pitchFamily="34" charset="0"/>
                <a:hlinkClick r:id="rId2" tooltip="Joseph Monier"/>
              </a:rPr>
              <a:t>Joseph Monier</a:t>
            </a:r>
            <a:r>
              <a:rPr lang="fr-FR" sz="1700" dirty="0">
                <a:latin typeface="Arial" pitchFamily="34" charset="0"/>
                <a:cs typeface="Arial" pitchFamily="34" charset="0"/>
              </a:rPr>
              <a:t> qui en a déposé les brevets dès </a:t>
            </a:r>
            <a:r>
              <a:rPr lang="fr-FR" sz="1700" dirty="0">
                <a:latin typeface="Arial" pitchFamily="34" charset="0"/>
                <a:cs typeface="Arial" pitchFamily="34" charset="0"/>
                <a:hlinkClick r:id="rId3" tooltip="1870"/>
              </a:rPr>
              <a:t>1870</a:t>
            </a:r>
            <a:r>
              <a:rPr lang="fr-FR" sz="1700" dirty="0">
                <a:latin typeface="Arial" pitchFamily="34" charset="0"/>
                <a:cs typeface="Arial" pitchFamily="34" charset="0"/>
              </a:rPr>
              <a:t>. On peut citer aussi les barques de </a:t>
            </a:r>
            <a:r>
              <a:rPr lang="fr-FR" sz="1700" dirty="0" err="1">
                <a:latin typeface="Arial" pitchFamily="34" charset="0"/>
                <a:cs typeface="Arial" pitchFamily="34" charset="0"/>
              </a:rPr>
              <a:t>Lambot</a:t>
            </a:r>
            <a:r>
              <a:rPr lang="fr-FR" sz="1700" dirty="0">
                <a:latin typeface="Arial" pitchFamily="34" charset="0"/>
                <a:cs typeface="Arial" pitchFamily="34" charset="0"/>
              </a:rPr>
              <a:t> (1848) en ciment armé de 5 à 6 cm d'épaisseur et dont deux exemplaires existent toujours</a:t>
            </a:r>
            <a:r>
              <a:rPr lang="fr-FR" sz="1700" dirty="0" smtClean="0">
                <a:latin typeface="Arial" pitchFamily="34" charset="0"/>
                <a:cs typeface="Arial" pitchFamily="34" charset="0"/>
              </a:rPr>
              <a:t>. </a:t>
            </a:r>
            <a:r>
              <a:rPr lang="fr-FR" sz="1700" dirty="0">
                <a:latin typeface="Arial" pitchFamily="34" charset="0"/>
                <a:cs typeface="Arial" pitchFamily="34" charset="0"/>
              </a:rPr>
              <a:t>L'inventeur officiel du béton armé est </a:t>
            </a:r>
            <a:r>
              <a:rPr lang="fr-FR" sz="1700" dirty="0">
                <a:latin typeface="Arial" pitchFamily="34" charset="0"/>
                <a:cs typeface="Arial" pitchFamily="34" charset="0"/>
                <a:hlinkClick r:id="rId4" tooltip="François Hennebique"/>
              </a:rPr>
              <a:t>François Hennebique</a:t>
            </a:r>
            <a:r>
              <a:rPr lang="fr-FR" sz="1700" dirty="0">
                <a:latin typeface="Arial" pitchFamily="34" charset="0"/>
                <a:cs typeface="Arial" pitchFamily="34" charset="0"/>
              </a:rPr>
              <a:t> en 1886 qui l'utilisa pour la construction en 1899 du premier pont civil en béton armé de France, le </a:t>
            </a:r>
            <a:r>
              <a:rPr lang="fr-FR" sz="1700" dirty="0">
                <a:latin typeface="Arial" pitchFamily="34" charset="0"/>
                <a:cs typeface="Arial" pitchFamily="34" charset="0"/>
                <a:hlinkClick r:id="rId5" tooltip="Pont Camille-de-Hogues"/>
              </a:rPr>
              <a:t>pont Camille-de-</a:t>
            </a:r>
            <a:r>
              <a:rPr lang="fr-FR" sz="1700" dirty="0" err="1">
                <a:latin typeface="Arial" pitchFamily="34" charset="0"/>
                <a:cs typeface="Arial" pitchFamily="34" charset="0"/>
                <a:hlinkClick r:id="rId5" tooltip="Pont Camille-de-Hogues"/>
              </a:rPr>
              <a:t>Hogues</a:t>
            </a:r>
            <a:r>
              <a:rPr lang="fr-FR" sz="1700" dirty="0">
                <a:latin typeface="Arial" pitchFamily="34" charset="0"/>
                <a:cs typeface="Arial" pitchFamily="34" charset="0"/>
              </a:rPr>
              <a:t> à </a:t>
            </a:r>
            <a:r>
              <a:rPr lang="fr-FR" sz="1700" dirty="0">
                <a:latin typeface="Arial" pitchFamily="34" charset="0"/>
                <a:cs typeface="Arial" pitchFamily="34" charset="0"/>
                <a:hlinkClick r:id="rId6" tooltip="Châtellerault"/>
              </a:rPr>
              <a:t>Châtellerault</a:t>
            </a:r>
            <a:r>
              <a:rPr lang="fr-FR" sz="1700" dirty="0">
                <a:latin typeface="Arial" pitchFamily="34" charset="0"/>
                <a:cs typeface="Arial" pitchFamily="34" charset="0"/>
              </a:rPr>
              <a:t>.</a:t>
            </a:r>
          </a:p>
          <a:p>
            <a:pPr algn="just"/>
            <a:r>
              <a:rPr lang="fr-FR" sz="1700" dirty="0">
                <a:latin typeface="Arial" pitchFamily="34" charset="0"/>
                <a:cs typeface="Arial" pitchFamily="34" charset="0"/>
              </a:rPr>
              <a:t>De façon intrinsèque, le béton de ciment possède une bonne résistance à la compression, mais une faible résistance à la traction. Aussi est-il nécessaire, lorsqu'un ouvrage en béton est prévu pour subir des sollicitations en traction ou en flexion (comme par exemple un plancher, un pont, une poutre…), d'y incorporer des armatures en </a:t>
            </a:r>
            <a:r>
              <a:rPr lang="fr-FR" sz="1700" dirty="0">
                <a:latin typeface="Arial" pitchFamily="34" charset="0"/>
                <a:cs typeface="Arial" pitchFamily="34" charset="0"/>
                <a:hlinkClick r:id="rId7" tooltip="Acier"/>
              </a:rPr>
              <a:t>acier</a:t>
            </a:r>
            <a:r>
              <a:rPr lang="fr-FR" sz="1700" dirty="0">
                <a:latin typeface="Arial" pitchFamily="34" charset="0"/>
                <a:cs typeface="Arial" pitchFamily="34" charset="0"/>
              </a:rPr>
              <a:t> destinées à s'opposer aux efforts de traction et à les reprendre. Les armatures mises en œuvre peuvent être soit en acier </a:t>
            </a:r>
            <a:r>
              <a:rPr lang="fr-FR" sz="1700" dirty="0" smtClean="0">
                <a:latin typeface="Arial" pitchFamily="34" charset="0"/>
                <a:cs typeface="Arial" pitchFamily="34" charset="0"/>
              </a:rPr>
              <a:t>doux, soit </a:t>
            </a:r>
            <a:r>
              <a:rPr lang="fr-FR" sz="1700" dirty="0">
                <a:latin typeface="Arial" pitchFamily="34" charset="0"/>
                <a:cs typeface="Arial" pitchFamily="34" charset="0"/>
              </a:rPr>
              <a:t>en acier haute-adhérence (aciers </a:t>
            </a:r>
            <a:r>
              <a:rPr lang="fr-FR" sz="1700" i="1" dirty="0">
                <a:latin typeface="Arial" pitchFamily="34" charset="0"/>
                <a:cs typeface="Arial" pitchFamily="34" charset="0"/>
              </a:rPr>
              <a:t>HA</a:t>
            </a:r>
            <a:r>
              <a:rPr lang="fr-FR" sz="1700" dirty="0">
                <a:latin typeface="Arial" pitchFamily="34" charset="0"/>
                <a:cs typeface="Arial" pitchFamily="34" charset="0"/>
              </a:rPr>
              <a:t> anciennement dénommés </a:t>
            </a:r>
            <a:r>
              <a:rPr lang="fr-FR" sz="1700" i="1" dirty="0">
                <a:latin typeface="Arial" pitchFamily="34" charset="0"/>
                <a:cs typeface="Arial" pitchFamily="34" charset="0"/>
              </a:rPr>
              <a:t>TOR</a:t>
            </a:r>
            <a:r>
              <a:rPr lang="fr-FR" sz="1700" dirty="0">
                <a:latin typeface="Arial" pitchFamily="34" charset="0"/>
                <a:cs typeface="Arial" pitchFamily="34" charset="0"/>
              </a:rPr>
              <a:t>) dont les caractéristiques mécaniques sont de l'ordre du double de celles des aciers doux.</a:t>
            </a:r>
          </a:p>
          <a:p>
            <a:pPr algn="just"/>
            <a:endParaRPr lang="fr-FR" dirty="0">
              <a:latin typeface="Arial" pitchFamily="34" charset="0"/>
              <a:cs typeface="Arial" pitchFamily="34" charset="0"/>
            </a:endParaRPr>
          </a:p>
          <a:p>
            <a:pPr algn="just"/>
            <a:endParaRPr lang="fr-FR" dirty="0">
              <a:latin typeface="Arial" pitchFamily="34" charset="0"/>
              <a:cs typeface="Arial"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http://www.leaderpool.fr/images/jpg/jtakcc8j2h.jpg"/>
          <p:cNvPicPr>
            <a:picLocks noChangeAspect="1" noChangeArrowheads="1"/>
          </p:cNvPicPr>
          <p:nvPr/>
        </p:nvPicPr>
        <p:blipFill>
          <a:blip r:embed="rId2" cstate="print"/>
          <a:srcRect/>
          <a:stretch>
            <a:fillRect/>
          </a:stretch>
        </p:blipFill>
        <p:spPr bwMode="auto">
          <a:xfrm>
            <a:off x="273124" y="1788393"/>
            <a:ext cx="8115300" cy="3152775"/>
          </a:xfrm>
          <a:prstGeom prst="rect">
            <a:avLst/>
          </a:prstGeom>
          <a:noFill/>
        </p:spPr>
      </p:pic>
      <p:sp>
        <p:nvSpPr>
          <p:cNvPr id="3" name="ZoneTexte 2"/>
          <p:cNvSpPr txBox="1"/>
          <p:nvPr/>
        </p:nvSpPr>
        <p:spPr>
          <a:xfrm>
            <a:off x="5220072" y="188640"/>
            <a:ext cx="3960440" cy="307777"/>
          </a:xfrm>
          <a:prstGeom prst="rect">
            <a:avLst/>
          </a:prstGeom>
          <a:noFill/>
        </p:spPr>
        <p:txBody>
          <a:bodyPr wrap="square" rtlCol="0">
            <a:spAutoFit/>
          </a:bodyPr>
          <a:lstStyle/>
          <a:p>
            <a:r>
              <a:rPr lang="fr-FR" sz="1400" b="1" i="1" u="sng" dirty="0" smtClean="0">
                <a:latin typeface="Arial" pitchFamily="34" charset="0"/>
                <a:cs typeface="Arial" pitchFamily="34" charset="0"/>
              </a:rPr>
              <a:t>Techniques et Matériaux de Construction</a:t>
            </a:r>
            <a:endParaRPr lang="fr-FR" sz="1400" b="1" i="1" u="sng" dirty="0">
              <a:latin typeface="Arial" pitchFamily="34" charset="0"/>
              <a:cs typeface="Arial" pitchFamily="34" charset="0"/>
            </a:endParaRPr>
          </a:p>
        </p:txBody>
      </p:sp>
      <p:sp>
        <p:nvSpPr>
          <p:cNvPr id="4" name="ZoneTexte 3"/>
          <p:cNvSpPr txBox="1"/>
          <p:nvPr/>
        </p:nvSpPr>
        <p:spPr>
          <a:xfrm>
            <a:off x="611560" y="188640"/>
            <a:ext cx="3960440" cy="523220"/>
          </a:xfrm>
          <a:prstGeom prst="rect">
            <a:avLst/>
          </a:prstGeom>
          <a:noFill/>
        </p:spPr>
        <p:txBody>
          <a:bodyPr wrap="square" rtlCol="0">
            <a:spAutoFit/>
          </a:bodyPr>
          <a:lstStyle/>
          <a:p>
            <a:pPr algn="ctr"/>
            <a:r>
              <a:rPr lang="fr-FR" sz="1400" b="1" i="1" u="sng" dirty="0" smtClean="0">
                <a:solidFill>
                  <a:schemeClr val="accent3"/>
                </a:solidFill>
                <a:latin typeface="Arial" pitchFamily="34" charset="0"/>
                <a:cs typeface="Arial" pitchFamily="34" charset="0"/>
              </a:rPr>
              <a:t>Techniques Urbaine et Développement Durable.</a:t>
            </a:r>
            <a:endParaRPr lang="fr-FR" sz="1400" b="1" i="1" u="sng" dirty="0">
              <a:solidFill>
                <a:schemeClr val="accent3"/>
              </a:solidFill>
              <a:latin typeface="Arial" pitchFamily="34" charset="0"/>
              <a:cs typeface="Arial" pitchFamily="34" charset="0"/>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étro">
  <a:themeElements>
    <a:clrScheme name="Mé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é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é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152</TotalTime>
  <Words>485</Words>
  <Application>Microsoft Office PowerPoint</Application>
  <PresentationFormat>Affichage à l'écran (4:3)</PresentationFormat>
  <Paragraphs>84</Paragraphs>
  <Slides>14</Slides>
  <Notes>0</Notes>
  <HiddenSlides>0</HiddenSlides>
  <MMClips>0</MMClips>
  <ScaleCrop>false</ScaleCrop>
  <HeadingPairs>
    <vt:vector size="4" baseType="variant">
      <vt:variant>
        <vt:lpstr>Thème</vt:lpstr>
      </vt:variant>
      <vt:variant>
        <vt:i4>1</vt:i4>
      </vt:variant>
      <vt:variant>
        <vt:lpstr>Titres des diapositives</vt:lpstr>
      </vt:variant>
      <vt:variant>
        <vt:i4>14</vt:i4>
      </vt:variant>
    </vt:vector>
  </HeadingPairs>
  <TitlesOfParts>
    <vt:vector size="15" baseType="lpstr">
      <vt:lpstr>Métro</vt:lpstr>
      <vt:lpstr>Ciment et Bétons</vt:lpstr>
      <vt:lpstr>Le ciment:</vt:lpstr>
      <vt:lpstr>Diapositive 3</vt:lpstr>
      <vt:lpstr>Diapositive 4</vt:lpstr>
      <vt:lpstr>Le Béton:</vt:lpstr>
      <vt:lpstr>Le Béton:</vt:lpstr>
      <vt:lpstr>Diapositive 7</vt:lpstr>
      <vt:lpstr>Diapositive 8</vt:lpstr>
      <vt:lpstr>Diapositive 9</vt:lpstr>
      <vt:lpstr>Diapositive 10</vt:lpstr>
      <vt:lpstr>Diapositive 11</vt:lpstr>
      <vt:lpstr>Diapositive 12</vt:lpstr>
      <vt:lpstr>Diapositive 13</vt:lpstr>
      <vt:lpstr>Diapositive 14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Ciment et Béton</dc:title>
  <dc:creator>amine</dc:creator>
  <cp:lastModifiedBy>user</cp:lastModifiedBy>
  <cp:revision>23</cp:revision>
  <dcterms:created xsi:type="dcterms:W3CDTF">2013-12-10T21:31:49Z</dcterms:created>
  <dcterms:modified xsi:type="dcterms:W3CDTF">2014-01-08T09:58:50Z</dcterms:modified>
</cp:coreProperties>
</file>