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6"/>
  </p:notesMasterIdLst>
  <p:sldIdLst>
    <p:sldId id="258" r:id="rId2"/>
    <p:sldId id="256" r:id="rId3"/>
    <p:sldId id="257" r:id="rId4"/>
    <p:sldId id="295" r:id="rId5"/>
    <p:sldId id="260" r:id="rId6"/>
    <p:sldId id="259" r:id="rId7"/>
    <p:sldId id="266" r:id="rId8"/>
    <p:sldId id="262" r:id="rId9"/>
    <p:sldId id="263" r:id="rId10"/>
    <p:sldId id="264" r:id="rId11"/>
    <p:sldId id="265" r:id="rId12"/>
    <p:sldId id="268" r:id="rId13"/>
    <p:sldId id="269" r:id="rId14"/>
    <p:sldId id="296" r:id="rId15"/>
    <p:sldId id="271" r:id="rId16"/>
    <p:sldId id="272" r:id="rId17"/>
    <p:sldId id="273" r:id="rId18"/>
    <p:sldId id="280" r:id="rId19"/>
    <p:sldId id="281" r:id="rId20"/>
    <p:sldId id="282" r:id="rId21"/>
    <p:sldId id="283" r:id="rId22"/>
    <p:sldId id="284" r:id="rId23"/>
    <p:sldId id="291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25" autoAdjust="0"/>
  </p:normalViewPr>
  <p:slideViewPr>
    <p:cSldViewPr>
      <p:cViewPr>
        <p:scale>
          <a:sx n="70" d="100"/>
          <a:sy n="7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7284B-24DE-4DE3-99B0-555D47D74FDC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34499-BA52-43A7-B404-3ED658E5E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CC838-0F66-4762-8B3D-A3E76B4598E6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39E5D7-2324-40ED-AB34-F92B9AB5849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152A3-42F4-43C6-BEDD-B97F527980C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C4CC61-D69D-427C-BFCB-BBE6721923F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9E2F7C-4923-4033-A737-8BEDC5AF7CB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A40E76-358B-452B-B597-DF4782970CB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59F7F1-9AE0-4F15-83A4-6EB2A6D09E4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8C4E4-DC8E-4D45-8A4D-6A238F5EF8F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702D2-2A8D-4628-AC16-6716535F9647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D092B4-66CD-4A29-A7F0-E2ED8CC81C2B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2400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34499-BA52-43A7-B404-3ED658E5E94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B473F-FA2F-421A-B9E9-60251BA8D292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2DAB8-0695-4C72-84B5-7E8465071E64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693C1-2F0C-402A-B8AA-9D33C5A07B0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-76200"/>
            <a:ext cx="9144000" cy="647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158B4-E723-4D33-A62F-059D24EFC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762000"/>
            <a:ext cx="44958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8D709-BD90-4D98-A6D6-239E86F83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9EDF3B7-A575-48E6-92DD-7C95FEDDF43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6A4170-EC2D-48F0-BCCE-EE338D570B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2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3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4.doc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Microsoft_Office_Word_97_-_2003_Document5.doc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828800"/>
            <a:ext cx="83057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بسم الله الرحمن الرحيم</a:t>
            </a:r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001000" cy="39624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2800" i="0" dirty="0" smtClean="0">
                <a:latin typeface="Times New Roman" pitchFamily="18" charset="0"/>
              </a:rPr>
              <a:t>Since the sample is a subset of a population of interest, the sample should represent the population.</a:t>
            </a:r>
          </a:p>
          <a:p>
            <a:pPr eaLnBrk="1" hangingPunct="1">
              <a:buNone/>
            </a:pPr>
            <a:endParaRPr lang="en-US" sz="2800" i="0" dirty="0" smtClean="0">
              <a:latin typeface="Times New Roman" pitchFamily="18" charset="0"/>
            </a:endParaRPr>
          </a:p>
          <a:p>
            <a:pPr eaLnBrk="1" hangingPunct="1"/>
            <a:r>
              <a:rPr lang="en-US" sz="2800" i="0" dirty="0" smtClean="0">
                <a:latin typeface="Times New Roman" pitchFamily="18" charset="0"/>
              </a:rPr>
              <a:t>If the sample is large enough, it is reasonable to assume that what we observe in the sample is similar to what we observe in the population.</a:t>
            </a:r>
          </a:p>
          <a:p>
            <a:pPr eaLnBrk="1" hangingPunct="1"/>
            <a:endParaRPr lang="en-US" sz="2800" i="0" dirty="0" smtClean="0">
              <a:solidFill>
                <a:schemeClr val="tx2"/>
              </a:solidFill>
            </a:endParaRPr>
          </a:p>
        </p:txBody>
      </p:sp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725BB3-8A14-4C72-88B1-7171E7B045D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>
                <a:latin typeface="Times New Roman" pitchFamily="18" charset="0"/>
              </a:rPr>
              <a:t> </a:t>
            </a: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Relationship Between Population</a:t>
            </a:r>
            <a:b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</a:b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 and Sample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534400" cy="4953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i="0" u="sng" dirty="0" smtClean="0">
                <a:latin typeface="Times New Roman" pitchFamily="18" charset="0"/>
              </a:rPr>
              <a:t>Statistical analysis</a:t>
            </a:r>
            <a:r>
              <a:rPr lang="en-US" sz="2400" i="0" dirty="0" smtClean="0">
                <a:latin typeface="Times New Roman" pitchFamily="18" charset="0"/>
              </a:rPr>
              <a:t> is the analysis of characteristics of subjects of interest.  These characteristics are called “Variables”.</a:t>
            </a:r>
          </a:p>
          <a:p>
            <a:pPr eaLnBrk="1" hangingPunct="1">
              <a:lnSpc>
                <a:spcPct val="90000"/>
              </a:lnSpc>
            </a:pPr>
            <a:endParaRPr lang="en-US" sz="2400" b="1" i="0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i="0" u="sng" dirty="0" smtClean="0">
                <a:latin typeface="Times New Roman" pitchFamily="18" charset="0"/>
              </a:rPr>
              <a:t>Variables</a:t>
            </a:r>
            <a:r>
              <a:rPr lang="en-US" sz="2400" b="1" i="0" dirty="0" smtClean="0">
                <a:latin typeface="Times New Roman" pitchFamily="18" charset="0"/>
              </a:rPr>
              <a:t> </a:t>
            </a:r>
            <a:r>
              <a:rPr lang="en-US" sz="2400" i="0" dirty="0" smtClean="0">
                <a:latin typeface="Times New Roman" pitchFamily="18" charset="0"/>
              </a:rPr>
              <a:t>refer to </a:t>
            </a:r>
            <a:r>
              <a:rPr lang="en-US" sz="2400" i="1" dirty="0" smtClean="0">
                <a:latin typeface="Times New Roman" pitchFamily="18" charset="0"/>
              </a:rPr>
              <a:t>measurable attributes</a:t>
            </a:r>
            <a:r>
              <a:rPr lang="en-US" sz="2400" i="0" dirty="0" smtClean="0">
                <a:latin typeface="Times New Roman" pitchFamily="18" charset="0"/>
              </a:rPr>
              <a:t>, as these </a:t>
            </a:r>
            <a:r>
              <a:rPr lang="en-US" sz="2400" i="1" dirty="0" smtClean="0">
                <a:latin typeface="Times New Roman" pitchFamily="18" charset="0"/>
              </a:rPr>
              <a:t>typically vary</a:t>
            </a:r>
            <a:r>
              <a:rPr lang="en-US" sz="2400" i="0" dirty="0" smtClean="0">
                <a:latin typeface="Times New Roman" pitchFamily="18" charset="0"/>
              </a:rPr>
              <a:t> among the individuals or over time such as,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Fluoride content of drinking water (mg/L)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Size of oral tumor (mm)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Number of dental visits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Classification of disease stages (I, II, III)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Viral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</a:rPr>
              <a:t>count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or blood cell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</a:rPr>
              <a:t>count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i="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990BA1-0EC1-41D9-BF55-06ADBF4AE21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3796" name="Rectangle 8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Statistical terms</a:t>
            </a:r>
            <a:endParaRPr 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8001000" cy="4648200"/>
          </a:xfrm>
          <a:solidFill>
            <a:schemeClr val="bg1"/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AutoNum type="arabicPeriod"/>
            </a:pPr>
            <a:r>
              <a:rPr lang="en-US" sz="2400" b="1" i="0" dirty="0" smtClean="0">
                <a:latin typeface="Times New Roman" pitchFamily="18" charset="0"/>
              </a:rPr>
              <a:t>Categorical or Discrete data</a:t>
            </a:r>
          </a:p>
          <a:p>
            <a:pPr marL="1371600" lvl="2" indent="-457200" eaLnBrk="1" hangingPunct="1">
              <a:lnSpc>
                <a:spcPct val="80000"/>
              </a:lnSpc>
              <a:buAutoNum type="arabicPeriod"/>
            </a:pPr>
            <a:endParaRPr lang="en-US" b="1" i="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i="0" dirty="0" smtClean="0">
                <a:latin typeface="Times New Roman" pitchFamily="18" charset="0"/>
              </a:rPr>
              <a:t>2.     Continuous Data</a:t>
            </a:r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A70C7E-B46D-48B8-9095-F22FBA0E22F1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Types of 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Times New Roman" pitchFamily="18" charset="0"/>
              </a:rPr>
              <a:t>Categorical Data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534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en-US" sz="2400" b="1" i="0" dirty="0" smtClean="0">
                <a:latin typeface="Times New Roman" pitchFamily="18" charset="0"/>
              </a:rPr>
              <a:t>Categorical Data:</a:t>
            </a:r>
          </a:p>
          <a:p>
            <a:pPr marL="609600" indent="-609600" eaLnBrk="1" hangingPunct="1"/>
            <a:r>
              <a:rPr lang="en-US" sz="2400" i="0" dirty="0" smtClean="0">
                <a:latin typeface="Times New Roman" pitchFamily="18" charset="0"/>
              </a:rPr>
              <a:t>is a data which can take only a limited number of response options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	e.g. </a:t>
            </a:r>
          </a:p>
        </p:txBody>
      </p:sp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339EBE-B362-4A64-9823-97D5BF444315}" type="slidenum">
              <a:rPr lang="en-US" smtClean="0"/>
              <a:pPr/>
              <a:t>13</a:t>
            </a:fld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34290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 options</a:t>
                      </a:r>
                      <a:endParaRPr lang="en-US" dirty="0"/>
                    </a:p>
                  </a:txBody>
                  <a:tcPr/>
                </a:tc>
              </a:tr>
              <a:tr h="54356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Stages of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Early, middle,</a:t>
                      </a:r>
                      <a:r>
                        <a:rPr lang="en-US" baseline="0" dirty="0" smtClean="0"/>
                        <a:t> late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Marital</a:t>
                      </a:r>
                      <a:r>
                        <a:rPr lang="en-US" baseline="0" dirty="0" smtClean="0"/>
                        <a:t>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Single, married, divorces,&amp; widowed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</a:rPr>
              <a:t>Descriptive Statistics </a:t>
            </a:r>
            <a:r>
              <a:rPr lang="en-US" sz="4000" dirty="0" smtClean="0">
                <a:latin typeface="Times New Roman" pitchFamily="18" charset="0"/>
              </a:rPr>
              <a:t>Categorical </a:t>
            </a:r>
            <a:r>
              <a:rPr lang="en-US" sz="4000" dirty="0" smtClean="0">
                <a:latin typeface="Times New Roman" pitchFamily="18" charset="0"/>
              </a:rPr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Frequency: number of subjects in a response option</a:t>
            </a:r>
          </a:p>
          <a:p>
            <a:endParaRPr lang="en-US" dirty="0" smtClean="0"/>
          </a:p>
          <a:p>
            <a:r>
              <a:rPr lang="en-US" dirty="0" smtClean="0"/>
              <a:t>Proportion:</a:t>
            </a:r>
          </a:p>
          <a:p>
            <a:endParaRPr lang="en-US" dirty="0" smtClean="0"/>
          </a:p>
          <a:p>
            <a:r>
              <a:rPr lang="en-US" dirty="0" smtClean="0"/>
              <a:t>Percentage= Proportion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mtClean="0"/>
              <a:t> 100</a:t>
            </a:r>
            <a:endParaRPr lang="en-US" dirty="0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819400"/>
            <a:ext cx="4024923" cy="76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153400" cy="4876800"/>
          </a:xfrm>
          <a:solidFill>
            <a:schemeClr val="bg1"/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i="0" dirty="0" smtClean="0">
                <a:latin typeface="Times New Roman" pitchFamily="18" charset="0"/>
              </a:rPr>
              <a:t>Continuous Data: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i="0" dirty="0" smtClean="0">
                <a:latin typeface="Times New Roman" pitchFamily="18" charset="0"/>
              </a:rPr>
              <a:t>a data that can be measured in decimal places such as:</a:t>
            </a:r>
          </a:p>
          <a:p>
            <a:pPr marL="1371600" lvl="2" indent="-457200" eaLnBrk="1" hangingPunct="1">
              <a:lnSpc>
                <a:spcPct val="80000"/>
              </a:lnSpc>
            </a:pPr>
            <a:r>
              <a:rPr lang="en-US" i="0" dirty="0" smtClean="0">
                <a:latin typeface="Times New Roman" pitchFamily="18" charset="0"/>
              </a:rPr>
              <a:t>Fluoride content in drinking water</a:t>
            </a:r>
          </a:p>
          <a:p>
            <a:pPr marL="1371600" lvl="2" indent="-457200" eaLnBrk="1" hangingPunct="1">
              <a:lnSpc>
                <a:spcPct val="80000"/>
              </a:lnSpc>
            </a:pPr>
            <a:r>
              <a:rPr lang="en-US" i="0" dirty="0" smtClean="0">
                <a:latin typeface="Times New Roman" pitchFamily="18" charset="0"/>
              </a:rPr>
              <a:t>Size of a tumor</a:t>
            </a:r>
          </a:p>
          <a:p>
            <a:pPr marL="1371600" lvl="2" indent="-457200" eaLnBrk="1" hangingPunct="1">
              <a:lnSpc>
                <a:spcPct val="80000"/>
              </a:lnSpc>
            </a:pPr>
            <a:r>
              <a:rPr lang="en-US" i="0" dirty="0" smtClean="0">
                <a:latin typeface="Times New Roman" pitchFamily="18" charset="0"/>
              </a:rPr>
              <a:t>Number of dental visits</a:t>
            </a:r>
          </a:p>
          <a:p>
            <a:pPr marL="1371600" lvl="2" indent="-457200" eaLnBrk="1" hangingPunct="1">
              <a:lnSpc>
                <a:spcPct val="80000"/>
              </a:lnSpc>
              <a:buNone/>
            </a:pPr>
            <a:endParaRPr lang="en-US" i="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i="0" dirty="0" smtClean="0">
                <a:latin typeface="Times New Roman" pitchFamily="18" charset="0"/>
              </a:rPr>
              <a:t>the data points is between the minimum and maximum value on a particular measurement scale such as:</a:t>
            </a:r>
          </a:p>
          <a:p>
            <a:pPr marL="1371600" lvl="2" indent="-457200" eaLnBrk="1" hangingPunct="1">
              <a:lnSpc>
                <a:spcPct val="80000"/>
              </a:lnSpc>
            </a:pPr>
            <a:r>
              <a:rPr lang="en-US" i="0" dirty="0" smtClean="0">
                <a:latin typeface="Times New Roman" pitchFamily="18" charset="0"/>
              </a:rPr>
              <a:t>Age should range between 0-110 and age should not be greater than 200 years</a:t>
            </a:r>
          </a:p>
        </p:txBody>
      </p:sp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C0955B-0F0B-497B-B3D1-354592C70562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en-US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Continuous </a:t>
            </a: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954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Times New Roman" pitchFamily="18" charset="0"/>
              </a:rPr>
              <a:t>Descriptive Statistics</a:t>
            </a:r>
            <a:br>
              <a:rPr lang="en-US" sz="3200" b="1" dirty="0" smtClean="0">
                <a:latin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</a:rPr>
              <a:t>Continuous Data</a:t>
            </a:r>
            <a:endParaRPr lang="en-US" sz="3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2000" i="0" dirty="0" smtClean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0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812E3F-3EFF-4B08-9DF3-B12EF17968C0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228600" y="1524000"/>
            <a:ext cx="8229600" cy="480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</a:rPr>
              <a:t>Descriptive statistics for continuous data are:</a:t>
            </a:r>
          </a:p>
          <a:p>
            <a:pPr marL="990600" lvl="1" indent="-533400" eaLnBrk="1" hangingPunct="1">
              <a:spcBef>
                <a:spcPct val="20000"/>
              </a:spcBef>
              <a:buFontTx/>
              <a:buChar char="•"/>
            </a:pPr>
            <a:r>
              <a:rPr lang="en-US" sz="2400" b="0" u="sng" dirty="0">
                <a:latin typeface="Times New Roman" pitchFamily="18" charset="0"/>
              </a:rPr>
              <a:t>Sample size</a:t>
            </a:r>
            <a:r>
              <a:rPr lang="en-US" sz="2400" b="0" dirty="0">
                <a:latin typeface="Times New Roman" pitchFamily="18" charset="0"/>
              </a:rPr>
              <a:t>       is the number of subjects in the study</a:t>
            </a:r>
          </a:p>
          <a:p>
            <a:pPr marL="990600" lvl="1" indent="-533400" eaLnBrk="1" hangingPunct="1">
              <a:spcBef>
                <a:spcPct val="20000"/>
              </a:spcBef>
              <a:buFontTx/>
              <a:buChar char="•"/>
            </a:pPr>
            <a:r>
              <a:rPr lang="en-US" sz="2400" b="0" u="sng" dirty="0">
                <a:latin typeface="Times New Roman" pitchFamily="18" charset="0"/>
              </a:rPr>
              <a:t>Sample Mean</a:t>
            </a:r>
            <a:r>
              <a:rPr lang="en-US" sz="2400" b="0" dirty="0">
                <a:latin typeface="Times New Roman" pitchFamily="18" charset="0"/>
              </a:rPr>
              <a:t>        is an average value that summarizes the data</a:t>
            </a:r>
          </a:p>
          <a:p>
            <a:pPr marL="990600" lvl="1" indent="-533400" eaLnBrk="1" hangingPunct="1">
              <a:spcBef>
                <a:spcPct val="20000"/>
              </a:spcBef>
              <a:buFontTx/>
              <a:buChar char="•"/>
            </a:pPr>
            <a:r>
              <a:rPr lang="en-US" sz="2400" b="0" u="sng" dirty="0">
                <a:latin typeface="Times New Roman" pitchFamily="18" charset="0"/>
              </a:rPr>
              <a:t>Sample Standard Deviation</a:t>
            </a:r>
            <a:r>
              <a:rPr lang="en-US" sz="2400" b="0" dirty="0">
                <a:latin typeface="Times New Roman" pitchFamily="18" charset="0"/>
              </a:rPr>
              <a:t>       measures a deviation from the mean </a:t>
            </a:r>
          </a:p>
          <a:p>
            <a:pPr marL="990600" lvl="1" indent="-533400" eaLnBrk="1" hangingPunct="1">
              <a:spcBef>
                <a:spcPct val="20000"/>
              </a:spcBef>
              <a:buFontTx/>
              <a:buChar char="•"/>
            </a:pPr>
            <a:r>
              <a:rPr lang="en-US" sz="2400" b="0" u="sng" dirty="0">
                <a:latin typeface="Times New Roman" pitchFamily="18" charset="0"/>
              </a:rPr>
              <a:t>Sample Variance</a:t>
            </a:r>
            <a:r>
              <a:rPr lang="en-US" sz="2400" b="0" dirty="0">
                <a:latin typeface="Times New Roman" pitchFamily="18" charset="0"/>
              </a:rPr>
              <a:t>         is the square of the standard </a:t>
            </a:r>
            <a:r>
              <a:rPr lang="en-US" sz="2400" b="0" dirty="0" smtClean="0">
                <a:latin typeface="Times New Roman" pitchFamily="18" charset="0"/>
              </a:rPr>
              <a:t>deviation</a:t>
            </a:r>
          </a:p>
          <a:p>
            <a:pPr marL="990600" lvl="1" indent="-533400" eaLnBrk="1" hangingPunct="1">
              <a:spcBef>
                <a:spcPct val="20000"/>
              </a:spcBef>
            </a:pPr>
            <a:endParaRPr lang="en-US" sz="2400" b="0" dirty="0" smtClean="0">
              <a:latin typeface="Times New Roman" pitchFamily="18" charset="0"/>
            </a:endParaRPr>
          </a:p>
          <a:p>
            <a:pPr marL="990600" lvl="1" indent="-533400" eaLnBrk="1" hangingPunct="1">
              <a:spcBef>
                <a:spcPct val="20000"/>
              </a:spcBef>
            </a:pPr>
            <a:endParaRPr lang="en-US" sz="2400" b="0" dirty="0">
              <a:latin typeface="Times New Roman" pitchFamily="18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0" name="Object 11"/>
          <p:cNvGraphicFramePr>
            <a:graphicFrameLocks noChangeAspect="1"/>
          </p:cNvGraphicFramePr>
          <p:nvPr/>
        </p:nvGraphicFramePr>
        <p:xfrm>
          <a:off x="3048000" y="2438400"/>
          <a:ext cx="542925" cy="476250"/>
        </p:xfrm>
        <a:graphic>
          <a:graphicData uri="http://schemas.openxmlformats.org/presentationml/2006/ole">
            <p:oleObj spid="_x0000_s2050" name="Equation" r:id="rId4" imgW="253890" imgH="228501" progId="Equation.3">
              <p:embed/>
            </p:oleObj>
          </a:graphicData>
        </a:graphic>
      </p:graphicFrame>
      <p:sp>
        <p:nvSpPr>
          <p:cNvPr id="206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1" name="Object 16"/>
          <p:cNvGraphicFramePr>
            <a:graphicFrameLocks noChangeAspect="1"/>
          </p:cNvGraphicFramePr>
          <p:nvPr/>
        </p:nvGraphicFramePr>
        <p:xfrm>
          <a:off x="4648200" y="3222625"/>
          <a:ext cx="533400" cy="511175"/>
        </p:xfrm>
        <a:graphic>
          <a:graphicData uri="http://schemas.openxmlformats.org/presentationml/2006/ole">
            <p:oleObj spid="_x0000_s2051" name="Equation" r:id="rId5" imgW="228501" imgH="215806" progId="Equation.3">
              <p:embed/>
            </p:oleObj>
          </a:graphicData>
        </a:graphic>
      </p:graphicFrame>
      <p:sp>
        <p:nvSpPr>
          <p:cNvPr id="206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2" name="Object 18"/>
          <p:cNvGraphicFramePr>
            <a:graphicFrameLocks noChangeAspect="1"/>
          </p:cNvGraphicFramePr>
          <p:nvPr/>
        </p:nvGraphicFramePr>
        <p:xfrm>
          <a:off x="3429000" y="4024313"/>
          <a:ext cx="609600" cy="471487"/>
        </p:xfrm>
        <a:graphic>
          <a:graphicData uri="http://schemas.openxmlformats.org/presentationml/2006/ole">
            <p:oleObj spid="_x0000_s2052" name="Equation" r:id="rId6" imgW="291973" imgH="228501" progId="">
              <p:embed/>
            </p:oleObj>
          </a:graphicData>
        </a:graphic>
      </p:graphicFrame>
      <p:sp>
        <p:nvSpPr>
          <p:cNvPr id="2062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3" name="Object 20"/>
          <p:cNvGraphicFramePr>
            <a:graphicFrameLocks noChangeAspect="1"/>
          </p:cNvGraphicFramePr>
          <p:nvPr/>
        </p:nvGraphicFramePr>
        <p:xfrm>
          <a:off x="2743200" y="1905000"/>
          <a:ext cx="533400" cy="533400"/>
        </p:xfrm>
        <a:graphic>
          <a:graphicData uri="http://schemas.openxmlformats.org/presentationml/2006/ole">
            <p:oleObj spid="_x0000_s2053" name="Equation" r:id="rId7" imgW="215619" imgH="215619" progId="Equation.3">
              <p:embed/>
            </p:oleObj>
          </a:graphicData>
        </a:graphic>
      </p:graphicFrame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5105400"/>
            <a:ext cx="5111750" cy="685800"/>
          </a:xfrm>
          <a:prstGeom prst="rect">
            <a:avLst/>
          </a:prstGeom>
          <a:noFill/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5638800"/>
            <a:ext cx="5334000" cy="609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954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Times New Roman" pitchFamily="18" charset="0"/>
              </a:rPr>
              <a:t>Descriptive Statistics</a:t>
            </a:r>
            <a:br>
              <a:rPr lang="en-US" sz="3200" b="1" dirty="0" smtClean="0">
                <a:latin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</a:rPr>
              <a:t>Continuous Data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2000" i="0" dirty="0" smtClean="0">
                <a:solidFill>
                  <a:schemeClr val="tx2"/>
                </a:solidFill>
              </a:rPr>
              <a:t>	</a:t>
            </a:r>
          </a:p>
        </p:txBody>
      </p:sp>
      <p:graphicFrame>
        <p:nvGraphicFramePr>
          <p:cNvPr id="3074" name="Object 15"/>
          <p:cNvGraphicFramePr>
            <a:graphicFrameLocks noChangeAspect="1"/>
          </p:cNvGraphicFramePr>
          <p:nvPr>
            <p:ph sz="half" idx="2"/>
          </p:nvPr>
        </p:nvGraphicFramePr>
        <p:xfrm>
          <a:off x="4495800" y="1524000"/>
          <a:ext cx="685800" cy="466725"/>
        </p:xfrm>
        <a:graphic>
          <a:graphicData uri="http://schemas.openxmlformats.org/presentationml/2006/ole">
            <p:oleObj spid="_x0000_s3074" name="Equation" r:id="rId4" imgW="317160" imgH="215640" progId="Equation.3">
              <p:embed/>
            </p:oleObj>
          </a:graphicData>
        </a:graphic>
      </p:graphicFrame>
      <p:sp>
        <p:nvSpPr>
          <p:cNvPr id="30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004F6D-B1C1-466F-8841-C745EA5364E7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381000" y="1295400"/>
            <a:ext cx="8077200" cy="480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1" hangingPunct="1">
              <a:spcBef>
                <a:spcPct val="20000"/>
              </a:spcBef>
              <a:buFontTx/>
              <a:buChar char="•"/>
            </a:pPr>
            <a:r>
              <a:rPr lang="en-US" sz="2400" b="0" u="sng" dirty="0" smtClean="0">
                <a:latin typeface="Times New Roman" pitchFamily="18" charset="0"/>
              </a:rPr>
              <a:t>Median</a:t>
            </a:r>
            <a:r>
              <a:rPr lang="en-US" sz="2400" b="0" dirty="0" smtClean="0">
                <a:latin typeface="Times New Roman" pitchFamily="18" charset="0"/>
              </a:rPr>
              <a:t> </a:t>
            </a:r>
            <a:r>
              <a:rPr lang="en-US" sz="2400" b="0" dirty="0">
                <a:latin typeface="Times New Roman" pitchFamily="18" charset="0"/>
              </a:rPr>
              <a:t>is the middle value when the data is arranged from minimum to maximum and is the value that holds 50% of the data above it and 50% of the data below it</a:t>
            </a:r>
            <a:r>
              <a:rPr lang="en-US" sz="2400" b="0" dirty="0" smtClean="0">
                <a:latin typeface="Times New Roman" pitchFamily="18" charset="0"/>
              </a:rPr>
              <a:t>.</a:t>
            </a: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endParaRPr lang="en-US" sz="2400" u="sng" dirty="0" smtClean="0">
              <a:latin typeface="Times New Roman" pitchFamily="18" charset="0"/>
            </a:endParaRP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r>
              <a:rPr lang="en-US" sz="2400" u="sng" dirty="0" smtClean="0">
                <a:latin typeface="Times New Roman" pitchFamily="18" charset="0"/>
              </a:rPr>
              <a:t>Mode</a:t>
            </a:r>
            <a:r>
              <a:rPr lang="en-US" sz="2400" dirty="0" smtClean="0">
                <a:latin typeface="Times New Roman" pitchFamily="18" charset="0"/>
              </a:rPr>
              <a:t> is the value that appears the most frequent</a:t>
            </a:r>
            <a:endParaRPr lang="en-US" sz="2400" u="sng" dirty="0" smtClean="0">
              <a:latin typeface="Times New Roman" pitchFamily="18" charset="0"/>
            </a:endParaRP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endParaRPr lang="en-US" sz="2400" u="sng" dirty="0" smtClean="0">
              <a:latin typeface="Times New Roman" pitchFamily="18" charset="0"/>
            </a:endParaRP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r>
              <a:rPr lang="en-US" sz="2400" u="sng" dirty="0" smtClean="0">
                <a:latin typeface="Times New Roman" pitchFamily="18" charset="0"/>
              </a:rPr>
              <a:t>Minimum</a:t>
            </a:r>
            <a:r>
              <a:rPr lang="en-US" sz="2400" dirty="0" smtClean="0">
                <a:latin typeface="Times New Roman" pitchFamily="18" charset="0"/>
              </a:rPr>
              <a:t> is the lowest value of the continuous data</a:t>
            </a: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endParaRPr lang="en-US" sz="2400" u="sng" dirty="0" smtClean="0">
              <a:latin typeface="Times New Roman" pitchFamily="18" charset="0"/>
            </a:endParaRP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r>
              <a:rPr lang="en-US" sz="2400" u="sng" dirty="0" smtClean="0">
                <a:latin typeface="Times New Roman" pitchFamily="18" charset="0"/>
              </a:rPr>
              <a:t>Maximum</a:t>
            </a:r>
            <a:r>
              <a:rPr lang="en-US" sz="2400" dirty="0" smtClean="0">
                <a:latin typeface="Times New Roman" pitchFamily="18" charset="0"/>
              </a:rPr>
              <a:t> is the highest value of the continuous data</a:t>
            </a:r>
          </a:p>
          <a:p>
            <a:pPr marL="990600" lvl="1" indent="-533400">
              <a:spcBef>
                <a:spcPct val="20000"/>
              </a:spcBef>
            </a:pPr>
            <a:endParaRPr lang="en-US" sz="2400" u="sng" dirty="0" smtClean="0">
              <a:latin typeface="Times New Roman" pitchFamily="18" charset="0"/>
            </a:endParaRPr>
          </a:p>
          <a:p>
            <a:pPr marL="990600" lvl="1" indent="-533400">
              <a:spcBef>
                <a:spcPct val="20000"/>
              </a:spcBef>
              <a:buFontTx/>
              <a:buChar char="•"/>
            </a:pPr>
            <a:r>
              <a:rPr lang="en-US" sz="2400" u="sng" dirty="0" smtClean="0">
                <a:latin typeface="Times New Roman" pitchFamily="18" charset="0"/>
              </a:rPr>
              <a:t>Range</a:t>
            </a:r>
            <a:r>
              <a:rPr lang="en-US" sz="2400" dirty="0" smtClean="0">
                <a:latin typeface="Times New Roman" pitchFamily="18" charset="0"/>
              </a:rPr>
              <a:t> is interval from the minimum value to the maximum value</a:t>
            </a:r>
          </a:p>
          <a:p>
            <a:pPr marL="990600" lvl="1" indent="-533400" eaLnBrk="1" hangingPunct="1">
              <a:spcBef>
                <a:spcPct val="20000"/>
              </a:spcBef>
            </a:pPr>
            <a:endParaRPr lang="en-US" sz="2400" b="0" dirty="0">
              <a:latin typeface="Times New Roman" pitchFamily="18" charset="0"/>
            </a:endParaRP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8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0400C1-D3AE-47A6-A5F5-DBA7FD39D6F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Example 1</a:t>
            </a:r>
          </a:p>
        </p:txBody>
      </p:sp>
      <p:sp>
        <p:nvSpPr>
          <p:cNvPr id="316419" name="Rectangle 3"/>
          <p:cNvSpPr>
            <a:spLocks noChangeArrowheads="1"/>
          </p:cNvSpPr>
          <p:nvPr/>
        </p:nvSpPr>
        <p:spPr bwMode="auto">
          <a:xfrm>
            <a:off x="533400" y="1524000"/>
            <a:ext cx="8229600" cy="487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0" dirty="0">
                <a:latin typeface="Times New Roman" pitchFamily="18" charset="0"/>
              </a:rPr>
              <a:t>A sample of 10 subjects who are willing to participate in the study are randomly selected from a population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0" dirty="0">
                <a:latin typeface="Times New Roman" pitchFamily="18" charset="0"/>
              </a:rPr>
              <a:t>The data can be collected by </a:t>
            </a:r>
            <a:r>
              <a:rPr lang="en-US" sz="2400" b="0" dirty="0" smtClean="0">
                <a:latin typeface="Times New Roman" pitchFamily="18" charset="0"/>
              </a:rPr>
              <a:t>the </a:t>
            </a:r>
            <a:r>
              <a:rPr lang="en-US" sz="2400" b="0" dirty="0">
                <a:latin typeface="Times New Roman" pitchFamily="18" charset="0"/>
              </a:rPr>
              <a:t>research investigator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0" dirty="0">
                <a:latin typeface="Times New Roman" pitchFamily="18" charset="0"/>
              </a:rPr>
              <a:t>In this example, the size of the oral tumor, the disease stage, and the surgery outcome information were obtained from the patients.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36E8DC-EC74-49A9-99E6-C1897F4C11B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Example 1</a:t>
            </a: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533400" y="1524000"/>
            <a:ext cx="8229600" cy="487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0" dirty="0">
                <a:latin typeface="Times New Roman" pitchFamily="18" charset="0"/>
              </a:rPr>
              <a:t>To conduct a study, the researchers gather the following information from the 10 selected subjects</a:t>
            </a:r>
          </a:p>
          <a:p>
            <a:pPr marL="1371600" lvl="2" indent="-457200"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 b="0" dirty="0">
                <a:latin typeface="Times New Roman" pitchFamily="18" charset="0"/>
              </a:rPr>
              <a:t>Size of oral tumor: Measured in centimeter</a:t>
            </a:r>
          </a:p>
          <a:p>
            <a:pPr marL="1371600" lvl="2" indent="-457200"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 b="0" dirty="0">
                <a:latin typeface="Times New Roman" pitchFamily="18" charset="0"/>
              </a:rPr>
              <a:t>Disease stage: Response options are stage I, II, or III</a:t>
            </a:r>
          </a:p>
          <a:p>
            <a:pPr marL="1371600" lvl="2" indent="-457200"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 b="0" dirty="0">
                <a:latin typeface="Times New Roman" pitchFamily="18" charset="0"/>
              </a:rPr>
              <a:t>Surgery outcome: Response options are success or failure</a:t>
            </a:r>
            <a:endParaRPr lang="en-US" b="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lue Highway Linocut" pitchFamily="2" charset="0"/>
              </a:rPr>
              <a:t>Statistical principles for analysis of dental data</a:t>
            </a:r>
            <a:endParaRPr lang="en-US" sz="6000" dirty="0">
              <a:latin typeface="Blue Highway Linocu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539864"/>
            <a:ext cx="5802220" cy="1946536"/>
          </a:xfrm>
        </p:spPr>
        <p:txBody>
          <a:bodyPr>
            <a:normAutofit/>
          </a:bodyPr>
          <a:lstStyle/>
          <a:p>
            <a:r>
              <a:rPr lang="en-US" sz="3000" dirty="0" err="1" smtClean="0">
                <a:solidFill>
                  <a:schemeClr val="tx1"/>
                </a:solidFill>
              </a:rPr>
              <a:t>Yaser</a:t>
            </a:r>
            <a:r>
              <a:rPr lang="en-US" sz="3000" dirty="0" smtClean="0">
                <a:solidFill>
                  <a:schemeClr val="tx1"/>
                </a:solidFill>
              </a:rPr>
              <a:t> A. Alsahafi, BDS, MSD</a:t>
            </a:r>
          </a:p>
          <a:p>
            <a:r>
              <a:rPr lang="en-US" sz="3000" b="1" dirty="0" smtClean="0">
                <a:solidFill>
                  <a:schemeClr val="tx1"/>
                </a:solidFill>
                <a:latin typeface="Amienne" pitchFamily="82" charset="0"/>
              </a:rPr>
              <a:t>Department of Preventive Dental Sciences</a:t>
            </a:r>
          </a:p>
          <a:p>
            <a:r>
              <a:rPr lang="en-US" sz="3000" b="1" dirty="0" err="1" smtClean="0">
                <a:solidFill>
                  <a:schemeClr val="tx1"/>
                </a:solidFill>
                <a:latin typeface="Amienne" pitchFamily="82" charset="0"/>
              </a:rPr>
              <a:t>Taibah</a:t>
            </a:r>
            <a:r>
              <a:rPr lang="en-US" sz="3000" b="1" dirty="0" smtClean="0">
                <a:solidFill>
                  <a:schemeClr val="tx1"/>
                </a:solidFill>
                <a:latin typeface="Amienne" pitchFamily="82" charset="0"/>
              </a:rPr>
              <a:t> University College of Dentistry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ChangeAspect="1"/>
          </p:cNvGraphicFramePr>
          <p:nvPr>
            <p:ph/>
          </p:nvPr>
        </p:nvGraphicFramePr>
        <p:xfrm>
          <a:off x="1520825" y="946150"/>
          <a:ext cx="6102350" cy="4430713"/>
        </p:xfrm>
        <a:graphic>
          <a:graphicData uri="http://schemas.openxmlformats.org/presentationml/2006/ole">
            <p:oleObj spid="_x0000_s9218" name="Document" r:id="rId4" imgW="6101695" imgH="4430631" progId="Word.Document.8">
              <p:embed/>
            </p:oleObj>
          </a:graphicData>
        </a:graphic>
      </p:graphicFrame>
      <p:sp>
        <p:nvSpPr>
          <p:cNvPr id="9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5E4EA0-66A2-4319-A6D5-6039998D5DD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Example 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>
            <p:ph/>
          </p:nvPr>
        </p:nvGraphicFramePr>
        <p:xfrm>
          <a:off x="792163" y="1519238"/>
          <a:ext cx="6986587" cy="4479925"/>
        </p:xfrm>
        <a:graphic>
          <a:graphicData uri="http://schemas.openxmlformats.org/presentationml/2006/ole">
            <p:oleObj spid="_x0000_s10242" name="Document" r:id="rId4" imgW="5098201" imgH="3269329" progId="Word.Document.8">
              <p:embed/>
            </p:oleObj>
          </a:graphicData>
        </a:graphic>
      </p:graphicFrame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24F074-9602-4881-A76E-F75AAF1B5D59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Example 1</a:t>
            </a:r>
          </a:p>
        </p:txBody>
      </p:sp>
      <p:sp>
        <p:nvSpPr>
          <p:cNvPr id="318467" name="Rectangle 3"/>
          <p:cNvSpPr>
            <a:spLocks noChangeArrowheads="1"/>
          </p:cNvSpPr>
          <p:nvPr/>
        </p:nvSpPr>
        <p:spPr bwMode="auto">
          <a:xfrm>
            <a:off x="533400" y="13716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sz="3200" b="0">
              <a:solidFill>
                <a:schemeClr val="tx2"/>
              </a:solidFill>
            </a:endParaRP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3886200" y="5597525"/>
            <a:ext cx="12954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tx2"/>
                </a:solidFill>
                <a:latin typeface="Times New Roman" pitchFamily="18" charset="0"/>
              </a:rPr>
              <a:t>Data Set</a:t>
            </a:r>
            <a:endParaRPr lang="en-US" sz="1600" baseline="-25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247" name="Rectangle 11"/>
          <p:cNvSpPr>
            <a:spLocks noChangeArrowheads="1"/>
          </p:cNvSpPr>
          <p:nvPr/>
        </p:nvSpPr>
        <p:spPr bwMode="auto">
          <a:xfrm>
            <a:off x="990600" y="2743200"/>
            <a:ext cx="7620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12"/>
          <p:cNvSpPr>
            <a:spLocks noChangeShapeType="1"/>
          </p:cNvSpPr>
          <p:nvPr/>
        </p:nvSpPr>
        <p:spPr bwMode="auto">
          <a:xfrm>
            <a:off x="1371600" y="53340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9" name="Text Box 13"/>
          <p:cNvSpPr txBox="1">
            <a:spLocks noChangeArrowheads="1"/>
          </p:cNvSpPr>
          <p:nvPr/>
        </p:nvSpPr>
        <p:spPr bwMode="auto">
          <a:xfrm>
            <a:off x="762000" y="5638800"/>
            <a:ext cx="1143000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Selected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Subjects</a:t>
            </a:r>
          </a:p>
        </p:txBody>
      </p:sp>
      <p:sp>
        <p:nvSpPr>
          <p:cNvPr id="10250" name="Rectangle 14"/>
          <p:cNvSpPr>
            <a:spLocks noChangeArrowheads="1"/>
          </p:cNvSpPr>
          <p:nvPr/>
        </p:nvSpPr>
        <p:spPr bwMode="auto">
          <a:xfrm>
            <a:off x="1828800" y="2209800"/>
            <a:ext cx="5715000" cy="533400"/>
          </a:xfrm>
          <a:prstGeom prst="rect">
            <a:avLst/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8"/>
          <p:cNvSpPr>
            <a:spLocks noChangeShapeType="1"/>
          </p:cNvSpPr>
          <p:nvPr/>
        </p:nvSpPr>
        <p:spPr bwMode="auto">
          <a:xfrm>
            <a:off x="4572000" y="53340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Rectangle 20"/>
          <p:cNvSpPr>
            <a:spLocks noChangeArrowheads="1"/>
          </p:cNvSpPr>
          <p:nvPr/>
        </p:nvSpPr>
        <p:spPr bwMode="auto">
          <a:xfrm>
            <a:off x="1828800" y="2743200"/>
            <a:ext cx="57150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21"/>
          <p:cNvSpPr txBox="1">
            <a:spLocks noChangeArrowheads="1"/>
          </p:cNvSpPr>
          <p:nvPr/>
        </p:nvSpPr>
        <p:spPr bwMode="auto">
          <a:xfrm>
            <a:off x="6705600" y="1447800"/>
            <a:ext cx="2133600" cy="388938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Variables</a:t>
            </a:r>
          </a:p>
        </p:txBody>
      </p:sp>
      <p:sp>
        <p:nvSpPr>
          <p:cNvPr id="10254" name="Line 22"/>
          <p:cNvSpPr>
            <a:spLocks noChangeShapeType="1"/>
          </p:cNvSpPr>
          <p:nvPr/>
        </p:nvSpPr>
        <p:spPr bwMode="auto">
          <a:xfrm flipV="1">
            <a:off x="4724400" y="1905000"/>
            <a:ext cx="2819400" cy="304800"/>
          </a:xfrm>
          <a:prstGeom prst="line">
            <a:avLst/>
          </a:prstGeom>
          <a:noFill/>
          <a:ln w="3175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9" grpId="0" animBg="1"/>
      <p:bldP spid="102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"/>
          <p:cNvGraphicFramePr>
            <a:graphicFrameLocks noChangeAspect="1"/>
          </p:cNvGraphicFramePr>
          <p:nvPr>
            <p:ph/>
          </p:nvPr>
        </p:nvGraphicFramePr>
        <p:xfrm>
          <a:off x="792163" y="1600200"/>
          <a:ext cx="6916737" cy="4435475"/>
        </p:xfrm>
        <a:graphic>
          <a:graphicData uri="http://schemas.openxmlformats.org/presentationml/2006/ole">
            <p:oleObj spid="_x0000_s11266" name="Document" r:id="rId4" imgW="5098201" imgH="3269329" progId="Word.Document.8">
              <p:embed/>
            </p:oleObj>
          </a:graphicData>
        </a:graphic>
      </p:graphicFrame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9446CA-F850-450B-AD83-5AADDED5DB2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Example 1</a:t>
            </a:r>
          </a:p>
        </p:txBody>
      </p:sp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533400" y="13716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sz="3200" b="0">
              <a:solidFill>
                <a:schemeClr val="tx2"/>
              </a:solidFill>
            </a:endParaRP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2209800" y="2667000"/>
            <a:ext cx="8382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1981200" y="5581650"/>
            <a:ext cx="1295400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Continuous Data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4038600" y="2667000"/>
            <a:ext cx="9144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6019800" y="2667000"/>
            <a:ext cx="9906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3810000" y="5562600"/>
            <a:ext cx="1295400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Categorical 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Data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5867400" y="5562600"/>
            <a:ext cx="1371600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Categorical 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Data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1276" name="Rectangle 11"/>
          <p:cNvSpPr>
            <a:spLocks noChangeArrowheads="1"/>
          </p:cNvSpPr>
          <p:nvPr/>
        </p:nvSpPr>
        <p:spPr bwMode="auto">
          <a:xfrm>
            <a:off x="990600" y="2667000"/>
            <a:ext cx="762000" cy="25908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Line 12"/>
          <p:cNvSpPr>
            <a:spLocks noChangeShapeType="1"/>
          </p:cNvSpPr>
          <p:nvPr/>
        </p:nvSpPr>
        <p:spPr bwMode="auto">
          <a:xfrm>
            <a:off x="1295400" y="52578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685800" y="5562600"/>
            <a:ext cx="1143000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tx2"/>
                </a:solidFill>
                <a:latin typeface="Times New Roman" pitchFamily="18" charset="0"/>
              </a:rPr>
              <a:t>Selected</a:t>
            </a:r>
          </a:p>
          <a:p>
            <a:pPr algn="ctr"/>
            <a:r>
              <a:rPr lang="en-US" sz="1600">
                <a:solidFill>
                  <a:schemeClr val="tx2"/>
                </a:solidFill>
                <a:latin typeface="Times New Roman" pitchFamily="18" charset="0"/>
              </a:rPr>
              <a:t>Subjects</a:t>
            </a:r>
          </a:p>
        </p:txBody>
      </p:sp>
      <p:sp>
        <p:nvSpPr>
          <p:cNvPr id="11282" name="Line 17"/>
          <p:cNvSpPr>
            <a:spLocks noChangeShapeType="1"/>
          </p:cNvSpPr>
          <p:nvPr/>
        </p:nvSpPr>
        <p:spPr bwMode="auto">
          <a:xfrm>
            <a:off x="2667000" y="52578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3" name="Line 18"/>
          <p:cNvSpPr>
            <a:spLocks noChangeShapeType="1"/>
          </p:cNvSpPr>
          <p:nvPr/>
        </p:nvSpPr>
        <p:spPr bwMode="auto">
          <a:xfrm>
            <a:off x="4495800" y="52578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4" name="Line 19"/>
          <p:cNvSpPr>
            <a:spLocks noChangeShapeType="1"/>
          </p:cNvSpPr>
          <p:nvPr/>
        </p:nvSpPr>
        <p:spPr bwMode="auto">
          <a:xfrm>
            <a:off x="6553200" y="52578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4" grpId="0" animBg="1"/>
      <p:bldP spid="1127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600" b="1" smtClean="0">
                <a:latin typeface="Times New Roman" pitchFamily="18" charset="0"/>
              </a:rPr>
              <a:t>Example 2</a:t>
            </a:r>
            <a:endParaRPr lang="en-US" sz="36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18435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735013" y="1528763"/>
          <a:ext cx="7113587" cy="4857750"/>
        </p:xfrm>
        <a:graphic>
          <a:graphicData uri="http://schemas.openxmlformats.org/presentationml/2006/ole">
            <p:oleObj spid="_x0000_s18435" name="Document" r:id="rId4" imgW="5931138" imgH="4049875" progId="Word.Document.8">
              <p:embed/>
            </p:oleObj>
          </a:graphicData>
        </a:graphic>
      </p:graphicFrame>
      <p:graphicFrame>
        <p:nvGraphicFramePr>
          <p:cNvPr id="18434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6838950" y="3473450"/>
          <a:ext cx="114300" cy="215900"/>
        </p:xfrm>
        <a:graphic>
          <a:graphicData uri="http://schemas.openxmlformats.org/presentationml/2006/ole">
            <p:oleObj spid="_x0000_s18434" name="Equation" r:id="rId5" imgW="114120" imgH="215640" progId="Equation.3">
              <p:embed/>
            </p:oleObj>
          </a:graphicData>
        </a:graphic>
      </p:graphicFrame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1BD335-63B0-4718-AAD5-5E9CCC04AAF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0" y="2671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685800" y="1447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US" sz="2400" b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33800" y="1981200"/>
            <a:ext cx="990600" cy="457200"/>
          </a:xfrm>
          <a:prstGeom prst="ellipse">
            <a:avLst/>
          </a:prstGeom>
          <a:noFill/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685800"/>
            <a:ext cx="777240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Biostatistics?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b="1" dirty="0" smtClean="0"/>
              <a:t>Statistics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a </a:t>
            </a:r>
            <a:r>
              <a:rPr lang="en-US" dirty="0"/>
              <a:t>field of mathematical sciences </a:t>
            </a:r>
            <a:r>
              <a:rPr lang="en-US" dirty="0" smtClean="0"/>
              <a:t>that deals </a:t>
            </a:r>
            <a:r>
              <a:rPr lang="en-US" dirty="0"/>
              <a:t>with </a:t>
            </a:r>
            <a:r>
              <a:rPr lang="en-US" dirty="0" smtClean="0">
                <a:hlinkClick r:id="rId2" action="ppaction://hlinksldjump"/>
              </a:rPr>
              <a:t>data</a:t>
            </a:r>
            <a:r>
              <a:rPr lang="en-US" dirty="0" smtClean="0"/>
              <a:t>”</a:t>
            </a:r>
            <a:r>
              <a:rPr lang="en-US" baseline="30000" dirty="0" smtClean="0"/>
              <a:t>1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“</a:t>
            </a:r>
            <a:r>
              <a:rPr lang="en-US" b="1" dirty="0" smtClean="0"/>
              <a:t>Biostatistics: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 </a:t>
            </a:r>
            <a:r>
              <a:rPr lang="en-US" dirty="0"/>
              <a:t>branch of </a:t>
            </a:r>
            <a:r>
              <a:rPr lang="en-US" dirty="0" smtClean="0"/>
              <a:t>statistics that emphasizes </a:t>
            </a:r>
            <a:r>
              <a:rPr lang="en-US" dirty="0"/>
              <a:t>the statistical applications </a:t>
            </a:r>
            <a:r>
              <a:rPr lang="en-US" dirty="0" smtClean="0"/>
              <a:t>in the </a:t>
            </a:r>
            <a:r>
              <a:rPr lang="en-US" dirty="0"/>
              <a:t>biomedical and health </a:t>
            </a:r>
            <a:r>
              <a:rPr lang="en-US" dirty="0" smtClean="0"/>
              <a:t>sciences”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6388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buFont typeface="+mj-lt"/>
              <a:buAutoNum type="arabicPeriod"/>
            </a:pPr>
            <a:r>
              <a:rPr lang="en-US" sz="1400" dirty="0" smtClean="0"/>
              <a:t>Biostatistics </a:t>
            </a:r>
            <a:r>
              <a:rPr lang="en-US" sz="1400" dirty="0"/>
              <a:t>for oral healthcare / Jay S. Kim, Ronald J. Dailey. – 1st </a:t>
            </a:r>
            <a:r>
              <a:rPr lang="en-US" sz="1400" dirty="0" smtClean="0"/>
              <a:t>ed., 2008. </a:t>
            </a:r>
            <a:r>
              <a:rPr lang="en-US" sz="1400" dirty="0"/>
              <a:t>Blackwell </a:t>
            </a:r>
            <a:r>
              <a:rPr lang="en-US" sz="1400" dirty="0" err="1"/>
              <a:t>Munksgaard</a:t>
            </a:r>
            <a:r>
              <a:rPr lang="en-US" sz="1400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for scientific 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Formulation of the research problem</a:t>
            </a:r>
          </a:p>
          <a:p>
            <a:r>
              <a:rPr lang="en-US" dirty="0" smtClean="0"/>
              <a:t>Identification of key variables</a:t>
            </a:r>
          </a:p>
          <a:p>
            <a:r>
              <a:rPr lang="en-US" dirty="0" smtClean="0"/>
              <a:t>Statistical design of an experiment</a:t>
            </a:r>
          </a:p>
          <a:p>
            <a:r>
              <a:rPr lang="en-US" dirty="0" smtClean="0"/>
              <a:t>Collection of data</a:t>
            </a:r>
          </a:p>
          <a:p>
            <a:r>
              <a:rPr lang="en-US" dirty="0" smtClean="0"/>
              <a:t>Statistical analysis of the data</a:t>
            </a:r>
          </a:p>
          <a:p>
            <a:r>
              <a:rPr lang="en-US" dirty="0" smtClean="0"/>
              <a:t>Interpretation of the analytical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mean by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information.</a:t>
            </a:r>
          </a:p>
          <a:p>
            <a:r>
              <a:rPr lang="en-US" dirty="0" smtClean="0"/>
              <a:t>Consists of groups 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umbers, (</a:t>
            </a:r>
            <a:r>
              <a:rPr lang="en-US" sz="2100" dirty="0" smtClean="0"/>
              <a:t>no. of cavities, number of teeth, age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Characteristics </a:t>
            </a:r>
            <a:r>
              <a:rPr lang="en-US" sz="2100" dirty="0" smtClean="0"/>
              <a:t>(dental disease stages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Images (</a:t>
            </a:r>
            <a:r>
              <a:rPr lang="en-US" sz="2100" dirty="0"/>
              <a:t>intraoral pictures, </a:t>
            </a:r>
            <a:r>
              <a:rPr lang="en-US" sz="2100" dirty="0" err="1"/>
              <a:t>extraoral</a:t>
            </a:r>
            <a:r>
              <a:rPr lang="en-US" sz="2100" dirty="0"/>
              <a:t> pictures, radiographs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Reasons for dental visits.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statistics?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be able to critically </a:t>
            </a:r>
            <a:r>
              <a:rPr lang="en-US" dirty="0"/>
              <a:t>read the literature in </a:t>
            </a:r>
            <a:r>
              <a:rPr lang="en-US" dirty="0" smtClean="0"/>
              <a:t>our </a:t>
            </a:r>
            <a:r>
              <a:rPr lang="en-US" dirty="0"/>
              <a:t>specialty </a:t>
            </a:r>
            <a:r>
              <a:rPr lang="en-US" dirty="0" smtClean="0"/>
              <a:t>areas.</a:t>
            </a:r>
          </a:p>
          <a:p>
            <a:endParaRPr lang="en-US" dirty="0" smtClean="0"/>
          </a:p>
          <a:p>
            <a:r>
              <a:rPr lang="en-US" dirty="0" smtClean="0"/>
              <a:t>Help us to:</a:t>
            </a:r>
          </a:p>
          <a:p>
            <a:pPr lvl="1"/>
            <a:r>
              <a:rPr lang="en-US" dirty="0" smtClean="0"/>
              <a:t>Evaluate single treatment (management) outcome.</a:t>
            </a:r>
            <a:endParaRPr lang="en-US" dirty="0"/>
          </a:p>
          <a:p>
            <a:pPr lvl="1"/>
            <a:r>
              <a:rPr lang="en-US" dirty="0" smtClean="0"/>
              <a:t>Compare multiple management (treatment) options.</a:t>
            </a:r>
          </a:p>
          <a:p>
            <a:pPr lvl="1"/>
            <a:r>
              <a:rPr lang="en-US" dirty="0" smtClean="0"/>
              <a:t>Understand or evaluate treatments interaction.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01000" cy="5029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2400" b="1" i="0" u="sng" dirty="0" smtClean="0">
                <a:latin typeface="Times New Roman" pitchFamily="18" charset="0"/>
              </a:rPr>
              <a:t>Subjects</a:t>
            </a:r>
            <a:r>
              <a:rPr lang="en-US" sz="2400" i="0" dirty="0" smtClean="0">
                <a:latin typeface="Times New Roman" pitchFamily="18" charset="0"/>
              </a:rPr>
              <a:t> are the individuals on which these characteristics are measured.</a:t>
            </a:r>
          </a:p>
          <a:p>
            <a:pPr eaLnBrk="1" hangingPunct="1"/>
            <a:r>
              <a:rPr lang="en-US" sz="2400" i="0" dirty="0" smtClean="0">
                <a:latin typeface="Times New Roman" pitchFamily="18" charset="0"/>
              </a:rPr>
              <a:t>In most medical applications, subjects can be:</a:t>
            </a:r>
          </a:p>
          <a:p>
            <a:pPr lvl="1" eaLnBrk="1" hangingPunct="1"/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Human beings</a:t>
            </a:r>
          </a:p>
          <a:p>
            <a:pPr lvl="1" eaLnBrk="1" hangingPunct="1"/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Animals</a:t>
            </a:r>
          </a:p>
          <a:p>
            <a:pPr lvl="1" eaLnBrk="1" hangingPunct="1"/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Blood sample</a:t>
            </a:r>
          </a:p>
        </p:txBody>
      </p:sp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E7BC7B-990F-48D0-8CC7-33CD0AE9F63C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Statistical terms</a:t>
            </a:r>
            <a:endParaRPr lang="en-US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848600" cy="502920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i="0" dirty="0" smtClean="0">
                <a:latin typeface="Times New Roman" pitchFamily="18" charset="0"/>
              </a:rPr>
              <a:t>Population of interest:</a:t>
            </a:r>
          </a:p>
          <a:p>
            <a:pPr lvl="1" eaLnBrk="1" hangingPunct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Population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is a collection of all subjects of interest.</a:t>
            </a:r>
          </a:p>
          <a:p>
            <a:pPr lvl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Population statistics: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is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</a:rPr>
              <a:t>any descriptive(description) measures based on a sample.</a:t>
            </a:r>
            <a:endParaRPr lang="en-US" sz="2400" i="0" u="sng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Population size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(N) is the number of subjects in a population denoted as “N”.</a:t>
            </a:r>
          </a:p>
          <a:p>
            <a:pPr eaLnBrk="1" hangingPunct="1">
              <a:buFontTx/>
              <a:buNone/>
            </a:pPr>
            <a:r>
              <a:rPr lang="en-US" sz="2400" b="1" i="0" dirty="0" smtClean="0">
                <a:latin typeface="Times New Roman" pitchFamily="18" charset="0"/>
              </a:rPr>
              <a:t>Sample:</a:t>
            </a:r>
          </a:p>
          <a:p>
            <a:pPr lvl="1" eaLnBrk="1" hangingPunct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Sample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is a subset of the population of interest.</a:t>
            </a:r>
          </a:p>
          <a:p>
            <a:pPr lvl="1" eaLnBrk="1" hangingPunct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Sample statistic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is any descriptive(description) measures based on a sample.</a:t>
            </a:r>
          </a:p>
          <a:p>
            <a:pPr lvl="1" eaLnBrk="1" hangingPunct="1"/>
            <a:r>
              <a:rPr lang="en-US" sz="2400" i="0" u="sng" dirty="0" smtClean="0">
                <a:solidFill>
                  <a:schemeClr val="tx1"/>
                </a:solidFill>
                <a:latin typeface="Times New Roman" pitchFamily="18" charset="0"/>
              </a:rPr>
              <a:t>Sample size</a:t>
            </a:r>
            <a:r>
              <a:rPr lang="en-US" sz="2400" i="0" dirty="0" smtClean="0">
                <a:solidFill>
                  <a:schemeClr val="tx1"/>
                </a:solidFill>
                <a:latin typeface="Times New Roman" pitchFamily="18" charset="0"/>
              </a:rPr>
              <a:t> (n) is the number of subjects in a sample denoted as “n”.</a:t>
            </a:r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11BC7D-316A-4598-A9D1-EAE493A55B8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Terms Used in Biostatistics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>
            <p:ph/>
          </p:nvPr>
        </p:nvGraphicFramePr>
        <p:xfrm>
          <a:off x="836613" y="2433638"/>
          <a:ext cx="7035800" cy="3903662"/>
        </p:xfrm>
        <a:graphic>
          <a:graphicData uri="http://schemas.openxmlformats.org/presentationml/2006/ole">
            <p:oleObj spid="_x0000_s1026" name="Document" r:id="rId4" imgW="6108180" imgH="3389125" progId="Word.Document.8">
              <p:embed/>
            </p:oleObj>
          </a:graphicData>
        </a:graphic>
      </p:graphicFrame>
      <p:sp>
        <p:nvSpPr>
          <p:cNvPr id="1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2042C2-1255-4D2B-BC48-788E4DCDF4B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Relationship Between Population</a:t>
            </a:r>
            <a:b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</a:br>
            <a:r>
              <a:rPr lang="en-U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 and Sample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38200" y="1447800"/>
            <a:ext cx="7391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400" b="0" dirty="0">
                <a:latin typeface="Times New Roman" pitchFamily="18" charset="0"/>
              </a:rPr>
              <a:t>A sample is a subset of a population of interest.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400" b="0" dirty="0">
                <a:latin typeface="Times New Roman" pitchFamily="18" charset="0"/>
              </a:rPr>
              <a:t>“n” subjects are randomly selected from a population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375</TotalTime>
  <Words>899</Words>
  <Application>Microsoft Office PowerPoint</Application>
  <PresentationFormat>On-screen Show (4:3)</PresentationFormat>
  <Paragraphs>165</Paragraphs>
  <Slides>24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Opulent</vt:lpstr>
      <vt:lpstr>Document</vt:lpstr>
      <vt:lpstr>Equation</vt:lpstr>
      <vt:lpstr>Slide 1</vt:lpstr>
      <vt:lpstr>Statistical principles for analysis of dental data</vt:lpstr>
      <vt:lpstr>What is Biostatistics?</vt:lpstr>
      <vt:lpstr>Steps for scientific investigations</vt:lpstr>
      <vt:lpstr>What do we mean by data?</vt:lpstr>
      <vt:lpstr>Why do we need statistics?</vt:lpstr>
      <vt:lpstr>Slide 7</vt:lpstr>
      <vt:lpstr>Slide 8</vt:lpstr>
      <vt:lpstr>Slide 9</vt:lpstr>
      <vt:lpstr>Slide 10</vt:lpstr>
      <vt:lpstr>Slide 11</vt:lpstr>
      <vt:lpstr>Slide 12</vt:lpstr>
      <vt:lpstr>Categorical Data</vt:lpstr>
      <vt:lpstr>Descriptive Statistics Categorical Data</vt:lpstr>
      <vt:lpstr>Slide 15</vt:lpstr>
      <vt:lpstr>Descriptive Statistics Continuous Data</vt:lpstr>
      <vt:lpstr>Descriptive Statistics Continuous Data</vt:lpstr>
      <vt:lpstr>Slide 18</vt:lpstr>
      <vt:lpstr>Slide 19</vt:lpstr>
      <vt:lpstr>Slide 20</vt:lpstr>
      <vt:lpstr>Slide 21</vt:lpstr>
      <vt:lpstr>Slide 22</vt:lpstr>
      <vt:lpstr>Example 2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Yaser</dc:creator>
  <cp:lastModifiedBy>Yaser</cp:lastModifiedBy>
  <cp:revision>41</cp:revision>
  <dcterms:created xsi:type="dcterms:W3CDTF">2010-05-03T08:27:42Z</dcterms:created>
  <dcterms:modified xsi:type="dcterms:W3CDTF">2010-11-08T19:58:36Z</dcterms:modified>
</cp:coreProperties>
</file>